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handoutMasterIdLst>
    <p:handoutMasterId r:id="rId21"/>
  </p:handoutMasterIdLst>
  <p:sldIdLst>
    <p:sldId id="256" r:id="rId6"/>
    <p:sldId id="269" r:id="rId7"/>
    <p:sldId id="257" r:id="rId8"/>
    <p:sldId id="261" r:id="rId9"/>
    <p:sldId id="266" r:id="rId10"/>
    <p:sldId id="263" r:id="rId11"/>
    <p:sldId id="267" r:id="rId12"/>
    <p:sldId id="264" r:id="rId13"/>
    <p:sldId id="268" r:id="rId14"/>
    <p:sldId id="265" r:id="rId15"/>
    <p:sldId id="258" r:id="rId16"/>
    <p:sldId id="271" r:id="rId17"/>
    <p:sldId id="272" r:id="rId18"/>
    <p:sldId id="260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>
        <p:scale>
          <a:sx n="80" d="100"/>
          <a:sy n="80" d="100"/>
        </p:scale>
        <p:origin x="-12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B39A0B-BD87-45BB-B081-1FF02B991026}" type="datetimeFigureOut">
              <a:rPr lang="he-IL" smtClean="0"/>
              <a:t>ז'/שבט/תשע"ד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F5F013-B746-4C84-8A71-A78C643EC9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6049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2400"/>
                <a:t>             </a:t>
              </a: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-11" y="1020"/>
              <a:ext cx="920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Click to edit Master title style</a:t>
            </a:r>
            <a:endParaRPr lang="he-IL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e-IL" smtClean="0"/>
              <a:t>Click to edit Master subtitle style</a:t>
            </a:r>
            <a:endParaRPr lang="he-IL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855480-B2C5-484C-AA01-C26ADBE3270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8B059-CD55-44DF-8AA9-6072AF9998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609600"/>
            <a:ext cx="2076450" cy="5486400"/>
          </a:xfrm>
        </p:spPr>
        <p:txBody>
          <a:bodyPr vert="eaVert"/>
          <a:lstStyle/>
          <a:p>
            <a:r>
              <a:rPr lang="he-IL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6076950" cy="5486400"/>
          </a:xfrm>
        </p:spPr>
        <p:txBody>
          <a:bodyPr vert="eaVert"/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9280E-6AE5-4347-85B4-1CBE90BCBD6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0257-4009-4DA2-9190-5DE73F5F1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93766-D1BC-4206-AE65-729A30F93C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5B76B-6EB8-48C4-8337-12A46A206F0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FC519-5A95-4EA2-8072-6FD6FCB7795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2383D-DF84-457C-B659-FD2D32CB5C7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570A-6256-4C6B-955F-DE2E3627408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09536-5BB8-4490-B65F-FB2F59A318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88C2-A2D2-44EE-A4B7-65BA8F64438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-73025" y="-14288"/>
            <a:ext cx="1520825" cy="6923088"/>
            <a:chOff x="-46" y="-9"/>
            <a:chExt cx="958" cy="4361"/>
          </a:xfrm>
        </p:grpSpPr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-46" y="-9"/>
              <a:ext cx="958" cy="4361"/>
              <a:chOff x="-46" y="-9"/>
              <a:chExt cx="958" cy="4361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-46" y="-9"/>
                <a:ext cx="958" cy="43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sz="2400"/>
                  <a:t>             </a:t>
                </a:r>
              </a:p>
            </p:txBody>
          </p:sp>
          <p:pic>
            <p:nvPicPr>
              <p:cNvPr id="1027" name="Picture 3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ltGray">
              <a:xfrm>
                <a:off x="-11" y="108"/>
                <a:ext cx="920" cy="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8" name="Rectangle 4"/>
              <p:cNvSpPr>
                <a:spLocks noChangeArrowheads="1"/>
              </p:cNvSpPr>
              <p:nvPr/>
            </p:nvSpPr>
            <p:spPr bwMode="ltGray">
              <a:xfrm>
                <a:off x="-46" y="1191"/>
                <a:ext cx="958" cy="3159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1030" name="Rectangle 6"/>
            <p:cNvSpPr>
              <a:spLocks noChangeArrowheads="1"/>
            </p:cNvSpPr>
            <p:nvPr/>
          </p:nvSpPr>
          <p:spPr bwMode="ltGray">
            <a:xfrm>
              <a:off x="96" y="1344"/>
              <a:ext cx="96" cy="2975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ltGray">
            <a:xfrm>
              <a:off x="288" y="1584"/>
              <a:ext cx="96" cy="2735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ltGray">
            <a:xfrm>
              <a:off x="480" y="2352"/>
              <a:ext cx="96" cy="196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ltGray">
            <a:xfrm>
              <a:off x="672" y="2208"/>
              <a:ext cx="96" cy="211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91775D42-077C-4AD7-8867-1287B8C56EB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6600" dirty="0" smtClean="0"/>
              <a:t>Sports and Politics</a:t>
            </a:r>
            <a:endParaRPr lang="he-IL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4400" dirty="0" smtClean="0">
                <a:latin typeface="+mj-lt"/>
                <a:cs typeface="+mj-cs"/>
              </a:rPr>
              <a:t>Is there a connection between sport and politics</a:t>
            </a:r>
            <a:r>
              <a:rPr lang="en-US" sz="4400" dirty="0" smtClean="0"/>
              <a:t>?</a:t>
            </a:r>
            <a:endParaRPr lang="he-IL" sz="4400" dirty="0"/>
          </a:p>
        </p:txBody>
      </p:sp>
      <p:pic>
        <p:nvPicPr>
          <p:cNvPr id="16386" name="Picture 2" descr="http://images.nationalgeographic.com/wpf/media-live/photos/000/715/cache/dennis-rodman-north-korea-sports-diplomacy_71554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4340">
            <a:off x="4967306" y="6004674"/>
            <a:ext cx="1292804" cy="935128"/>
          </a:xfrm>
          <a:prstGeom prst="rect">
            <a:avLst/>
          </a:prstGeom>
          <a:noFill/>
        </p:spPr>
      </p:pic>
      <p:pic>
        <p:nvPicPr>
          <p:cNvPr id="16388" name="Picture 4" descr="http://schol.files.wordpress.com/2008/02/black-p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4651">
            <a:off x="1612890" y="6032494"/>
            <a:ext cx="667968" cy="879491"/>
          </a:xfrm>
          <a:prstGeom prst="rect">
            <a:avLst/>
          </a:prstGeom>
          <a:noFill/>
        </p:spPr>
      </p:pic>
      <p:pic>
        <p:nvPicPr>
          <p:cNvPr id="16390" name="Picture 6" descr="http://www.h4-entertainment.com/wp-content/uploads/2013/11/obamajersey102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050924"/>
            <a:ext cx="936519" cy="650259"/>
          </a:xfrm>
          <a:prstGeom prst="rect">
            <a:avLst/>
          </a:prstGeom>
          <a:noFill/>
        </p:spPr>
      </p:pic>
      <p:pic>
        <p:nvPicPr>
          <p:cNvPr id="16392" name="Picture 8" descr="https://encrypted-tbn1.gstatic.com/images?q=tbn:ANd9GcRfPzODOIVFhwoXKdBw2nOqXDg-TErTgsbWY2wSFh5GnkbuT7oM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900738"/>
            <a:ext cx="1195387" cy="957262"/>
          </a:xfrm>
          <a:prstGeom prst="rect">
            <a:avLst/>
          </a:prstGeom>
          <a:noFill/>
        </p:spPr>
      </p:pic>
      <p:pic>
        <p:nvPicPr>
          <p:cNvPr id="16394" name="Picture 10" descr="http://upload.wikimedia.org/wikipedia/commons/5/55/Bundesarchiv_Bild_183-G00630,_Sommerolympiade,_Siegerehrung_Weitspru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6179748"/>
            <a:ext cx="824761" cy="584981"/>
          </a:xfrm>
          <a:prstGeom prst="rect">
            <a:avLst/>
          </a:prstGeom>
          <a:noFill/>
        </p:spPr>
      </p:pic>
      <p:pic>
        <p:nvPicPr>
          <p:cNvPr id="16398" name="Picture 14" descr="http://themoscownews.com/images/19179/03/1917903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6114786"/>
            <a:ext cx="1130941" cy="7514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Reflective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+mj-lt"/>
              </a:rPr>
              <a:t>Learn about a society through the popular sport. </a:t>
            </a:r>
            <a:endParaRPr lang="he-IL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Baseball: in the U.S its all about personal statistics, in Japan its about team statistics.</a:t>
            </a:r>
          </a:p>
          <a:p>
            <a:pPr algn="l" rtl="0"/>
            <a:r>
              <a:rPr lang="en-US" dirty="0" smtClean="0">
                <a:latin typeface="+mj-lt"/>
              </a:rPr>
              <a:t>Basketball: in the U.S more of an Individual game, not in European Basketball.  </a:t>
            </a:r>
            <a:endParaRPr lang="he-IL" dirty="0" smtClean="0">
              <a:latin typeface="+mj-lt"/>
            </a:endParaRPr>
          </a:p>
          <a:p>
            <a:pPr marL="0" indent="0" algn="l" rtl="0">
              <a:buNone/>
            </a:pP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and Jews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+mj-lt"/>
              </a:rPr>
              <a:t>Is there a connection?</a:t>
            </a:r>
          </a:p>
          <a:p>
            <a:pPr algn="l" rtl="0"/>
            <a:r>
              <a:rPr lang="en-US" dirty="0" smtClean="0">
                <a:latin typeface="+mj-lt"/>
              </a:rPr>
              <a:t>Allen Guttmann – 7 criterions of modern sport</a:t>
            </a:r>
          </a:p>
          <a:p>
            <a:pPr algn="l" rtl="0"/>
            <a:r>
              <a:rPr lang="en-US" dirty="0" smtClean="0">
                <a:latin typeface="+mj-lt"/>
              </a:rPr>
              <a:t>Jews wanted to enter sport clubs, but couldn't enter university</a:t>
            </a:r>
          </a:p>
          <a:p>
            <a:pPr algn="l" rtl="0"/>
            <a:r>
              <a:rPr lang="en-US" dirty="0" smtClean="0">
                <a:latin typeface="+mj-lt"/>
              </a:rPr>
              <a:t>Mostly individual sport, not team</a:t>
            </a:r>
          </a:p>
          <a:p>
            <a:pPr algn="l" rtl="0"/>
            <a:endParaRPr lang="he-IL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and Jews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+mj-lt"/>
              </a:rPr>
              <a:t>Max Nordau </a:t>
            </a:r>
            <a:r>
              <a:rPr lang="en-US" dirty="0">
                <a:latin typeface="+mj-lt"/>
              </a:rPr>
              <a:t>– </a:t>
            </a:r>
            <a:r>
              <a:rPr lang="en-US" dirty="0" smtClean="0">
                <a:latin typeface="+mj-lt"/>
              </a:rPr>
              <a:t>“Muscular Judaism”</a:t>
            </a:r>
          </a:p>
          <a:p>
            <a:pPr algn="l" rtl="0"/>
            <a:r>
              <a:rPr lang="en-US" dirty="0" smtClean="0">
                <a:latin typeface="+mj-lt"/>
              </a:rPr>
              <a:t>Theodor Herzl – The Old New Land (</a:t>
            </a:r>
            <a:r>
              <a:rPr lang="en-US" dirty="0" err="1" smtClean="0">
                <a:latin typeface="+mj-lt"/>
              </a:rPr>
              <a:t>Altneuland</a:t>
            </a:r>
            <a:r>
              <a:rPr lang="en-US" dirty="0" smtClean="0">
                <a:latin typeface="+mj-lt"/>
              </a:rPr>
              <a:t>)</a:t>
            </a:r>
          </a:p>
          <a:p>
            <a:pPr algn="l" rtl="0"/>
            <a:r>
              <a:rPr lang="en-US" dirty="0" smtClean="0">
                <a:latin typeface="+mj-lt"/>
              </a:rPr>
              <a:t>Shalom </a:t>
            </a:r>
            <a:r>
              <a:rPr lang="en-US" dirty="0" err="1" smtClean="0">
                <a:latin typeface="+mj-lt"/>
              </a:rPr>
              <a:t>Alichaim</a:t>
            </a:r>
            <a:r>
              <a:rPr lang="en-US" dirty="0" smtClean="0">
                <a:latin typeface="+mj-lt"/>
              </a:rPr>
              <a:t> – </a:t>
            </a:r>
            <a:r>
              <a:rPr lang="en-US" dirty="0" err="1" smtClean="0">
                <a:latin typeface="+mj-lt"/>
              </a:rPr>
              <a:t>Mesugaim</a:t>
            </a:r>
            <a:r>
              <a:rPr lang="en-US" dirty="0" smtClean="0">
                <a:latin typeface="+mj-lt"/>
              </a:rPr>
              <a:t> (the Crazy)</a:t>
            </a:r>
            <a:endParaRPr lang="en-US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44550"/>
            <a:ext cx="2095500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86" y="4320580"/>
            <a:ext cx="1944216" cy="244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60" y="4293097"/>
            <a:ext cx="1876425" cy="244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38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in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>
                <a:latin typeface="+mj-lt"/>
              </a:rPr>
              <a:t>Maccabi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err="1" smtClean="0">
                <a:latin typeface="+mj-lt"/>
              </a:rPr>
              <a:t>Maccabi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Hapoel</a:t>
            </a:r>
            <a:r>
              <a:rPr lang="en-US" dirty="0" smtClean="0">
                <a:latin typeface="+mj-lt"/>
              </a:rPr>
              <a:t> (Right? </a:t>
            </a:r>
            <a:r>
              <a:rPr lang="en-US" dirty="0" err="1" smtClean="0">
                <a:latin typeface="+mj-lt"/>
              </a:rPr>
              <a:t>Vs</a:t>
            </a:r>
            <a:r>
              <a:rPr lang="en-US" dirty="0" smtClean="0">
                <a:latin typeface="+mj-lt"/>
              </a:rPr>
              <a:t> Left!)</a:t>
            </a:r>
          </a:p>
          <a:p>
            <a:pPr algn="l" rtl="0"/>
            <a:r>
              <a:rPr lang="en-US" dirty="0" err="1" smtClean="0">
                <a:latin typeface="+mj-lt"/>
              </a:rPr>
              <a:t>Beitar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err="1" smtClean="0">
                <a:latin typeface="+mj-lt"/>
              </a:rPr>
              <a:t>Elitzur</a:t>
            </a:r>
            <a:endParaRPr lang="en-US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0562"/>
            <a:ext cx="1800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0560"/>
            <a:ext cx="19431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31855"/>
            <a:ext cx="1873324" cy="18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56" y="4531855"/>
            <a:ext cx="1770112" cy="187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and the Arabs in Israel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כשמדברים </a:t>
            </a:r>
            <a:r>
              <a:rPr lang="he-IL" dirty="0"/>
              <a:t>על ספורט אתני, אנו מזהים בדרך כלל אקט של בידול. </a:t>
            </a:r>
            <a:r>
              <a:rPr lang="he-IL" dirty="0" smtClean="0"/>
              <a:t>אצל הערבים מזהים זאת תחילה אך בהמשך רצון </a:t>
            </a:r>
            <a:r>
              <a:rPr lang="he-IL" dirty="0"/>
              <a:t>להשתלב.</a:t>
            </a:r>
            <a:endParaRPr lang="en-US" dirty="0"/>
          </a:p>
          <a:p>
            <a:pPr algn="l" rtl="0"/>
            <a:endParaRPr lang="en-US" dirty="0" smtClean="0">
              <a:latin typeface="+mj-lt"/>
            </a:endParaRPr>
          </a:p>
          <a:p>
            <a:pPr algn="l" rtl="0"/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8000" dirty="0" smtClean="0"/>
          </a:p>
          <a:p>
            <a:pPr algn="ctr" rtl="0"/>
            <a:r>
              <a:rPr lang="en-US" sz="8000" dirty="0" smtClean="0">
                <a:solidFill>
                  <a:srgbClr val="7030A0"/>
                </a:solidFill>
                <a:latin typeface="Arial Rounded MT Bold" pitchFamily="34" charset="0"/>
              </a:rPr>
              <a:t>Questions?</a:t>
            </a:r>
          </a:p>
          <a:p>
            <a:pPr algn="ctr"/>
            <a:endParaRPr lang="he-IL" sz="8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talk about?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+mj-lt"/>
              </a:rPr>
              <a:t>4 Layers </a:t>
            </a:r>
            <a:r>
              <a:rPr lang="en-US" dirty="0" smtClean="0">
                <a:latin typeface="+mj-lt"/>
              </a:rPr>
              <a:t>of Modern Sport</a:t>
            </a:r>
          </a:p>
          <a:p>
            <a:pPr algn="l" rtl="0"/>
            <a:r>
              <a:rPr lang="en-US" dirty="0" smtClean="0">
                <a:latin typeface="+mj-lt"/>
              </a:rPr>
              <a:t>Sport and the Jews</a:t>
            </a:r>
          </a:p>
          <a:p>
            <a:pPr algn="l" rtl="0"/>
            <a:r>
              <a:rPr lang="en-US" dirty="0" smtClean="0">
                <a:latin typeface="+mj-lt"/>
              </a:rPr>
              <a:t>Sports </a:t>
            </a:r>
            <a:r>
              <a:rPr lang="en-US" dirty="0" smtClean="0">
                <a:latin typeface="+mj-lt"/>
              </a:rPr>
              <a:t>in Israel</a:t>
            </a:r>
          </a:p>
          <a:p>
            <a:pPr algn="l" rtl="0"/>
            <a:r>
              <a:rPr lang="en-US" dirty="0" smtClean="0">
                <a:latin typeface="+mj-lt"/>
              </a:rPr>
              <a:t>Lets </a:t>
            </a:r>
            <a:r>
              <a:rPr lang="en-US" dirty="0" smtClean="0">
                <a:latin typeface="+mj-lt"/>
              </a:rPr>
              <a:t>Play Ball…</a:t>
            </a:r>
          </a:p>
          <a:p>
            <a:pPr algn="l" rtl="0"/>
            <a:endParaRPr lang="he-IL" dirty="0">
              <a:latin typeface="+mj-lt"/>
            </a:endParaRPr>
          </a:p>
        </p:txBody>
      </p:sp>
      <p:pic>
        <p:nvPicPr>
          <p:cNvPr id="1026" name="Picture 2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570776" cy="1730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lichim\AppData\Local\Microsoft\Windows\Temporary Internet Files\Content.IE5\5POZ25ZU\MC9003326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3"/>
            <a:ext cx="1546250" cy="1789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sport?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/>
            <a:r>
              <a:rPr lang="en-US" b="1" dirty="0" smtClean="0">
                <a:latin typeface="+mj-lt"/>
              </a:rPr>
              <a:t>4 layers</a:t>
            </a:r>
            <a:r>
              <a:rPr lang="en-US" dirty="0" smtClean="0">
                <a:latin typeface="+mj-lt"/>
              </a:rPr>
              <a:t>: and its everywhere!!!!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Metaphoric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Bureaucratic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Instrumental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Reflective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Metaphoric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latin typeface="+mj-lt"/>
              </a:rPr>
              <a:t>Implying words from the world of sports into politics, such as</a:t>
            </a:r>
            <a:r>
              <a:rPr lang="en-US" dirty="0" smtClean="0">
                <a:latin typeface="+mj-lt"/>
              </a:rPr>
              <a:t>: Playing the field, knockout, Homerun,  the whole nine yards, The gloves are off.</a:t>
            </a:r>
          </a:p>
          <a:p>
            <a:pPr algn="l" rtl="0"/>
            <a:r>
              <a:rPr lang="en-US" b="1" dirty="0" smtClean="0">
                <a:latin typeface="+mj-lt"/>
              </a:rPr>
              <a:t>And the other way around</a:t>
            </a:r>
            <a:r>
              <a:rPr lang="en-US" dirty="0" smtClean="0">
                <a:latin typeface="+mj-lt"/>
              </a:rPr>
              <a:t>: Canon ball, Home stretch. </a:t>
            </a:r>
            <a:endParaRPr lang="he-IL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sport?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/>
            <a:r>
              <a:rPr lang="en-US" b="1" dirty="0" smtClean="0">
                <a:latin typeface="+mj-lt"/>
              </a:rPr>
              <a:t>4 layers</a:t>
            </a:r>
            <a:r>
              <a:rPr lang="en-US" dirty="0" smtClean="0">
                <a:latin typeface="+mj-lt"/>
              </a:rPr>
              <a:t>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Metaphoric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Bureaucratic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Instrumental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Reflective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Bureaucratic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+mj-lt"/>
              </a:rPr>
              <a:t>A lot of politics within.</a:t>
            </a:r>
          </a:p>
          <a:p>
            <a:pPr marL="0" indent="0" algn="l" rtl="0">
              <a:buNone/>
            </a:pPr>
            <a:endParaRPr lang="he-IL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In the sport world, like in politics no decision is made without considering benefits (Olympic games, World Cup) </a:t>
            </a:r>
            <a:endParaRPr lang="he-IL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sport?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/>
            <a:r>
              <a:rPr lang="en-US" b="1" dirty="0" smtClean="0">
                <a:latin typeface="+mj-lt"/>
              </a:rPr>
              <a:t>4 layers</a:t>
            </a:r>
            <a:r>
              <a:rPr lang="en-US" dirty="0" smtClean="0">
                <a:latin typeface="+mj-lt"/>
              </a:rPr>
              <a:t>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Metaphoric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Bureaucratic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Instrumental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Reflective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Instrumental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latin typeface="+mj-lt"/>
              </a:rPr>
              <a:t>International</a:t>
            </a:r>
            <a:r>
              <a:rPr lang="en-US" dirty="0" smtClean="0">
                <a:latin typeface="+mj-lt"/>
              </a:rPr>
              <a:t> – U.S bands USSR Olympic games in 1980. </a:t>
            </a:r>
          </a:p>
          <a:p>
            <a:pPr algn="l" rtl="0"/>
            <a:r>
              <a:rPr lang="en-US" dirty="0" smtClean="0">
                <a:latin typeface="+mj-lt"/>
              </a:rPr>
              <a:t>Colonialism </a:t>
            </a:r>
            <a:endParaRPr lang="he-IL" dirty="0" smtClean="0">
              <a:latin typeface="+mj-lt"/>
            </a:endParaRPr>
          </a:p>
          <a:p>
            <a:pPr algn="l" rtl="0"/>
            <a:r>
              <a:rPr lang="he-IL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National</a:t>
            </a:r>
            <a:r>
              <a:rPr lang="en-US" dirty="0" smtClean="0">
                <a:latin typeface="+mj-lt"/>
              </a:rPr>
              <a:t> - </a:t>
            </a:r>
            <a:r>
              <a:rPr lang="en-US" dirty="0">
                <a:latin typeface="+mj-lt"/>
              </a:rPr>
              <a:t>Politicians using sport, and the love of the crowd for it, for political benefits. </a:t>
            </a:r>
            <a:endParaRPr lang="he-IL" dirty="0">
              <a:latin typeface="+mj-lt"/>
            </a:endParaRPr>
          </a:p>
          <a:p>
            <a:pPr algn="l" rtl="0"/>
            <a:endParaRPr lang="he-IL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39" y="5981583"/>
            <a:ext cx="532511" cy="57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743">
            <a:off x="549284" y="5677160"/>
            <a:ext cx="1215877" cy="8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511">
            <a:off x="4088970" y="5771981"/>
            <a:ext cx="1199374" cy="7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82" y="5997621"/>
            <a:ext cx="899013" cy="7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28" y="6100184"/>
            <a:ext cx="316411" cy="5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6158">
            <a:off x="6106941" y="5834459"/>
            <a:ext cx="703604" cy="89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8719">
            <a:off x="7753680" y="5551507"/>
            <a:ext cx="986508" cy="9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056">
            <a:off x="6926410" y="5915789"/>
            <a:ext cx="749941" cy="60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sport?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/>
            <a:r>
              <a:rPr lang="en-US" b="1" dirty="0" smtClean="0">
                <a:latin typeface="+mj-lt"/>
              </a:rPr>
              <a:t>4 layers</a:t>
            </a:r>
            <a:r>
              <a:rPr lang="en-US" dirty="0" smtClean="0">
                <a:latin typeface="+mj-lt"/>
              </a:rPr>
              <a:t>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Metaphoric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Bureaucratic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Instrumental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Reflective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69075">
  <a:themeElements>
    <a:clrScheme name="Office Theme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TP001069075</AuthoringAssetId>
    <AssetId xmlns="145c5697-5eb5-440b-b2f1-a8273fb59250">TS001069075</AssetId>
  </documentManagement>
</p:properties>
</file>

<file path=customXml/itemProps1.xml><?xml version="1.0" encoding="utf-8"?>
<ds:datastoreItem xmlns:ds="http://schemas.openxmlformats.org/officeDocument/2006/customXml" ds:itemID="{83BE6D6E-9688-4E17-BAFA-D53DE4793E7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3036B7E-F8E1-4303-9A8F-D5D50B4B3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4EC41E2-0A8A-4CC3-8230-4899BBB7E4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EF80DA-9B47-4F38-BF66-2AD0CCBB13D5}">
  <ds:schemaRefs>
    <ds:schemaRef ds:uri="http://www.w3.org/XML/1998/namespace"/>
    <ds:schemaRef ds:uri="145c5697-5eb5-440b-b2f1-a8273fb59250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TS001069075</Template>
  <TotalTime>499</TotalTime>
  <Words>340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TS001069075</vt:lpstr>
      <vt:lpstr>Sports and Politics</vt:lpstr>
      <vt:lpstr>What are we going to talk about?</vt:lpstr>
      <vt:lpstr>What is sport?</vt:lpstr>
      <vt:lpstr>Metaphoric</vt:lpstr>
      <vt:lpstr>What is sport?</vt:lpstr>
      <vt:lpstr>Bureaucratic</vt:lpstr>
      <vt:lpstr>What is sport?</vt:lpstr>
      <vt:lpstr>Instrumental</vt:lpstr>
      <vt:lpstr>What is sport?</vt:lpstr>
      <vt:lpstr>Reflective</vt:lpstr>
      <vt:lpstr>Sports and Jews</vt:lpstr>
      <vt:lpstr>Sports and Jews</vt:lpstr>
      <vt:lpstr>Sport in Israel</vt:lpstr>
      <vt:lpstr>Sport and the Arabs in Israel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and Politics</dc:title>
  <dc:creator>Eran</dc:creator>
  <cp:lastModifiedBy>shlichim</cp:lastModifiedBy>
  <cp:revision>39</cp:revision>
  <cp:lastPrinted>1601-01-01T00:00:00Z</cp:lastPrinted>
  <dcterms:created xsi:type="dcterms:W3CDTF">2014-01-06T22:50:28Z</dcterms:created>
  <dcterms:modified xsi:type="dcterms:W3CDTF">2014-01-08T21:40:43Z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arkets">
    <vt:lpwstr/>
  </property>
  <property fmtid="{D5CDD505-2E9C-101B-9397-08002B2CF9AE}" pid="4" name="AssetType">
    <vt:lpwstr>TP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TS001069075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Speed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EY006220130</vt:lpwstr>
  </property>
  <property fmtid="{D5CDD505-2E9C-101B-9397-08002B2CF9AE}" pid="21" name="SourceTitle">
    <vt:lpwstr>Speed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66;#PowerPoint - Design Templt 2003;#182;#Office XP;#79;#Template 12;#67;#PowerPoint - Design Templt 12;#184;#Office 2000;#64;#PowerPoint 2003;#65;#Microsoft Office PowerPoint 2007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UANotes">
    <vt:lpwstr>LEGACY PPTDT. 421488L. June 2003 retrofit</vt:lpwstr>
  </property>
  <property fmtid="{D5CDD505-2E9C-101B-9397-08002B2CF9AE}" pid="33" name="PublishStatusLookup">
    <vt:lpwstr>256189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TPClientViewer">
    <vt:lpwstr>Microsoft Office PowerPoint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TP001069075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