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281" r:id="rId4"/>
    <p:sldId id="275" r:id="rId5"/>
    <p:sldId id="266" r:id="rId6"/>
    <p:sldId id="283" r:id="rId7"/>
    <p:sldId id="272" r:id="rId8"/>
    <p:sldId id="284" r:id="rId9"/>
    <p:sldId id="269" r:id="rId10"/>
    <p:sldId id="285" r:id="rId11"/>
    <p:sldId id="296" r:id="rId12"/>
    <p:sldId id="267" r:id="rId13"/>
    <p:sldId id="293" r:id="rId14"/>
    <p:sldId id="271" r:id="rId15"/>
    <p:sldId id="286" r:id="rId16"/>
    <p:sldId id="287" r:id="rId17"/>
    <p:sldId id="288" r:id="rId18"/>
    <p:sldId id="295" r:id="rId19"/>
    <p:sldId id="294" r:id="rId20"/>
    <p:sldId id="292" r:id="rId21"/>
    <p:sldId id="290" r:id="rId22"/>
    <p:sldId id="291" r:id="rId23"/>
    <p:sldId id="268" r:id="rId24"/>
    <p:sldId id="282"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737"/>
    <a:srgbClr val="F53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94790" autoAdjust="0"/>
  </p:normalViewPr>
  <p:slideViewPr>
    <p:cSldViewPr>
      <p:cViewPr>
        <p:scale>
          <a:sx n="70" d="100"/>
          <a:sy n="70" d="100"/>
        </p:scale>
        <p:origin x="-466" y="-2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2B166E6-F3AF-444A-856A-9908A2D87FF8}" type="datetimeFigureOut">
              <a:rPr lang="en-US" smtClean="0"/>
              <a:pPr/>
              <a:t>10/30/2013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E917635-AC14-4D6D-A860-D7321E92B58E}" type="slidenum">
              <a:rPr lang="en-US" smtClean="0"/>
              <a:pPr/>
              <a:t>‹#›</a:t>
            </a:fld>
            <a:endParaRPr lang="en-US"/>
          </a:p>
        </p:txBody>
      </p:sp>
    </p:spTree>
    <p:extLst>
      <p:ext uri="{BB962C8B-B14F-4D97-AF65-F5344CB8AC3E}">
        <p14:creationId xmlns:p14="http://schemas.microsoft.com/office/powerpoint/2010/main" val="346454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076184C-3D21-49A6-81A1-DFEB00F86388}" type="datetimeFigureOut">
              <a:rPr lang="en-US" smtClean="0"/>
              <a:pPr/>
              <a:t>10/30/2013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E0AFB92-D261-44D9-B19C-255021C1FFAF}" type="slidenum">
              <a:rPr lang="en-US" smtClean="0"/>
              <a:pPr/>
              <a:t>‹#›</a:t>
            </a:fld>
            <a:endParaRPr lang="en-US"/>
          </a:p>
        </p:txBody>
      </p:sp>
    </p:spTree>
    <p:extLst>
      <p:ext uri="{BB962C8B-B14F-4D97-AF65-F5344CB8AC3E}">
        <p14:creationId xmlns:p14="http://schemas.microsoft.com/office/powerpoint/2010/main" val="133285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AFB92-D261-44D9-B19C-255021C1FFA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AFB92-D261-44D9-B19C-255021C1FFAF}"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861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F9EE93F-025C-4F54-9A71-795513E7DA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4161B57-F237-4A47-92EE-64133AE38D74}" type="datetime1">
              <a:rPr lang="en-US" smtClean="0">
                <a:solidFill>
                  <a:srgbClr val="F0A22E">
                    <a:shade val="75000"/>
                  </a:srgbClr>
                </a:solidFill>
              </a:rPr>
              <a:pPr/>
              <a:t>10/30/2013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8386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E39970-E7D7-4949-AB81-DD6A570D78F4}" type="datetime1">
              <a:rPr lang="en-US" smtClean="0">
                <a:solidFill>
                  <a:srgbClr val="F0A22E">
                    <a:shade val="75000"/>
                  </a:srgbClr>
                </a:solidFill>
              </a:rPr>
              <a:pPr/>
              <a:t>10/30/2013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655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D171D06-BF3C-4390-B7A5-A4B624041F01}" type="datetime1">
              <a:rPr lang="en-US" smtClean="0">
                <a:solidFill>
                  <a:srgbClr val="F0A22E">
                    <a:shade val="75000"/>
                  </a:srgbClr>
                </a:solidFill>
              </a:rPr>
              <a:pPr/>
              <a:t>10/30/2013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844663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31F44AF-F946-421D-ABF2-5FB264AC349D}" type="datetime1">
              <a:rPr lang="en-US" smtClean="0">
                <a:solidFill>
                  <a:srgbClr val="F0A22E">
                    <a:shade val="75000"/>
                  </a:srgbClr>
                </a:solidFill>
              </a:rPr>
              <a:pPr/>
              <a:t>10/30/2013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42831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29351AE-A264-485A-A61F-7B15BE13AC42}" type="datetime1">
              <a:rPr lang="en-US" smtClean="0">
                <a:solidFill>
                  <a:srgbClr val="F0A22E">
                    <a:shade val="75000"/>
                  </a:srgbClr>
                </a:solidFill>
              </a:rPr>
              <a:pPr/>
              <a:t>10/30/2013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00844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09D9666-D616-4556-AEE6-BC7B18BCF86D}" type="datetime1">
              <a:rPr lang="en-US" smtClean="0">
                <a:solidFill>
                  <a:srgbClr val="F0A22E">
                    <a:shade val="75000"/>
                  </a:srgbClr>
                </a:solidFill>
              </a:rPr>
              <a:pPr/>
              <a:t>10/30/2013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1770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EA9B08-363F-4904-B5CD-7663A7D2CE09}" type="datetime1">
              <a:rPr lang="en-US" smtClean="0">
                <a:solidFill>
                  <a:srgbClr val="F0A22E">
                    <a:shade val="75000"/>
                  </a:srgbClr>
                </a:solidFill>
              </a:rPr>
              <a:pPr/>
              <a:t>10/30/2013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5106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9E782CE-3B40-452C-98DF-D6CE14EAB73E}" type="datetime1">
              <a:rPr lang="en-US" smtClean="0">
                <a:solidFill>
                  <a:srgbClr val="F0A22E">
                    <a:shade val="75000"/>
                  </a:srgbClr>
                </a:solidFill>
              </a:rPr>
              <a:pPr/>
              <a:t>10/30/2013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6031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F9EE93F-025C-4F54-9A71-795513E7DA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56CAF5A-08F7-4128-B179-8E69A5047C04}"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94865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50CA2B-941E-45DC-944F-7B5F9CBDC5B5}"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55766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18DD5-DE2E-4A72-899A-627D55A8BB48}"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459073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4161B57-F237-4A47-92EE-64133AE38D74}" type="datetime1">
              <a:rPr lang="en-US" smtClean="0">
                <a:solidFill>
                  <a:srgbClr val="F0A22E">
                    <a:shade val="75000"/>
                  </a:srgbClr>
                </a:solidFill>
              </a:rPr>
              <a:pPr/>
              <a:t>10/30/2013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41325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E39970-E7D7-4949-AB81-DD6A570D78F4}" type="datetime1">
              <a:rPr lang="en-US" smtClean="0">
                <a:solidFill>
                  <a:srgbClr val="F0A22E">
                    <a:shade val="75000"/>
                  </a:srgbClr>
                </a:solidFill>
              </a:rPr>
              <a:pPr/>
              <a:t>10/30/2013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10316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D171D06-BF3C-4390-B7A5-A4B624041F01}" type="datetime1">
              <a:rPr lang="en-US" smtClean="0">
                <a:solidFill>
                  <a:srgbClr val="F0A22E">
                    <a:shade val="75000"/>
                  </a:srgbClr>
                </a:solidFill>
              </a:rPr>
              <a:pPr/>
              <a:t>10/30/2013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9671039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31F44AF-F946-421D-ABF2-5FB264AC349D}" type="datetime1">
              <a:rPr lang="en-US" smtClean="0">
                <a:solidFill>
                  <a:srgbClr val="F0A22E">
                    <a:shade val="75000"/>
                  </a:srgbClr>
                </a:solidFill>
              </a:rPr>
              <a:pPr/>
              <a:t>10/30/2013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1818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29351AE-A264-485A-A61F-7B15BE13AC42}" type="datetime1">
              <a:rPr lang="en-US" smtClean="0">
                <a:solidFill>
                  <a:srgbClr val="F0A22E">
                    <a:shade val="75000"/>
                  </a:srgbClr>
                </a:solidFill>
              </a:rPr>
              <a:pPr/>
              <a:t>10/30/2013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47398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09D9666-D616-4556-AEE6-BC7B18BCF86D}" type="datetime1">
              <a:rPr lang="en-US" smtClean="0">
                <a:solidFill>
                  <a:srgbClr val="F0A22E">
                    <a:shade val="75000"/>
                  </a:srgbClr>
                </a:solidFill>
              </a:rPr>
              <a:pPr/>
              <a:t>10/30/2013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16171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EA9B08-363F-4904-B5CD-7663A7D2CE09}" type="datetime1">
              <a:rPr lang="en-US" smtClean="0">
                <a:solidFill>
                  <a:srgbClr val="F0A22E">
                    <a:shade val="75000"/>
                  </a:srgbClr>
                </a:solidFill>
              </a:rPr>
              <a:pPr/>
              <a:t>10/30/2013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572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F9EE93F-025C-4F54-9A71-795513E7DA8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9E782CE-3B40-452C-98DF-D6CE14EAB73E}" type="datetime1">
              <a:rPr lang="en-US" smtClean="0">
                <a:solidFill>
                  <a:srgbClr val="F0A22E">
                    <a:shade val="75000"/>
                  </a:srgbClr>
                </a:solidFill>
              </a:rPr>
              <a:pPr/>
              <a:t>10/30/2013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67846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56CAF5A-08F7-4128-B179-8E69A5047C04}"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205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50CA2B-941E-45DC-944F-7B5F9CBDC5B5}"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64038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18DD5-DE2E-4A72-899A-627D55A8BB48}" type="datetime1">
              <a:rPr lang="en-US" smtClean="0">
                <a:solidFill>
                  <a:srgbClr val="F0A22E">
                    <a:shade val="75000"/>
                  </a:srgbClr>
                </a:solidFill>
              </a:rPr>
              <a:pPr/>
              <a:t>10/30/2013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97701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F9EE93F-025C-4F54-9A71-795513E7DA8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EE93F-025C-4F54-9A71-795513E7D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D7D5663-06A5-4002-AFEF-25E8DC3C35D0}"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F9EE93F-025C-4F54-9A71-795513E7DA8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D7D5663-06A5-4002-AFEF-25E8DC3C35D0}" type="datetimeFigureOut">
              <a:rPr lang="en-US" smtClean="0"/>
              <a:pPr/>
              <a:t>10/30/2013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9EE93F-025C-4F54-9A71-795513E7DA8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FDF74A-6F6B-425D-8541-393F72600C17}" type="datetime1">
              <a:rPr lang="en-US" smtClean="0">
                <a:solidFill>
                  <a:srgbClr val="F0A22E">
                    <a:shade val="75000"/>
                  </a:srgbClr>
                </a:solidFill>
              </a:rPr>
              <a:pPr/>
              <a:t>10/30/2013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53325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FDF74A-6F6B-425D-8541-393F72600C17}" type="datetime1">
              <a:rPr lang="en-US" smtClean="0">
                <a:solidFill>
                  <a:srgbClr val="F0A22E">
                    <a:shade val="75000"/>
                  </a:srgbClr>
                </a:solidFill>
              </a:rPr>
              <a:pPr/>
              <a:t>10/30/2013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pt-BR" smtClean="0">
                <a:solidFill>
                  <a:srgbClr val="F0A22E">
                    <a:shade val="75000"/>
                  </a:srgbClr>
                </a:solidFill>
              </a:rPr>
              <a:t>Oz Naor Israeli Emissary 330 316 5699</a:t>
            </a:r>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654437B-2278-44FF-BD29-89C77422FE44}"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25037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39975"/>
            <a:ext cx="9144000" cy="1470025"/>
          </a:xfrm>
        </p:spPr>
        <p:txBody>
          <a:bodyPr>
            <a:normAutofit/>
          </a:bodyPr>
          <a:lstStyle/>
          <a:p>
            <a:pPr algn="ctr"/>
            <a:r>
              <a:rPr lang="en-US" sz="6000" b="1" dirty="0"/>
              <a:t>Peace process</a:t>
            </a:r>
            <a:endParaRPr lang="en-US" sz="6000" b="1" dirty="0">
              <a:solidFill>
                <a:schemeClr val="tx2"/>
              </a:solidFill>
            </a:endParaRPr>
          </a:p>
        </p:txBody>
      </p:sp>
      <p:sp>
        <p:nvSpPr>
          <p:cNvPr id="6" name="TextBox 5"/>
          <p:cNvSpPr txBox="1"/>
          <p:nvPr/>
        </p:nvSpPr>
        <p:spPr>
          <a:xfrm>
            <a:off x="-76200" y="4080808"/>
            <a:ext cx="9220200" cy="1938992"/>
          </a:xfrm>
          <a:prstGeom prst="rect">
            <a:avLst/>
          </a:prstGeom>
          <a:noFill/>
        </p:spPr>
        <p:txBody>
          <a:bodyPr wrap="square" rtlCol="0">
            <a:spAutoFit/>
          </a:bodyPr>
          <a:lstStyle/>
          <a:p>
            <a:pPr algn="ctr"/>
            <a:r>
              <a:rPr lang="en-US" sz="4000" dirty="0" smtClean="0">
                <a:solidFill>
                  <a:prstClr val="black"/>
                </a:solidFill>
              </a:rPr>
              <a:t>Oz Naor</a:t>
            </a:r>
          </a:p>
          <a:p>
            <a:pPr algn="ctr"/>
            <a:r>
              <a:rPr lang="en-US" sz="4000" dirty="0" smtClean="0">
                <a:solidFill>
                  <a:prstClr val="black"/>
                </a:solidFill>
              </a:rPr>
              <a:t>Israeli Emissary</a:t>
            </a:r>
          </a:p>
          <a:p>
            <a:pPr algn="ctr"/>
            <a:r>
              <a:rPr lang="en-US" sz="4000" dirty="0" smtClean="0">
                <a:solidFill>
                  <a:prstClr val="black"/>
                </a:solidFill>
              </a:rPr>
              <a:t>January 2011</a:t>
            </a:r>
            <a:endParaRPr lang="en-US" sz="4000" dirty="0">
              <a:solidFill>
                <a:prstClr val="black"/>
              </a:solidFill>
            </a:endParaRPr>
          </a:p>
        </p:txBody>
      </p:sp>
    </p:spTree>
    <p:extLst>
      <p:ext uri="{BB962C8B-B14F-4D97-AF65-F5344CB8AC3E}">
        <p14:creationId xmlns:p14="http://schemas.microsoft.com/office/powerpoint/2010/main" val="1064055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Wye River Memorandum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13974"/>
            <a:ext cx="3677194" cy="261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267200"/>
            <a:ext cx="3677193" cy="235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366421"/>
            <a:ext cx="4343400" cy="5262979"/>
          </a:xfrm>
          <a:prstGeom prst="rect">
            <a:avLst/>
          </a:prstGeom>
          <a:noFill/>
        </p:spPr>
        <p:txBody>
          <a:bodyPr wrap="square" rtlCol="0">
            <a:spAutoFit/>
          </a:bodyPr>
          <a:lstStyle/>
          <a:p>
            <a:pPr marL="285750" indent="-285750">
              <a:buFont typeface="Arial" pitchFamily="34" charset="0"/>
              <a:buChar char="•"/>
            </a:pPr>
            <a:r>
              <a:rPr lang="en-US" sz="2400" dirty="0"/>
              <a:t>The Wye River Memorandum was an agreement negotiated between Israel and the Palestine Authority to implement the earlier Interim Agreement of 28 September, 1995</a:t>
            </a:r>
            <a:r>
              <a:rPr lang="en-US" sz="2400" dirty="0" smtClean="0"/>
              <a:t>.</a:t>
            </a:r>
            <a:endParaRPr lang="en-US" sz="2400" dirty="0"/>
          </a:p>
          <a:p>
            <a:pPr marL="285750" indent="-285750">
              <a:buFont typeface="Arial" pitchFamily="34" charset="0"/>
              <a:buChar char="•"/>
            </a:pPr>
            <a:endParaRPr lang="en-US" sz="2400" dirty="0"/>
          </a:p>
          <a:p>
            <a:pPr marL="285750" indent="-285750">
              <a:buFont typeface="Arial" pitchFamily="34" charset="0"/>
              <a:buChar char="•"/>
            </a:pPr>
            <a:r>
              <a:rPr lang="en-US" sz="2400" dirty="0"/>
              <a:t>With the outbreak of the Al-Aqsa Intifada in September 2000, the Wye River's understandings and goals remain un-implemented.</a:t>
            </a:r>
          </a:p>
        </p:txBody>
      </p:sp>
    </p:spTree>
    <p:extLst>
      <p:ext uri="{BB962C8B-B14F-4D97-AF65-F5344CB8AC3E}">
        <p14:creationId xmlns:p14="http://schemas.microsoft.com/office/powerpoint/2010/main" val="7085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3400" y="1295400"/>
            <a:ext cx="3995738" cy="480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19662" y="1295400"/>
            <a:ext cx="3995738" cy="4800600"/>
          </a:xfrm>
          <a:prstGeom prst="roundRect">
            <a:avLst/>
          </a:prstGeom>
          <a:solidFill>
            <a:srgbClr val="F75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685800"/>
            <a:ext cx="8686800" cy="838200"/>
          </a:xfrm>
        </p:spPr>
        <p:txBody>
          <a:bodyPr>
            <a:normAutofit fontScale="90000"/>
          </a:bodyPr>
          <a:lstStyle/>
          <a:p>
            <a:pPr algn="ctr"/>
            <a:r>
              <a:rPr lang="pl-PL" dirty="0" err="1"/>
              <a:t>Hopes</a:t>
            </a:r>
            <a:r>
              <a:rPr lang="pl-PL" dirty="0"/>
              <a:t> for </a:t>
            </a:r>
            <a:r>
              <a:rPr lang="pl-PL" dirty="0" err="1"/>
              <a:t>Peace</a:t>
            </a:r>
            <a:r>
              <a:rPr lang="pl-PL" dirty="0"/>
              <a:t> </a:t>
            </a:r>
            <a:r>
              <a:rPr lang="pl-PL" dirty="0" smtClean="0"/>
              <a:t>Lost</a:t>
            </a:r>
            <a:r>
              <a:rPr lang="en-US" dirty="0" smtClean="0"/>
              <a:t> (2000)</a:t>
            </a:r>
            <a:r>
              <a:rPr lang="pl-PL" dirty="0" smtClean="0"/>
              <a:t> </a:t>
            </a:r>
            <a:r>
              <a:rPr lang="pl-PL" dirty="0"/>
              <a:t/>
            </a:r>
            <a:br>
              <a:rPr lang="pl-PL" dirty="0"/>
            </a:br>
            <a:endParaRPr lang="en-US" dirty="0"/>
          </a:p>
        </p:txBody>
      </p:sp>
      <p:sp>
        <p:nvSpPr>
          <p:cNvPr id="4" name="Text Box 4"/>
          <p:cNvSpPr txBox="1">
            <a:spLocks noChangeArrowheads="1"/>
          </p:cNvSpPr>
          <p:nvPr/>
        </p:nvSpPr>
        <p:spPr bwMode="auto">
          <a:xfrm>
            <a:off x="533400" y="1295400"/>
            <a:ext cx="3995738" cy="47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sz="2000" b="1" u="sng" dirty="0">
                <a:solidFill>
                  <a:schemeClr val="accent3">
                    <a:lumMod val="50000"/>
                  </a:schemeClr>
                </a:solidFill>
              </a:rPr>
              <a:t>Hopeful Steps</a:t>
            </a:r>
          </a:p>
          <a:p>
            <a:pPr algn="ctr"/>
            <a:endParaRPr lang="en-US" sz="2000" dirty="0">
              <a:solidFill>
                <a:schemeClr val="accent3">
                  <a:lumMod val="50000"/>
                </a:schemeClr>
              </a:solidFill>
            </a:endParaRPr>
          </a:p>
          <a:p>
            <a:pPr algn="ctr"/>
            <a:r>
              <a:rPr lang="en-US" sz="2000" dirty="0">
                <a:solidFill>
                  <a:schemeClr val="accent3">
                    <a:lumMod val="50000"/>
                  </a:schemeClr>
                </a:solidFill>
              </a:rPr>
              <a:t>PA created as Palestinian civil</a:t>
            </a:r>
          </a:p>
          <a:p>
            <a:pPr algn="ctr"/>
            <a:r>
              <a:rPr lang="en-US" sz="2000" dirty="0">
                <a:solidFill>
                  <a:schemeClr val="accent3">
                    <a:lumMod val="50000"/>
                  </a:schemeClr>
                </a:solidFill>
              </a:rPr>
              <a:t>government.</a:t>
            </a:r>
          </a:p>
          <a:p>
            <a:pPr algn="ctr"/>
            <a:endParaRPr lang="en-US" sz="2000" dirty="0">
              <a:solidFill>
                <a:schemeClr val="accent3">
                  <a:lumMod val="50000"/>
                </a:schemeClr>
              </a:solidFill>
            </a:endParaRPr>
          </a:p>
          <a:p>
            <a:pPr algn="ctr"/>
            <a:r>
              <a:rPr lang="en-US" sz="2000" dirty="0">
                <a:solidFill>
                  <a:schemeClr val="accent3">
                    <a:lumMod val="50000"/>
                  </a:schemeClr>
                </a:solidFill>
              </a:rPr>
              <a:t>Yasser Arafat claims to renounce </a:t>
            </a:r>
            <a:r>
              <a:rPr lang="en-US" sz="2000" dirty="0" smtClean="0">
                <a:solidFill>
                  <a:schemeClr val="accent3">
                    <a:lumMod val="50000"/>
                  </a:schemeClr>
                </a:solidFill>
              </a:rPr>
              <a:t> terror </a:t>
            </a:r>
            <a:r>
              <a:rPr lang="en-US" sz="2000" dirty="0">
                <a:solidFill>
                  <a:schemeClr val="accent3">
                    <a:lumMod val="50000"/>
                  </a:schemeClr>
                </a:solidFill>
              </a:rPr>
              <a:t>and is elected as </a:t>
            </a:r>
            <a:r>
              <a:rPr lang="en-US" sz="2000" dirty="0" smtClean="0">
                <a:solidFill>
                  <a:schemeClr val="accent3">
                    <a:lumMod val="50000"/>
                  </a:schemeClr>
                </a:solidFill>
              </a:rPr>
              <a:t>President </a:t>
            </a:r>
            <a:r>
              <a:rPr lang="en-US" sz="2000" dirty="0">
                <a:solidFill>
                  <a:schemeClr val="accent3">
                    <a:lumMod val="50000"/>
                  </a:schemeClr>
                </a:solidFill>
              </a:rPr>
              <a:t>of PA.</a:t>
            </a:r>
          </a:p>
          <a:p>
            <a:pPr algn="ctr"/>
            <a:endParaRPr lang="en-US" sz="2000" dirty="0">
              <a:solidFill>
                <a:schemeClr val="accent3">
                  <a:lumMod val="50000"/>
                </a:schemeClr>
              </a:solidFill>
            </a:endParaRPr>
          </a:p>
          <a:p>
            <a:pPr algn="ctr"/>
            <a:r>
              <a:rPr lang="en-US" sz="2000" dirty="0">
                <a:solidFill>
                  <a:schemeClr val="accent3">
                    <a:lumMod val="50000"/>
                  </a:schemeClr>
                </a:solidFill>
              </a:rPr>
              <a:t>98% of Palestinians governed by PA.</a:t>
            </a:r>
          </a:p>
          <a:p>
            <a:pPr algn="ctr"/>
            <a:endParaRPr lang="en-US" sz="2000" dirty="0">
              <a:solidFill>
                <a:schemeClr val="accent3">
                  <a:lumMod val="50000"/>
                </a:schemeClr>
              </a:solidFill>
            </a:endParaRPr>
          </a:p>
          <a:p>
            <a:pPr algn="ctr"/>
            <a:r>
              <a:rPr lang="en-US" sz="2000" dirty="0">
                <a:solidFill>
                  <a:schemeClr val="accent3">
                    <a:lumMod val="50000"/>
                  </a:schemeClr>
                </a:solidFill>
              </a:rPr>
              <a:t>Israeli withdrawals from </a:t>
            </a:r>
          </a:p>
          <a:p>
            <a:pPr algn="ctr"/>
            <a:r>
              <a:rPr lang="en-US" sz="2000" dirty="0">
                <a:solidFill>
                  <a:schemeClr val="accent3">
                    <a:lumMod val="50000"/>
                  </a:schemeClr>
                </a:solidFill>
              </a:rPr>
              <a:t>80% of Gaza,</a:t>
            </a:r>
          </a:p>
          <a:p>
            <a:pPr algn="ctr"/>
            <a:r>
              <a:rPr lang="en-US" sz="2000" dirty="0">
                <a:solidFill>
                  <a:schemeClr val="accent3">
                    <a:lumMod val="50000"/>
                  </a:schemeClr>
                </a:solidFill>
              </a:rPr>
              <a:t>40% of West Bank</a:t>
            </a:r>
            <a:r>
              <a:rPr lang="en-US" sz="2000" dirty="0" smtClean="0">
                <a:solidFill>
                  <a:schemeClr val="accent3">
                    <a:lumMod val="50000"/>
                  </a:schemeClr>
                </a:solidFill>
              </a:rPr>
              <a:t>.    </a:t>
            </a:r>
            <a:r>
              <a:rPr lang="en-US" sz="2000" dirty="0" smtClean="0">
                <a:solidFill>
                  <a:srgbClr val="FFFFFF"/>
                </a:solidFill>
              </a:rPr>
              <a:t>                  </a:t>
            </a:r>
            <a:endParaRPr lang="en-US" sz="2000" dirty="0">
              <a:solidFill>
                <a:srgbClr val="FFFFFF"/>
              </a:solidFill>
            </a:endParaRPr>
          </a:p>
        </p:txBody>
      </p:sp>
      <p:sp>
        <p:nvSpPr>
          <p:cNvPr id="5" name="Text Box 5"/>
          <p:cNvSpPr txBox="1">
            <a:spLocks noChangeArrowheads="1"/>
          </p:cNvSpPr>
          <p:nvPr/>
        </p:nvSpPr>
        <p:spPr bwMode="auto">
          <a:xfrm>
            <a:off x="5094866" y="1295400"/>
            <a:ext cx="3756454" cy="47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pl-PL" sz="2000" b="1" u="sng" dirty="0" err="1">
                <a:solidFill>
                  <a:schemeClr val="accent3">
                    <a:lumMod val="50000"/>
                  </a:schemeClr>
                </a:solidFill>
              </a:rPr>
              <a:t>Disappointments</a:t>
            </a:r>
            <a:endParaRPr lang="pl-PL" sz="2000" b="1" u="sng" dirty="0">
              <a:solidFill>
                <a:schemeClr val="accent3">
                  <a:lumMod val="50000"/>
                </a:schemeClr>
              </a:solidFill>
            </a:endParaRPr>
          </a:p>
          <a:p>
            <a:pPr algn="ctr"/>
            <a:endParaRPr lang="pl-PL" sz="2000" dirty="0">
              <a:solidFill>
                <a:srgbClr val="FFFFFF"/>
              </a:solidFill>
            </a:endParaRPr>
          </a:p>
          <a:p>
            <a:pPr algn="ctr"/>
            <a:r>
              <a:rPr lang="pl-PL" sz="2000" dirty="0" err="1">
                <a:solidFill>
                  <a:schemeClr val="accent3">
                    <a:lumMod val="50000"/>
                  </a:schemeClr>
                </a:solidFill>
              </a:rPr>
              <a:t>Terrorism</a:t>
            </a:r>
            <a:r>
              <a:rPr lang="pl-PL" sz="2000" dirty="0">
                <a:solidFill>
                  <a:schemeClr val="accent3">
                    <a:lumMod val="50000"/>
                  </a:schemeClr>
                </a:solidFill>
              </a:rPr>
              <a:t> </a:t>
            </a:r>
            <a:r>
              <a:rPr lang="pl-PL" sz="2000" dirty="0" err="1">
                <a:solidFill>
                  <a:schemeClr val="accent3">
                    <a:lumMod val="50000"/>
                  </a:schemeClr>
                </a:solidFill>
              </a:rPr>
              <a:t>escalates</a:t>
            </a:r>
            <a:r>
              <a:rPr lang="pl-PL" sz="2000" dirty="0">
                <a:solidFill>
                  <a:schemeClr val="accent3">
                    <a:lumMod val="50000"/>
                  </a:schemeClr>
                </a:solidFill>
              </a:rPr>
              <a:t>– </a:t>
            </a:r>
          </a:p>
          <a:p>
            <a:pPr algn="ctr"/>
            <a:r>
              <a:rPr lang="pl-PL" sz="2000" dirty="0">
                <a:solidFill>
                  <a:schemeClr val="accent3">
                    <a:lumMod val="50000"/>
                  </a:schemeClr>
                </a:solidFill>
              </a:rPr>
              <a:t>1993-2000: 282 </a:t>
            </a:r>
            <a:r>
              <a:rPr lang="pl-PL" sz="2000" dirty="0" err="1">
                <a:solidFill>
                  <a:schemeClr val="accent3">
                    <a:lumMod val="50000"/>
                  </a:schemeClr>
                </a:solidFill>
              </a:rPr>
              <a:t>Israelis</a:t>
            </a:r>
            <a:r>
              <a:rPr lang="pl-PL" sz="2000" dirty="0">
                <a:solidFill>
                  <a:schemeClr val="accent3">
                    <a:lumMod val="50000"/>
                  </a:schemeClr>
                </a:solidFill>
              </a:rPr>
              <a:t> </a:t>
            </a:r>
            <a:r>
              <a:rPr lang="pl-PL" sz="2000" dirty="0" err="1">
                <a:solidFill>
                  <a:schemeClr val="accent3">
                    <a:lumMod val="50000"/>
                  </a:schemeClr>
                </a:solidFill>
              </a:rPr>
              <a:t>killed</a:t>
            </a:r>
            <a:endParaRPr lang="pl-PL" sz="2000" dirty="0">
              <a:solidFill>
                <a:schemeClr val="accent3">
                  <a:lumMod val="50000"/>
                </a:schemeClr>
              </a:solidFill>
            </a:endParaRPr>
          </a:p>
          <a:p>
            <a:pPr algn="ctr"/>
            <a:r>
              <a:rPr lang="pl-PL" sz="2000" dirty="0">
                <a:solidFill>
                  <a:schemeClr val="accent3">
                    <a:lumMod val="50000"/>
                  </a:schemeClr>
                </a:solidFill>
              </a:rPr>
              <a:t>1978-1993: 216 </a:t>
            </a:r>
            <a:r>
              <a:rPr lang="pl-PL" sz="2000" dirty="0" err="1">
                <a:solidFill>
                  <a:schemeClr val="accent3">
                    <a:lumMod val="50000"/>
                  </a:schemeClr>
                </a:solidFill>
              </a:rPr>
              <a:t>Israelis</a:t>
            </a:r>
            <a:r>
              <a:rPr lang="pl-PL" sz="2000" dirty="0">
                <a:solidFill>
                  <a:schemeClr val="accent3">
                    <a:lumMod val="50000"/>
                  </a:schemeClr>
                </a:solidFill>
              </a:rPr>
              <a:t> </a:t>
            </a:r>
            <a:r>
              <a:rPr lang="pl-PL" sz="2000" dirty="0" err="1">
                <a:solidFill>
                  <a:schemeClr val="accent3">
                    <a:lumMod val="50000"/>
                  </a:schemeClr>
                </a:solidFill>
              </a:rPr>
              <a:t>killed</a:t>
            </a:r>
            <a:endParaRPr lang="pl-PL" sz="2000" dirty="0">
              <a:solidFill>
                <a:schemeClr val="accent3">
                  <a:lumMod val="50000"/>
                </a:schemeClr>
              </a:solidFill>
            </a:endParaRPr>
          </a:p>
          <a:p>
            <a:pPr algn="ctr"/>
            <a:endParaRPr lang="pl-PL" sz="2000" dirty="0">
              <a:solidFill>
                <a:schemeClr val="accent3">
                  <a:lumMod val="50000"/>
                </a:schemeClr>
              </a:solidFill>
            </a:endParaRPr>
          </a:p>
          <a:p>
            <a:pPr algn="ctr"/>
            <a:r>
              <a:rPr lang="pl-PL" sz="2000" dirty="0" err="1">
                <a:solidFill>
                  <a:schemeClr val="accent3">
                    <a:lumMod val="50000"/>
                  </a:schemeClr>
                </a:solidFill>
              </a:rPr>
              <a:t>Anti-Israel</a:t>
            </a:r>
            <a:r>
              <a:rPr lang="pl-PL" sz="2000" dirty="0">
                <a:solidFill>
                  <a:schemeClr val="accent3">
                    <a:lumMod val="50000"/>
                  </a:schemeClr>
                </a:solidFill>
              </a:rPr>
              <a:t> </a:t>
            </a:r>
            <a:r>
              <a:rPr lang="pl-PL" sz="2000" dirty="0" err="1">
                <a:solidFill>
                  <a:schemeClr val="accent3">
                    <a:lumMod val="50000"/>
                  </a:schemeClr>
                </a:solidFill>
              </a:rPr>
              <a:t>incitement</a:t>
            </a:r>
            <a:r>
              <a:rPr lang="pl-PL" sz="2000" dirty="0">
                <a:solidFill>
                  <a:schemeClr val="accent3">
                    <a:lumMod val="50000"/>
                  </a:schemeClr>
                </a:solidFill>
              </a:rPr>
              <a:t> </a:t>
            </a:r>
            <a:r>
              <a:rPr lang="pl-PL" sz="2000" dirty="0" err="1">
                <a:solidFill>
                  <a:schemeClr val="accent3">
                    <a:lumMod val="50000"/>
                  </a:schemeClr>
                </a:solidFill>
              </a:rPr>
              <a:t>mounts</a:t>
            </a:r>
            <a:r>
              <a:rPr lang="pl-PL" sz="2000" dirty="0">
                <a:solidFill>
                  <a:schemeClr val="accent3">
                    <a:lumMod val="50000"/>
                  </a:schemeClr>
                </a:solidFill>
              </a:rPr>
              <a:t> in</a:t>
            </a:r>
          </a:p>
          <a:p>
            <a:pPr algn="ctr"/>
            <a:r>
              <a:rPr lang="pl-PL" sz="2000" dirty="0" err="1">
                <a:solidFill>
                  <a:schemeClr val="accent3">
                    <a:lumMod val="50000"/>
                  </a:schemeClr>
                </a:solidFill>
              </a:rPr>
              <a:t>Palestinian</a:t>
            </a:r>
            <a:r>
              <a:rPr lang="pl-PL" sz="2000" dirty="0">
                <a:solidFill>
                  <a:schemeClr val="accent3">
                    <a:lumMod val="50000"/>
                  </a:schemeClr>
                </a:solidFill>
              </a:rPr>
              <a:t> media, </a:t>
            </a:r>
            <a:r>
              <a:rPr lang="pl-PL" sz="2000" dirty="0" err="1">
                <a:solidFill>
                  <a:schemeClr val="accent3">
                    <a:lumMod val="50000"/>
                  </a:schemeClr>
                </a:solidFill>
              </a:rPr>
              <a:t>schools</a:t>
            </a:r>
            <a:endParaRPr lang="pl-PL" sz="2000" dirty="0">
              <a:solidFill>
                <a:schemeClr val="accent3">
                  <a:lumMod val="50000"/>
                </a:schemeClr>
              </a:solidFill>
            </a:endParaRPr>
          </a:p>
          <a:p>
            <a:pPr algn="ctr"/>
            <a:r>
              <a:rPr lang="pl-PL" sz="2000" dirty="0">
                <a:solidFill>
                  <a:schemeClr val="accent3">
                    <a:lumMod val="50000"/>
                  </a:schemeClr>
                </a:solidFill>
              </a:rPr>
              <a:t>and </a:t>
            </a:r>
            <a:r>
              <a:rPr lang="pl-PL" sz="2000" dirty="0" err="1">
                <a:solidFill>
                  <a:schemeClr val="accent3">
                    <a:lumMod val="50000"/>
                  </a:schemeClr>
                </a:solidFill>
              </a:rPr>
              <a:t>mosques</a:t>
            </a:r>
            <a:r>
              <a:rPr lang="pl-PL" sz="2000" dirty="0">
                <a:solidFill>
                  <a:schemeClr val="accent3">
                    <a:lumMod val="50000"/>
                  </a:schemeClr>
                </a:solidFill>
              </a:rPr>
              <a:t>.</a:t>
            </a:r>
          </a:p>
          <a:p>
            <a:pPr algn="ctr"/>
            <a:endParaRPr lang="pl-PL" sz="2000" dirty="0">
              <a:solidFill>
                <a:schemeClr val="accent3">
                  <a:lumMod val="50000"/>
                </a:schemeClr>
              </a:solidFill>
            </a:endParaRPr>
          </a:p>
          <a:p>
            <a:pPr algn="ctr"/>
            <a:r>
              <a:rPr lang="pl-PL" sz="2000" dirty="0" err="1">
                <a:solidFill>
                  <a:schemeClr val="accent3">
                    <a:lumMod val="50000"/>
                  </a:schemeClr>
                </a:solidFill>
              </a:rPr>
              <a:t>Israel</a:t>
            </a:r>
            <a:r>
              <a:rPr lang="pl-PL" sz="2000" dirty="0">
                <a:solidFill>
                  <a:schemeClr val="accent3">
                    <a:lumMod val="50000"/>
                  </a:schemeClr>
                </a:solidFill>
              </a:rPr>
              <a:t> </a:t>
            </a:r>
            <a:r>
              <a:rPr lang="pl-PL" sz="2000" dirty="0" err="1">
                <a:solidFill>
                  <a:schemeClr val="accent3">
                    <a:lumMod val="50000"/>
                  </a:schemeClr>
                </a:solidFill>
              </a:rPr>
              <a:t>delays</a:t>
            </a:r>
            <a:r>
              <a:rPr lang="pl-PL" sz="2000" dirty="0">
                <a:solidFill>
                  <a:schemeClr val="accent3">
                    <a:lumMod val="50000"/>
                  </a:schemeClr>
                </a:solidFill>
              </a:rPr>
              <a:t> </a:t>
            </a:r>
            <a:r>
              <a:rPr lang="pl-PL" sz="2000" dirty="0" err="1">
                <a:solidFill>
                  <a:schemeClr val="accent3">
                    <a:lumMod val="50000"/>
                  </a:schemeClr>
                </a:solidFill>
              </a:rPr>
              <a:t>withdrawals</a:t>
            </a:r>
            <a:r>
              <a:rPr lang="pl-PL" sz="2000" dirty="0">
                <a:solidFill>
                  <a:schemeClr val="accent3">
                    <a:lumMod val="50000"/>
                  </a:schemeClr>
                </a:solidFill>
              </a:rPr>
              <a:t>.</a:t>
            </a:r>
          </a:p>
          <a:p>
            <a:pPr algn="ctr"/>
            <a:endParaRPr lang="pl-PL" sz="2000" dirty="0">
              <a:solidFill>
                <a:schemeClr val="accent3">
                  <a:lumMod val="50000"/>
                </a:schemeClr>
              </a:solidFill>
            </a:endParaRPr>
          </a:p>
          <a:p>
            <a:pPr algn="ctr"/>
            <a:r>
              <a:rPr lang="pl-PL" sz="2000" dirty="0">
                <a:solidFill>
                  <a:schemeClr val="accent3">
                    <a:lumMod val="50000"/>
                  </a:schemeClr>
                </a:solidFill>
              </a:rPr>
              <a:t>No </a:t>
            </a:r>
            <a:r>
              <a:rPr lang="pl-PL" sz="2000" dirty="0" err="1">
                <a:solidFill>
                  <a:schemeClr val="accent3">
                    <a:lumMod val="50000"/>
                  </a:schemeClr>
                </a:solidFill>
              </a:rPr>
              <a:t>agreements</a:t>
            </a:r>
            <a:r>
              <a:rPr lang="pl-PL" sz="2000" dirty="0">
                <a:solidFill>
                  <a:schemeClr val="accent3">
                    <a:lumMod val="50000"/>
                  </a:schemeClr>
                </a:solidFill>
              </a:rPr>
              <a:t> on </a:t>
            </a:r>
            <a:r>
              <a:rPr lang="pl-PL" sz="2000" dirty="0" err="1">
                <a:solidFill>
                  <a:schemeClr val="accent3">
                    <a:lumMod val="50000"/>
                  </a:schemeClr>
                </a:solidFill>
              </a:rPr>
              <a:t>borders</a:t>
            </a:r>
            <a:r>
              <a:rPr lang="pl-PL" sz="2000" dirty="0">
                <a:solidFill>
                  <a:schemeClr val="accent3">
                    <a:lumMod val="50000"/>
                  </a:schemeClr>
                </a:solidFill>
              </a:rPr>
              <a:t>.</a:t>
            </a:r>
          </a:p>
          <a:p>
            <a:pPr algn="ctr"/>
            <a:r>
              <a:rPr lang="pl-PL" sz="2000" dirty="0">
                <a:solidFill>
                  <a:schemeClr val="accent3">
                    <a:lumMod val="50000"/>
                  </a:schemeClr>
                </a:solidFill>
              </a:rPr>
              <a:t>Israeli </a:t>
            </a:r>
            <a:r>
              <a:rPr lang="pl-PL" sz="2000" dirty="0" err="1">
                <a:solidFill>
                  <a:schemeClr val="accent3">
                    <a:lumMod val="50000"/>
                  </a:schemeClr>
                </a:solidFill>
              </a:rPr>
              <a:t>communities</a:t>
            </a:r>
            <a:r>
              <a:rPr lang="pl-PL" sz="2000" dirty="0">
                <a:solidFill>
                  <a:schemeClr val="accent3">
                    <a:lumMod val="50000"/>
                  </a:schemeClr>
                </a:solidFill>
              </a:rPr>
              <a:t> </a:t>
            </a:r>
            <a:r>
              <a:rPr lang="pl-PL" sz="2000" dirty="0" err="1">
                <a:solidFill>
                  <a:schemeClr val="accent3">
                    <a:lumMod val="50000"/>
                  </a:schemeClr>
                </a:solidFill>
              </a:rPr>
              <a:t>expand</a:t>
            </a:r>
            <a:r>
              <a:rPr lang="pl-PL" sz="2000" dirty="0">
                <a:solidFill>
                  <a:schemeClr val="accent3">
                    <a:lumMod val="50000"/>
                  </a:schemeClr>
                </a:solidFill>
              </a:rPr>
              <a:t> in </a:t>
            </a:r>
            <a:br>
              <a:rPr lang="pl-PL" sz="2000" dirty="0">
                <a:solidFill>
                  <a:schemeClr val="accent3">
                    <a:lumMod val="50000"/>
                  </a:schemeClr>
                </a:solidFill>
              </a:rPr>
            </a:br>
            <a:r>
              <a:rPr lang="pl-PL" sz="2000" dirty="0" err="1">
                <a:solidFill>
                  <a:schemeClr val="accent3">
                    <a:lumMod val="50000"/>
                  </a:schemeClr>
                </a:solidFill>
              </a:rPr>
              <a:t>disputed</a:t>
            </a:r>
            <a:r>
              <a:rPr lang="pl-PL" sz="2000" dirty="0">
                <a:solidFill>
                  <a:schemeClr val="accent3">
                    <a:lumMod val="50000"/>
                  </a:schemeClr>
                </a:solidFill>
              </a:rPr>
              <a:t> </a:t>
            </a:r>
            <a:r>
              <a:rPr lang="pl-PL" sz="2000" dirty="0" err="1">
                <a:solidFill>
                  <a:schemeClr val="accent3">
                    <a:lumMod val="50000"/>
                  </a:schemeClr>
                </a:solidFill>
              </a:rPr>
              <a:t>territories</a:t>
            </a:r>
            <a:r>
              <a:rPr lang="pl-PL" sz="2000" dirty="0">
                <a:solidFill>
                  <a:schemeClr val="accent3">
                    <a:lumMod val="50000"/>
                  </a:schemeClr>
                </a:solidFill>
              </a:rPr>
              <a:t>. </a:t>
            </a:r>
          </a:p>
        </p:txBody>
      </p:sp>
    </p:spTree>
    <p:extLst>
      <p:ext uri="{BB962C8B-B14F-4D97-AF65-F5344CB8AC3E}">
        <p14:creationId xmlns:p14="http://schemas.microsoft.com/office/powerpoint/2010/main" val="2994538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Camp David Summit, 11 July 2000</a:t>
            </a:r>
          </a:p>
        </p:txBody>
      </p:sp>
      <p:pic>
        <p:nvPicPr>
          <p:cNvPr id="3074" name="Picture 2" descr="http://4.bp.blogspot.com/_TmED4DTHvIY/THUVoka6DaI/AAAAAAAAR98/enIqSVrBp4A/s1600/11_July__2000_265982s.jpg"/>
          <p:cNvPicPr>
            <a:picLocks noChangeAspect="1" noChangeArrowheads="1"/>
          </p:cNvPicPr>
          <p:nvPr/>
        </p:nvPicPr>
        <p:blipFill>
          <a:blip r:embed="rId3" cstate="print"/>
          <a:srcRect/>
          <a:stretch>
            <a:fillRect/>
          </a:stretch>
        </p:blipFill>
        <p:spPr bwMode="auto">
          <a:xfrm>
            <a:off x="4476976" y="2286000"/>
            <a:ext cx="4590824" cy="3552826"/>
          </a:xfrm>
          <a:prstGeom prst="rect">
            <a:avLst/>
          </a:prstGeom>
          <a:noFill/>
        </p:spPr>
      </p:pic>
      <p:sp>
        <p:nvSpPr>
          <p:cNvPr id="3" name="TextBox 2"/>
          <p:cNvSpPr txBox="1"/>
          <p:nvPr/>
        </p:nvSpPr>
        <p:spPr>
          <a:xfrm>
            <a:off x="228600" y="1295400"/>
            <a:ext cx="4114800" cy="5262979"/>
          </a:xfrm>
          <a:prstGeom prst="rect">
            <a:avLst/>
          </a:prstGeom>
          <a:noFill/>
        </p:spPr>
        <p:txBody>
          <a:bodyPr wrap="square" rtlCol="0">
            <a:spAutoFit/>
          </a:bodyPr>
          <a:lstStyle/>
          <a:p>
            <a:r>
              <a:rPr lang="en-US" sz="2400" dirty="0"/>
              <a:t>The Middle East Peace Summit at Camp David of July 2000 took place between United States President Bill Clinton, Israeli Prime Minister Ehud Barak, and Palestinian Authority Chairman Yasser Arafat. </a:t>
            </a:r>
            <a:endParaRPr lang="en-US" sz="2400" dirty="0" smtClean="0"/>
          </a:p>
          <a:p>
            <a:endParaRPr lang="en-US" sz="2400" dirty="0"/>
          </a:p>
          <a:p>
            <a:r>
              <a:rPr lang="en-US" sz="2400" dirty="0" smtClean="0"/>
              <a:t>Ultimately</a:t>
            </a:r>
            <a:r>
              <a:rPr lang="en-US" sz="2400" dirty="0"/>
              <a:t>, it was an unsuccessful attempt to negotiate a "final status settlement" to the Israeli-Palestinian conflict</a:t>
            </a:r>
            <a:r>
              <a:rPr lang="en-US" sz="2000"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838200"/>
          </a:xfrm>
        </p:spPr>
        <p:txBody>
          <a:bodyPr>
            <a:noAutofit/>
          </a:bodyPr>
          <a:lstStyle/>
          <a:p>
            <a:r>
              <a:rPr lang="en-US" dirty="0"/>
              <a:t>Camp David Negotiations Fail July 2000</a:t>
            </a:r>
          </a:p>
        </p:txBody>
      </p:sp>
      <p:sp>
        <p:nvSpPr>
          <p:cNvPr id="4" name="Text Box 2"/>
          <p:cNvSpPr txBox="1">
            <a:spLocks noGrp="1" noChangeArrowheads="1"/>
          </p:cNvSpPr>
          <p:nvPr>
            <p:ph idx="1"/>
          </p:nvPr>
        </p:nvSpPr>
        <p:spPr bwMode="auto">
          <a:xfrm>
            <a:off x="228600" y="1524000"/>
            <a:ext cx="8610600" cy="3455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marL="0" indent="0" algn="ctr">
              <a:buNone/>
            </a:pPr>
            <a:r>
              <a:rPr lang="pl-PL" sz="2400" b="1" dirty="0">
                <a:solidFill>
                  <a:srgbClr val="008BC3"/>
                </a:solidFill>
              </a:rPr>
              <a:t>The </a:t>
            </a:r>
            <a:r>
              <a:rPr lang="pl-PL" sz="2400" b="1" dirty="0" err="1">
                <a:solidFill>
                  <a:srgbClr val="008BC3"/>
                </a:solidFill>
              </a:rPr>
              <a:t>Offer</a:t>
            </a:r>
            <a:endParaRPr lang="pl-PL" sz="2400" b="1" dirty="0">
              <a:solidFill>
                <a:srgbClr val="008BC3"/>
              </a:solidFill>
            </a:endParaRPr>
          </a:p>
          <a:p>
            <a:pPr>
              <a:lnSpc>
                <a:spcPct val="40000"/>
              </a:lnSpc>
            </a:pPr>
            <a:endParaRPr lang="pl-PL" sz="2400" b="1" dirty="0"/>
          </a:p>
          <a:p>
            <a:pPr marL="0" indent="0" algn="ctr">
              <a:lnSpc>
                <a:spcPct val="130000"/>
              </a:lnSpc>
              <a:buNone/>
            </a:pPr>
            <a:r>
              <a:rPr lang="pl-PL" sz="2400" dirty="0">
                <a:solidFill>
                  <a:schemeClr val="tx2"/>
                </a:solidFill>
                <a:latin typeface="+mn-lt"/>
                <a:ea typeface="+mn-ea"/>
                <a:cs typeface="+mn-cs"/>
              </a:rPr>
              <a:t>100% of Gaza, 97% of West Bank </a:t>
            </a:r>
            <a:endParaRPr lang="en-US" sz="2400" dirty="0">
              <a:solidFill>
                <a:schemeClr val="tx2"/>
              </a:solidFill>
              <a:latin typeface="+mn-lt"/>
              <a:ea typeface="+mn-ea"/>
              <a:cs typeface="+mn-cs"/>
            </a:endParaRPr>
          </a:p>
          <a:p>
            <a:pPr marL="0" indent="0" algn="ctr">
              <a:lnSpc>
                <a:spcPct val="130000"/>
              </a:lnSpc>
              <a:buNone/>
            </a:pPr>
            <a:r>
              <a:rPr lang="pl-PL" sz="2400" dirty="0">
                <a:solidFill>
                  <a:schemeClr val="tx2"/>
                </a:solidFill>
                <a:latin typeface="+mn-lt"/>
                <a:ea typeface="+mn-ea"/>
                <a:cs typeface="+mn-cs"/>
              </a:rPr>
              <a:t>with land </a:t>
            </a:r>
            <a:r>
              <a:rPr lang="pl-PL" sz="2400" dirty="0" err="1">
                <a:solidFill>
                  <a:schemeClr val="tx2"/>
                </a:solidFill>
                <a:latin typeface="+mn-lt"/>
                <a:ea typeface="+mn-ea"/>
                <a:cs typeface="+mn-cs"/>
              </a:rPr>
              <a:t>swap</a:t>
            </a:r>
            <a:r>
              <a:rPr lang="pl-PL" sz="2400" dirty="0">
                <a:solidFill>
                  <a:schemeClr val="tx2"/>
                </a:solidFill>
                <a:latin typeface="+mn-lt"/>
                <a:ea typeface="+mn-ea"/>
                <a:cs typeface="+mn-cs"/>
              </a:rPr>
              <a:t> for extra 3%.</a:t>
            </a:r>
          </a:p>
          <a:p>
            <a:pPr marL="0" indent="0" algn="ctr">
              <a:lnSpc>
                <a:spcPct val="130000"/>
              </a:lnSpc>
              <a:buNone/>
            </a:pPr>
            <a:r>
              <a:rPr lang="pl-PL" sz="2400" dirty="0" err="1">
                <a:solidFill>
                  <a:schemeClr val="tx2"/>
                </a:solidFill>
                <a:latin typeface="+mn-lt"/>
                <a:ea typeface="+mn-ea"/>
                <a:cs typeface="+mn-cs"/>
              </a:rPr>
              <a:t>Uprooting</a:t>
            </a:r>
            <a:r>
              <a:rPr lang="pl-PL" sz="2400" dirty="0">
                <a:solidFill>
                  <a:schemeClr val="tx2"/>
                </a:solidFill>
                <a:latin typeface="+mn-lt"/>
                <a:ea typeface="+mn-ea"/>
                <a:cs typeface="+mn-cs"/>
              </a:rPr>
              <a:t> Israeli </a:t>
            </a:r>
            <a:r>
              <a:rPr lang="pl-PL" sz="2400" dirty="0" err="1">
                <a:solidFill>
                  <a:schemeClr val="tx2"/>
                </a:solidFill>
                <a:latin typeface="+mn-lt"/>
                <a:ea typeface="+mn-ea"/>
                <a:cs typeface="+mn-cs"/>
              </a:rPr>
              <a:t>settlements</a:t>
            </a:r>
            <a:r>
              <a:rPr lang="pl-PL" sz="2400" dirty="0">
                <a:solidFill>
                  <a:schemeClr val="tx2"/>
                </a:solidFill>
                <a:latin typeface="+mn-lt"/>
                <a:ea typeface="+mn-ea"/>
                <a:cs typeface="+mn-cs"/>
              </a:rPr>
              <a:t> </a:t>
            </a:r>
            <a:r>
              <a:rPr lang="pl-PL" sz="2400" dirty="0" err="1">
                <a:solidFill>
                  <a:schemeClr val="tx2"/>
                </a:solidFill>
                <a:latin typeface="+mn-lt"/>
                <a:ea typeface="+mn-ea"/>
                <a:cs typeface="+mn-cs"/>
              </a:rPr>
              <a:t>within</a:t>
            </a:r>
            <a:r>
              <a:rPr lang="pl-PL" sz="2400" dirty="0">
                <a:solidFill>
                  <a:schemeClr val="tx2"/>
                </a:solidFill>
                <a:latin typeface="+mn-lt"/>
                <a:ea typeface="+mn-ea"/>
                <a:cs typeface="+mn-cs"/>
              </a:rPr>
              <a:t> </a:t>
            </a:r>
            <a:r>
              <a:rPr lang="pl-PL" sz="2400" dirty="0" err="1">
                <a:solidFill>
                  <a:schemeClr val="tx2"/>
                </a:solidFill>
                <a:latin typeface="+mn-lt"/>
                <a:ea typeface="+mn-ea"/>
                <a:cs typeface="+mn-cs"/>
              </a:rPr>
              <a:t>new</a:t>
            </a:r>
            <a:r>
              <a:rPr lang="pl-PL" sz="2400" dirty="0">
                <a:solidFill>
                  <a:schemeClr val="tx2"/>
                </a:solidFill>
                <a:latin typeface="+mn-lt"/>
                <a:ea typeface="+mn-ea"/>
                <a:cs typeface="+mn-cs"/>
              </a:rPr>
              <a:t> PA </a:t>
            </a:r>
            <a:r>
              <a:rPr lang="pl-PL" sz="2400" dirty="0" err="1">
                <a:solidFill>
                  <a:schemeClr val="tx2"/>
                </a:solidFill>
                <a:latin typeface="+mn-lt"/>
                <a:ea typeface="+mn-ea"/>
                <a:cs typeface="+mn-cs"/>
              </a:rPr>
              <a:t>borders</a:t>
            </a:r>
            <a:r>
              <a:rPr lang="pl-PL" sz="2400" dirty="0">
                <a:solidFill>
                  <a:schemeClr val="tx2"/>
                </a:solidFill>
                <a:latin typeface="+mn-lt"/>
                <a:ea typeface="+mn-ea"/>
                <a:cs typeface="+mn-cs"/>
              </a:rPr>
              <a:t>.</a:t>
            </a:r>
          </a:p>
          <a:p>
            <a:pPr marL="0" indent="0" algn="ctr">
              <a:lnSpc>
                <a:spcPct val="130000"/>
              </a:lnSpc>
              <a:buNone/>
            </a:pPr>
            <a:r>
              <a:rPr lang="pl-PL" sz="2400" dirty="0" err="1">
                <a:solidFill>
                  <a:schemeClr val="tx2"/>
                </a:solidFill>
                <a:latin typeface="+mn-lt"/>
                <a:ea typeface="+mn-ea"/>
                <a:cs typeface="+mn-cs"/>
              </a:rPr>
              <a:t>Shared</a:t>
            </a:r>
            <a:r>
              <a:rPr lang="pl-PL" sz="2400" dirty="0">
                <a:solidFill>
                  <a:schemeClr val="tx2"/>
                </a:solidFill>
                <a:latin typeface="+mn-lt"/>
                <a:ea typeface="+mn-ea"/>
                <a:cs typeface="+mn-cs"/>
              </a:rPr>
              <a:t> </a:t>
            </a:r>
            <a:r>
              <a:rPr lang="pl-PL" sz="2400" dirty="0" err="1">
                <a:solidFill>
                  <a:schemeClr val="tx2"/>
                </a:solidFill>
                <a:latin typeface="+mn-lt"/>
                <a:ea typeface="+mn-ea"/>
                <a:cs typeface="+mn-cs"/>
              </a:rPr>
              <a:t>capital</a:t>
            </a:r>
            <a:r>
              <a:rPr lang="pl-PL" sz="2400" dirty="0">
                <a:solidFill>
                  <a:schemeClr val="tx2"/>
                </a:solidFill>
                <a:latin typeface="+mn-lt"/>
                <a:ea typeface="+mn-ea"/>
                <a:cs typeface="+mn-cs"/>
              </a:rPr>
              <a:t> of </a:t>
            </a:r>
            <a:r>
              <a:rPr lang="pl-PL" sz="2400" dirty="0" err="1">
                <a:solidFill>
                  <a:schemeClr val="tx2"/>
                </a:solidFill>
                <a:latin typeface="+mn-lt"/>
                <a:ea typeface="+mn-ea"/>
                <a:cs typeface="+mn-cs"/>
              </a:rPr>
              <a:t>Jerusalem</a:t>
            </a:r>
            <a:r>
              <a:rPr lang="pl-PL" sz="2400" dirty="0">
                <a:solidFill>
                  <a:schemeClr val="tx2"/>
                </a:solidFill>
                <a:latin typeface="+mn-lt"/>
                <a:ea typeface="+mn-ea"/>
                <a:cs typeface="+mn-cs"/>
              </a:rPr>
              <a:t>.</a:t>
            </a:r>
          </a:p>
          <a:p>
            <a:pPr marL="0" indent="0" algn="ctr">
              <a:lnSpc>
                <a:spcPct val="130000"/>
              </a:lnSpc>
              <a:buNone/>
            </a:pPr>
            <a:r>
              <a:rPr lang="pl-PL" sz="2400" dirty="0">
                <a:solidFill>
                  <a:schemeClr val="tx2"/>
                </a:solidFill>
                <a:latin typeface="+mn-lt"/>
                <a:ea typeface="+mn-ea"/>
                <a:cs typeface="+mn-cs"/>
              </a:rPr>
              <a:t>$30 </a:t>
            </a:r>
            <a:r>
              <a:rPr lang="pl-PL" sz="2400" dirty="0" err="1">
                <a:solidFill>
                  <a:schemeClr val="tx2"/>
                </a:solidFill>
                <a:latin typeface="+mn-lt"/>
                <a:ea typeface="+mn-ea"/>
                <a:cs typeface="+mn-cs"/>
              </a:rPr>
              <a:t>billion</a:t>
            </a:r>
            <a:r>
              <a:rPr lang="pl-PL" sz="2400" dirty="0">
                <a:solidFill>
                  <a:schemeClr val="tx2"/>
                </a:solidFill>
                <a:latin typeface="+mn-lt"/>
                <a:ea typeface="+mn-ea"/>
                <a:cs typeface="+mn-cs"/>
              </a:rPr>
              <a:t> in </a:t>
            </a:r>
            <a:r>
              <a:rPr lang="pl-PL" sz="2400" dirty="0" err="1">
                <a:solidFill>
                  <a:schemeClr val="tx2"/>
                </a:solidFill>
                <a:latin typeface="+mn-lt"/>
                <a:ea typeface="+mn-ea"/>
                <a:cs typeface="+mn-cs"/>
              </a:rPr>
              <a:t>refugee</a:t>
            </a:r>
            <a:r>
              <a:rPr lang="pl-PL" sz="2400" dirty="0">
                <a:solidFill>
                  <a:schemeClr val="tx2"/>
                </a:solidFill>
                <a:latin typeface="+mn-lt"/>
                <a:ea typeface="+mn-ea"/>
                <a:cs typeface="+mn-cs"/>
              </a:rPr>
              <a:t> </a:t>
            </a:r>
            <a:r>
              <a:rPr lang="pl-PL" sz="2400" dirty="0" err="1">
                <a:solidFill>
                  <a:schemeClr val="tx2"/>
                </a:solidFill>
                <a:latin typeface="+mn-lt"/>
                <a:ea typeface="+mn-ea"/>
                <a:cs typeface="+mn-cs"/>
              </a:rPr>
              <a:t>resettlement</a:t>
            </a:r>
            <a:r>
              <a:rPr lang="pl-PL" sz="2400" dirty="0">
                <a:solidFill>
                  <a:schemeClr val="tx2"/>
                </a:solidFill>
                <a:latin typeface="+mn-lt"/>
                <a:ea typeface="+mn-ea"/>
                <a:cs typeface="+mn-cs"/>
              </a:rPr>
              <a:t> fund.</a:t>
            </a:r>
          </a:p>
        </p:txBody>
      </p:sp>
    </p:spTree>
    <p:extLst>
      <p:ext uri="{BB962C8B-B14F-4D97-AF65-F5344CB8AC3E}">
        <p14:creationId xmlns:p14="http://schemas.microsoft.com/office/powerpoint/2010/main" val="2323393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Arafat’s Response:</a:t>
            </a:r>
          </a:p>
        </p:txBody>
      </p:sp>
      <p:sp>
        <p:nvSpPr>
          <p:cNvPr id="3" name="Content Placeholder 2"/>
          <p:cNvSpPr>
            <a:spLocks noGrp="1"/>
          </p:cNvSpPr>
          <p:nvPr>
            <p:ph idx="1"/>
          </p:nvPr>
        </p:nvSpPr>
        <p:spPr>
          <a:xfrm>
            <a:off x="304800" y="2468562"/>
            <a:ext cx="4876800" cy="3170238"/>
          </a:xfrm>
        </p:spPr>
        <p:txBody>
          <a:bodyPr>
            <a:noAutofit/>
          </a:bodyPr>
          <a:lstStyle/>
          <a:p>
            <a:r>
              <a:rPr lang="en-US" sz="2400" dirty="0"/>
              <a:t>Arafat did not accept the offer,</a:t>
            </a:r>
            <a:br>
              <a:rPr lang="en-US" sz="2400" dirty="0"/>
            </a:br>
            <a:r>
              <a:rPr lang="en-US" sz="2400" dirty="0"/>
              <a:t>made no counteroffer and walked away from the negotiation.</a:t>
            </a:r>
          </a:p>
          <a:p>
            <a:endParaRPr lang="en-US" sz="2400" dirty="0"/>
          </a:p>
          <a:p>
            <a:r>
              <a:rPr lang="en-US" sz="2400" dirty="0"/>
              <a:t>Two months later, he launched </a:t>
            </a:r>
            <a:br>
              <a:rPr lang="en-US" sz="2400" dirty="0"/>
            </a:br>
            <a:r>
              <a:rPr lang="en-US" sz="2400" dirty="0"/>
              <a:t>the Second Intifada – the terrorist war against Israel</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400"/>
            <a:ext cx="3325813" cy="447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017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Second “Intifada” </a:t>
            </a:r>
          </a:p>
        </p:txBody>
      </p:sp>
      <p:sp>
        <p:nvSpPr>
          <p:cNvPr id="3" name="Content Placeholder 2"/>
          <p:cNvSpPr>
            <a:spLocks noGrp="1"/>
          </p:cNvSpPr>
          <p:nvPr>
            <p:ph idx="1"/>
          </p:nvPr>
        </p:nvSpPr>
        <p:spPr>
          <a:xfrm>
            <a:off x="304800" y="1371600"/>
            <a:ext cx="8686800" cy="4525963"/>
          </a:xfrm>
        </p:spPr>
        <p:txBody>
          <a:bodyPr>
            <a:normAutofit/>
          </a:bodyPr>
          <a:lstStyle/>
          <a:p>
            <a:pPr marL="0" indent="0">
              <a:buNone/>
            </a:pPr>
            <a:r>
              <a:rPr lang="en-US" sz="2000" b="1" dirty="0" smtClean="0"/>
              <a:t>Sept</a:t>
            </a:r>
            <a:r>
              <a:rPr lang="en-US" sz="2000" b="1" dirty="0"/>
              <a:t>. 28, 2000-Dec. 31, </a:t>
            </a:r>
            <a:r>
              <a:rPr lang="en-US" sz="2000" b="1" dirty="0" smtClean="0"/>
              <a:t>2005</a:t>
            </a:r>
            <a:r>
              <a:rPr lang="en-US" sz="2000" b="1" dirty="0"/>
              <a:t>:</a:t>
            </a:r>
          </a:p>
          <a:p>
            <a:r>
              <a:rPr lang="en-US" sz="2000" dirty="0"/>
              <a:t>147 suicide </a:t>
            </a:r>
            <a:r>
              <a:rPr lang="en-US" sz="2000" dirty="0" smtClean="0"/>
              <a:t>bombings</a:t>
            </a:r>
            <a:endParaRPr lang="en-US" sz="2000" dirty="0"/>
          </a:p>
          <a:p>
            <a:r>
              <a:rPr lang="en-US" sz="2000" dirty="0"/>
              <a:t>1,084 </a:t>
            </a:r>
            <a:r>
              <a:rPr lang="en-US" sz="2000" dirty="0" smtClean="0"/>
              <a:t>killed</a:t>
            </a:r>
            <a:endParaRPr lang="en-US" sz="2000" dirty="0"/>
          </a:p>
          <a:p>
            <a:r>
              <a:rPr lang="en-US" sz="2000" dirty="0"/>
              <a:t>7,454 </a:t>
            </a:r>
            <a:r>
              <a:rPr lang="en-US" sz="2000" dirty="0" smtClean="0"/>
              <a:t>injured/crippled</a:t>
            </a:r>
            <a:endParaRPr lang="en-US" sz="2000" dirty="0"/>
          </a:p>
          <a:p>
            <a:r>
              <a:rPr lang="en-US" sz="2000" dirty="0"/>
              <a:t>82% of dead and wounded were </a:t>
            </a:r>
            <a:r>
              <a:rPr lang="en-US" sz="2000" dirty="0" smtClean="0"/>
              <a:t>civilians</a:t>
            </a:r>
          </a:p>
          <a:p>
            <a:pPr marL="0" indent="0" algn="ctr">
              <a:buNone/>
            </a:pPr>
            <a:r>
              <a:rPr lang="en-US" sz="2000" b="1" dirty="0">
                <a:solidFill>
                  <a:srgbClr val="FF0000"/>
                </a:solidFill>
              </a:rPr>
              <a:t>Targets: restaurants, dance clubs, buses, religious events, shopping malls, civilians in cars</a:t>
            </a:r>
          </a:p>
          <a:p>
            <a:endParaRPr lang="en-US"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143"/>
          <a:stretch>
            <a:fillRect/>
          </a:stretch>
        </p:blipFill>
        <p:spPr bwMode="auto">
          <a:xfrm>
            <a:off x="152400" y="4287838"/>
            <a:ext cx="3198813" cy="2198687"/>
          </a:xfrm>
          <a:prstGeom prst="rect">
            <a:avLst/>
          </a:prstGeom>
          <a:noFill/>
          <a:ln>
            <a:noFill/>
          </a:ln>
          <a:effectLst/>
          <a:extLst>
            <a:ext uri="{909E8E84-426E-40DD-AFC4-6F175D3DCCD1}">
              <a14:hiddenFill xmlns:a14="http://schemas.microsoft.com/office/drawing/2010/main">
                <a:blipFill dpi="0" rotWithShape="0">
                  <a:blip/>
                  <a:srcRect l="714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287838"/>
            <a:ext cx="3276600" cy="218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54488"/>
            <a:ext cx="3429000" cy="2474912"/>
          </a:xfrm>
          <a:prstGeom prst="rect">
            <a:avLst/>
          </a:prstGeom>
          <a:noFill/>
          <a:ln w="7308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24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Autofit/>
          </a:bodyPr>
          <a:lstStyle/>
          <a:p>
            <a:r>
              <a:rPr lang="en-US" dirty="0"/>
              <a:t>Road map for </a:t>
            </a:r>
            <a:r>
              <a:rPr lang="en-US" dirty="0" smtClean="0"/>
              <a:t>peace, June 2003</a:t>
            </a:r>
            <a:r>
              <a:rPr lang="en-US" dirty="0"/>
              <a:t/>
            </a:r>
            <a:br>
              <a:rPr lang="en-US" dirty="0"/>
            </a:br>
            <a:endParaRPr lang="en-US" dirty="0"/>
          </a:p>
        </p:txBody>
      </p:sp>
      <p:sp>
        <p:nvSpPr>
          <p:cNvPr id="3" name="Content Placeholder 2"/>
          <p:cNvSpPr>
            <a:spLocks noGrp="1"/>
          </p:cNvSpPr>
          <p:nvPr>
            <p:ph idx="1"/>
          </p:nvPr>
        </p:nvSpPr>
        <p:spPr>
          <a:xfrm>
            <a:off x="304800" y="1554162"/>
            <a:ext cx="5410200" cy="4525963"/>
          </a:xfrm>
        </p:spPr>
        <p:txBody>
          <a:bodyPr>
            <a:normAutofit lnSpcReduction="10000"/>
          </a:bodyPr>
          <a:lstStyle/>
          <a:p>
            <a:r>
              <a:rPr lang="en-US" sz="2400" dirty="0"/>
              <a:t>The "road map" for peace is a plan to resolve the Israeli-Palestinian conflict proposed by a "quartet" of international entities: the United States, the European Union, Russia, and the United Nations</a:t>
            </a:r>
            <a:r>
              <a:rPr lang="en-US" sz="2400" dirty="0" smtClean="0"/>
              <a:t>.</a:t>
            </a:r>
          </a:p>
          <a:p>
            <a:pPr marL="0" indent="0">
              <a:buNone/>
            </a:pPr>
            <a:endParaRPr lang="en-US" sz="2400" dirty="0"/>
          </a:p>
          <a:p>
            <a:r>
              <a:rPr lang="en-US" sz="2400" dirty="0"/>
              <a:t> "The Roadmap represents a starting point toward achieving the vision of two states, a secure State of Israel and a viable, peaceful, democratic Palestine.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46436" y="4229100"/>
            <a:ext cx="3521364"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45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Palestinian presidential election, 2005</a:t>
            </a:r>
          </a:p>
        </p:txBody>
      </p:sp>
      <p:sp>
        <p:nvSpPr>
          <p:cNvPr id="3" name="Content Placeholder 2"/>
          <p:cNvSpPr>
            <a:spLocks noGrp="1"/>
          </p:cNvSpPr>
          <p:nvPr>
            <p:ph idx="1"/>
          </p:nvPr>
        </p:nvSpPr>
        <p:spPr/>
        <p:txBody>
          <a:bodyPr>
            <a:normAutofit/>
          </a:bodyPr>
          <a:lstStyle/>
          <a:p>
            <a:r>
              <a:rPr lang="en-US" sz="2400" dirty="0"/>
              <a:t>the first to be held since 1996 — took place on January 9, 2005 in the West Bank and Gaza Strip. Voters elected PLO chairman Mahmoud Abbas as the new President of the Palestinian Authority to replace Yasser Arafat, who died on November 11, 2004.</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2" y="4075204"/>
            <a:ext cx="2745822" cy="270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msnbcmedia3.msn.com/j/msnbc/Components/Photos/041111/041111_abbas_hmed_4a.grid-6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950" y="3582896"/>
            <a:ext cx="451485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4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600" cap="all" dirty="0">
                <a:solidFill>
                  <a:schemeClr val="tx2"/>
                </a:solidFill>
                <a:effectLst>
                  <a:reflection blurRad="12700" stA="48000" endA="300" endPos="55000" dir="5400000" sy="-90000" algn="bl" rotWithShape="0"/>
                </a:effectLst>
                <a:latin typeface="+mj-lt"/>
                <a:ea typeface="+mj-ea"/>
                <a:cs typeface="+mj-cs"/>
              </a:rPr>
              <a:t>Israeli-Palestinian Peace Efforts</a:t>
            </a:r>
          </a:p>
        </p:txBody>
      </p:sp>
      <p:sp>
        <p:nvSpPr>
          <p:cNvPr id="5" name="Text Box 2"/>
          <p:cNvSpPr txBox="1">
            <a:spLocks noChangeArrowheads="1"/>
          </p:cNvSpPr>
          <p:nvPr/>
        </p:nvSpPr>
        <p:spPr bwMode="auto">
          <a:xfrm>
            <a:off x="3368675" y="1185862"/>
            <a:ext cx="23637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b="1" dirty="0">
                <a:solidFill>
                  <a:srgbClr val="008BC3"/>
                </a:solidFill>
              </a:rPr>
              <a:t>Post-Intifada</a:t>
            </a:r>
            <a:br>
              <a:rPr lang="en-US" b="1" dirty="0">
                <a:solidFill>
                  <a:srgbClr val="008BC3"/>
                </a:solidFill>
              </a:rPr>
            </a:br>
            <a:r>
              <a:rPr lang="en-US" b="1" dirty="0">
                <a:solidFill>
                  <a:srgbClr val="008BC3"/>
                </a:solidFill>
              </a:rPr>
              <a:t>Failed Peace Efforts</a:t>
            </a:r>
          </a:p>
        </p:txBody>
      </p:sp>
      <p:sp>
        <p:nvSpPr>
          <p:cNvPr id="6" name="Text Box 3"/>
          <p:cNvSpPr txBox="1">
            <a:spLocks noChangeArrowheads="1"/>
          </p:cNvSpPr>
          <p:nvPr/>
        </p:nvSpPr>
        <p:spPr bwMode="auto">
          <a:xfrm>
            <a:off x="2004498" y="1765300"/>
            <a:ext cx="5131831" cy="472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b="1" dirty="0">
                <a:solidFill>
                  <a:srgbClr val="0071AB"/>
                </a:solidFill>
              </a:rPr>
              <a:t>June 2003</a:t>
            </a:r>
            <a:r>
              <a:rPr lang="en-US" b="1" dirty="0"/>
              <a:t> </a:t>
            </a:r>
            <a:br>
              <a:rPr lang="en-US" b="1" dirty="0"/>
            </a:br>
            <a:r>
              <a:rPr lang="en-US" b="1" dirty="0"/>
              <a:t>Road map to peace</a:t>
            </a:r>
          </a:p>
          <a:p>
            <a:pPr algn="ctr">
              <a:lnSpc>
                <a:spcPct val="90000"/>
              </a:lnSpc>
            </a:pPr>
            <a:endParaRPr lang="en-US" b="1" dirty="0"/>
          </a:p>
          <a:p>
            <a:pPr algn="ctr"/>
            <a:r>
              <a:rPr lang="en-US" b="1" dirty="0"/>
              <a:t> </a:t>
            </a:r>
            <a:r>
              <a:rPr lang="en-US" b="1" dirty="0">
                <a:solidFill>
                  <a:srgbClr val="0071AB"/>
                </a:solidFill>
              </a:rPr>
              <a:t>August 2005</a:t>
            </a:r>
            <a:r>
              <a:rPr lang="en-US" b="1" dirty="0"/>
              <a:t>  </a:t>
            </a:r>
            <a:br>
              <a:rPr lang="en-US" b="1" dirty="0"/>
            </a:br>
            <a:r>
              <a:rPr lang="en-US" b="1" dirty="0"/>
              <a:t>Israel uproots all Israeli communities in Gaza</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dirty="0"/>
          </a:p>
          <a:p>
            <a:pPr algn="ctr"/>
            <a:endParaRPr lang="en-US" sz="400" b="1" dirty="0"/>
          </a:p>
          <a:p>
            <a:pPr algn="ctr"/>
            <a:r>
              <a:rPr lang="en-US" b="1" dirty="0">
                <a:solidFill>
                  <a:srgbClr val="0071AB"/>
                </a:solidFill>
              </a:rPr>
              <a:t>January 2006</a:t>
            </a:r>
            <a:br>
              <a:rPr lang="en-US" b="1" dirty="0">
                <a:solidFill>
                  <a:srgbClr val="0071AB"/>
                </a:solidFill>
              </a:rPr>
            </a:br>
            <a:r>
              <a:rPr lang="en-US" b="1" dirty="0"/>
              <a:t>Hamas elected in Gaza</a:t>
            </a:r>
          </a:p>
          <a:p>
            <a:pPr algn="ctr">
              <a:lnSpc>
                <a:spcPct val="60000"/>
              </a:lnSpc>
            </a:pPr>
            <a:endParaRPr lang="en-US" b="1" dirty="0"/>
          </a:p>
          <a:p>
            <a:pPr algn="ctr"/>
            <a:r>
              <a:rPr lang="en-US" b="1" dirty="0"/>
              <a:t> </a:t>
            </a:r>
            <a:r>
              <a:rPr lang="en-US" b="1" dirty="0">
                <a:solidFill>
                  <a:srgbClr val="0071AB"/>
                </a:solidFill>
              </a:rPr>
              <a:t>June 2007</a:t>
            </a:r>
            <a:br>
              <a:rPr lang="en-US" b="1" dirty="0">
                <a:solidFill>
                  <a:srgbClr val="0071AB"/>
                </a:solidFill>
              </a:rPr>
            </a:br>
            <a:r>
              <a:rPr lang="en-US" b="1" dirty="0"/>
              <a:t>Hamas coup against Fatah in Gaza</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471863"/>
            <a:ext cx="2381250" cy="178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487737"/>
            <a:ext cx="2362200" cy="177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8110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838200"/>
          </a:xfrm>
        </p:spPr>
        <p:txBody>
          <a:bodyPr>
            <a:noAutofit/>
          </a:bodyPr>
          <a:lstStyle/>
          <a:p>
            <a:r>
              <a:rPr lang="en-US" dirty="0"/>
              <a:t>Annapolis </a:t>
            </a:r>
            <a:r>
              <a:rPr lang="en-US" dirty="0" smtClean="0"/>
              <a:t>Conference 2007</a:t>
            </a:r>
            <a:r>
              <a:rPr lang="en-US" dirty="0"/>
              <a:t/>
            </a:r>
            <a:br>
              <a:rPr lang="en-US" dirty="0"/>
            </a:br>
            <a:endParaRPr lang="en-US" dirty="0"/>
          </a:p>
        </p:txBody>
      </p:sp>
      <p:sp>
        <p:nvSpPr>
          <p:cNvPr id="3" name="Content Placeholder 2"/>
          <p:cNvSpPr>
            <a:spLocks noGrp="1"/>
          </p:cNvSpPr>
          <p:nvPr>
            <p:ph idx="1"/>
          </p:nvPr>
        </p:nvSpPr>
        <p:spPr>
          <a:xfrm>
            <a:off x="304800" y="1554162"/>
            <a:ext cx="4572000" cy="4525963"/>
          </a:xfrm>
        </p:spPr>
        <p:txBody>
          <a:bodyPr>
            <a:normAutofit lnSpcReduction="10000"/>
          </a:bodyPr>
          <a:lstStyle/>
          <a:p>
            <a:r>
              <a:rPr lang="en-US" sz="2400" dirty="0"/>
              <a:t>The Annapolis Conference was a Middle East peace conference held on </a:t>
            </a:r>
            <a:r>
              <a:rPr lang="en-US" sz="2400" dirty="0" smtClean="0"/>
              <a:t>November 27, 2007  at </a:t>
            </a:r>
            <a:r>
              <a:rPr lang="en-US" sz="2400" dirty="0"/>
              <a:t>the United States Naval Academy in Annapolis</a:t>
            </a:r>
            <a:r>
              <a:rPr lang="en-US" sz="2400" dirty="0" smtClean="0"/>
              <a:t>.</a:t>
            </a:r>
          </a:p>
          <a:p>
            <a:pPr marL="0" indent="0">
              <a:buNone/>
            </a:pPr>
            <a:endParaRPr lang="en-US" sz="2400" dirty="0"/>
          </a:p>
          <a:p>
            <a:r>
              <a:rPr lang="en-US" sz="2400" dirty="0"/>
              <a:t>The conference marked the first time a two-state solution was articulated as the mutually agreed-upon outline for addressing the Israeli-Palestinian conflict.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91000"/>
            <a:ext cx="3192780" cy="22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371600"/>
            <a:ext cx="3192780" cy="231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3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92175" y="292100"/>
            <a:ext cx="7167563"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pl-PL" sz="3200" b="1" dirty="0">
                <a:latin typeface="Arial Black" pitchFamily="64" charset="0"/>
              </a:rPr>
              <a:t>Israel’s Military Administration </a:t>
            </a:r>
            <a:br>
              <a:rPr lang="pl-PL" sz="3200" b="1" dirty="0">
                <a:latin typeface="Arial Black" pitchFamily="64" charset="0"/>
              </a:rPr>
            </a:br>
            <a:r>
              <a:rPr lang="pl-PL" sz="3200" b="1" dirty="0">
                <a:latin typeface="Arial Black" pitchFamily="64" charset="0"/>
              </a:rPr>
              <a:t>of the West Bank and Gaza</a:t>
            </a:r>
          </a:p>
          <a:p>
            <a:pPr algn="ctr"/>
            <a:r>
              <a:rPr lang="pl-PL" sz="3200" b="1" dirty="0">
                <a:latin typeface="Arial Black" pitchFamily="64" charset="0"/>
              </a:rPr>
              <a:t>1967-1993</a:t>
            </a:r>
          </a:p>
        </p:txBody>
      </p:sp>
      <p:sp>
        <p:nvSpPr>
          <p:cNvPr id="3" name="Text Box 4"/>
          <p:cNvSpPr txBox="1">
            <a:spLocks noChangeArrowheads="1"/>
          </p:cNvSpPr>
          <p:nvPr/>
        </p:nvSpPr>
        <p:spPr bwMode="auto">
          <a:xfrm>
            <a:off x="76200" y="1873250"/>
            <a:ext cx="8991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b="1" dirty="0"/>
              <a:t>After the 1967 war, Israel immediately </a:t>
            </a:r>
            <a:br>
              <a:rPr lang="en-US" b="1" dirty="0"/>
            </a:br>
            <a:r>
              <a:rPr lang="en-US" b="1" dirty="0"/>
              <a:t>offered to exchange land for peace. </a:t>
            </a:r>
          </a:p>
        </p:txBody>
      </p:sp>
      <p:sp>
        <p:nvSpPr>
          <p:cNvPr id="4" name="Text Box 5"/>
          <p:cNvSpPr txBox="1">
            <a:spLocks noChangeArrowheads="1"/>
          </p:cNvSpPr>
          <p:nvPr/>
        </p:nvSpPr>
        <p:spPr bwMode="auto">
          <a:xfrm>
            <a:off x="228600" y="2590800"/>
            <a:ext cx="8753475" cy="351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b="1" dirty="0"/>
              <a:t>The Arab league’s response, known as the “Three </a:t>
            </a:r>
            <a:r>
              <a:rPr lang="en-US" b="1" dirty="0" err="1"/>
              <a:t>Nos</a:t>
            </a:r>
            <a:r>
              <a:rPr lang="en-US" b="1" dirty="0"/>
              <a:t>”:</a:t>
            </a:r>
          </a:p>
          <a:p>
            <a:pPr algn="ctr"/>
            <a:r>
              <a:rPr lang="en-US" b="1" dirty="0"/>
              <a:t>  </a:t>
            </a:r>
          </a:p>
          <a:p>
            <a:pPr algn="ctr"/>
            <a:endParaRPr lang="en-US" b="1" dirty="0"/>
          </a:p>
          <a:p>
            <a:pPr algn="ctr"/>
            <a:r>
              <a:rPr lang="en-US" sz="3200" b="1" dirty="0"/>
              <a:t>“</a:t>
            </a:r>
            <a:r>
              <a:rPr lang="en-US" sz="3200" b="1" i="1" dirty="0">
                <a:solidFill>
                  <a:srgbClr val="CD0921"/>
                </a:solidFill>
              </a:rPr>
              <a:t>No</a:t>
            </a:r>
            <a:r>
              <a:rPr lang="en-US" sz="3200" b="1" i="1" dirty="0"/>
              <a:t> peace with Israel,</a:t>
            </a:r>
          </a:p>
          <a:p>
            <a:pPr algn="ctr"/>
            <a:r>
              <a:rPr lang="en-US" sz="3200" b="1" i="1" dirty="0"/>
              <a:t> </a:t>
            </a:r>
            <a:r>
              <a:rPr lang="en-US" sz="3200" b="1" i="1" dirty="0">
                <a:solidFill>
                  <a:srgbClr val="CD0921"/>
                </a:solidFill>
              </a:rPr>
              <a:t>No</a:t>
            </a:r>
            <a:r>
              <a:rPr lang="en-US" sz="3200" b="1" i="1" dirty="0"/>
              <a:t> recognition of Israel, </a:t>
            </a:r>
          </a:p>
          <a:p>
            <a:pPr algn="ctr"/>
            <a:r>
              <a:rPr lang="en-US" sz="3200" b="1" i="1" dirty="0">
                <a:solidFill>
                  <a:srgbClr val="CD0921"/>
                </a:solidFill>
              </a:rPr>
              <a:t>No</a:t>
            </a:r>
            <a:r>
              <a:rPr lang="en-US" sz="3200" b="1" i="1" dirty="0"/>
              <a:t> negotiations with </a:t>
            </a:r>
            <a:r>
              <a:rPr lang="en-US" sz="3200" b="1" i="1" dirty="0" smtClean="0"/>
              <a:t>Israel.”</a:t>
            </a:r>
            <a:r>
              <a:rPr lang="en-US" sz="2400" b="1" i="1" dirty="0" smtClean="0"/>
              <a:t> </a:t>
            </a:r>
            <a:endParaRPr lang="en-US" sz="2400" b="1" i="1" dirty="0"/>
          </a:p>
          <a:p>
            <a:pPr algn="ctr"/>
            <a:r>
              <a:rPr lang="en-US" sz="2400" b="1" i="1" dirty="0"/>
              <a:t> </a:t>
            </a:r>
          </a:p>
          <a:p>
            <a:pPr algn="ctr"/>
            <a:endParaRPr lang="en-US" sz="2400" b="1" i="1" dirty="0"/>
          </a:p>
          <a:p>
            <a:pPr algn="ctr"/>
            <a:r>
              <a:rPr lang="en-US" sz="2400" b="1" i="1" dirty="0"/>
              <a:t> –Arab League Khartoum Resolution, September 1, 1967</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a:t>proximity </a:t>
            </a:r>
            <a:r>
              <a:rPr lang="en-US" dirty="0" smtClean="0"/>
              <a:t>talks 2010</a:t>
            </a:r>
            <a:endParaRPr lang="en-US" dirty="0"/>
          </a:p>
        </p:txBody>
      </p:sp>
      <p:sp>
        <p:nvSpPr>
          <p:cNvPr id="3" name="Content Placeholder 2"/>
          <p:cNvSpPr>
            <a:spLocks noGrp="1"/>
          </p:cNvSpPr>
          <p:nvPr>
            <p:ph idx="1"/>
          </p:nvPr>
        </p:nvSpPr>
        <p:spPr>
          <a:xfrm>
            <a:off x="304799" y="1371600"/>
            <a:ext cx="5867399" cy="4525963"/>
          </a:xfrm>
        </p:spPr>
        <p:txBody>
          <a:bodyPr>
            <a:noAutofit/>
          </a:bodyPr>
          <a:lstStyle/>
          <a:p>
            <a:r>
              <a:rPr lang="en-US" sz="2400" dirty="0" smtClean="0"/>
              <a:t>2010</a:t>
            </a:r>
            <a:r>
              <a:rPr lang="en-US" sz="2400" dirty="0"/>
              <a:t>, </a:t>
            </a:r>
            <a:r>
              <a:rPr lang="en-US" sz="2400" dirty="0" smtClean="0"/>
              <a:t>United </a:t>
            </a:r>
            <a:r>
              <a:rPr lang="en-US" sz="2400" dirty="0"/>
              <a:t>States President Barack Obama, Israeli Prime Minister Benjamin Netanyahu, and Palestinian Authority </a:t>
            </a:r>
            <a:r>
              <a:rPr lang="en-US" sz="2400" dirty="0" smtClean="0"/>
              <a:t>Chairman </a:t>
            </a:r>
            <a:r>
              <a:rPr lang="en-US" sz="2400" dirty="0"/>
              <a:t>Mahmud Abbas</a:t>
            </a:r>
            <a:r>
              <a:rPr lang="en-US" sz="2400" dirty="0" smtClean="0"/>
              <a:t>.</a:t>
            </a:r>
          </a:p>
          <a:p>
            <a:r>
              <a:rPr lang="en-US" sz="2400" dirty="0"/>
              <a:t>The ultimate aim of the direct negotiations is reaching an official "final status settlement" to the Israeli-Palestinian conflict by implementing a two-state solution, with Israel remaining a Jewish state, and the establishment of a state for the Palestinian people.</a:t>
            </a:r>
          </a:p>
        </p:txBody>
      </p:sp>
      <p:pic>
        <p:nvPicPr>
          <p:cNvPr id="3076" name="Picture 4" descr="http://2.bp.blogspot.com/_ZJYdsIhGLe4/S9a_M3J-M3I/AAAAAAAAABY/LffdnXk0Jvw/s1600/obama_abbas_netanyahu_4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67199"/>
            <a:ext cx="2971801"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65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Discussion</a:t>
            </a:r>
            <a:r>
              <a:rPr lang="en-US" sz="3200" dirty="0" smtClean="0">
                <a:latin typeface="Arial Black" pitchFamily="34" charset="0"/>
              </a:rPr>
              <a:t> </a:t>
            </a:r>
            <a:endParaRPr lang="en-US" sz="3200" dirty="0">
              <a:latin typeface="Arial Black" pitchFamily="34" charset="0"/>
            </a:endParaRPr>
          </a:p>
        </p:txBody>
      </p:sp>
      <p:sp>
        <p:nvSpPr>
          <p:cNvPr id="5" name="Content Placeholder 4"/>
          <p:cNvSpPr>
            <a:spLocks noGrp="1"/>
          </p:cNvSpPr>
          <p:nvPr>
            <p:ph idx="1"/>
          </p:nvPr>
        </p:nvSpPr>
        <p:spPr/>
        <p:txBody>
          <a:bodyPr>
            <a:normAutofit fontScale="85000" lnSpcReduction="20000"/>
          </a:bodyPr>
          <a:lstStyle/>
          <a:p>
            <a:r>
              <a:rPr lang="en-US" dirty="0"/>
              <a:t>I</a:t>
            </a:r>
            <a:r>
              <a:rPr lang="en-US" dirty="0" smtClean="0"/>
              <a:t>n your opinion, </a:t>
            </a:r>
            <a:r>
              <a:rPr lang="en-US" dirty="0"/>
              <a:t>w</a:t>
            </a:r>
            <a:r>
              <a:rPr lang="en-US" dirty="0" smtClean="0"/>
              <a:t>hat are the obstacles to get an agreement between Israel and the Palestinians?</a:t>
            </a:r>
          </a:p>
          <a:p>
            <a:r>
              <a:rPr lang="en-US" dirty="0" smtClean="0"/>
              <a:t>A. there's a right wing government in Israel</a:t>
            </a:r>
          </a:p>
          <a:p>
            <a:r>
              <a:rPr lang="en-US" dirty="0" smtClean="0"/>
              <a:t>B. the two state solution is not good for Israel, and if you think that way, explain. </a:t>
            </a:r>
          </a:p>
          <a:p>
            <a:r>
              <a:rPr lang="en-US" dirty="0" smtClean="0"/>
              <a:t>C. Israel is not willing to compromise over territories any more.</a:t>
            </a:r>
          </a:p>
          <a:p>
            <a:r>
              <a:rPr lang="en-US" dirty="0" smtClean="0"/>
              <a:t>D. there are no committed peace partners from both sides.</a:t>
            </a:r>
          </a:p>
          <a:p>
            <a:r>
              <a:rPr lang="en-US" dirty="0" smtClean="0"/>
              <a:t>E. HAMAS vs. PLO: is it a problem or not?</a:t>
            </a:r>
          </a:p>
          <a:p>
            <a:r>
              <a:rPr lang="en-US" dirty="0" smtClean="0"/>
              <a:t>F. the building in the settlements.         </a:t>
            </a:r>
            <a:endParaRPr lang="en-US" dirty="0"/>
          </a:p>
        </p:txBody>
      </p:sp>
    </p:spTree>
    <p:extLst>
      <p:ext uri="{BB962C8B-B14F-4D97-AF65-F5344CB8AC3E}">
        <p14:creationId xmlns:p14="http://schemas.microsoft.com/office/powerpoint/2010/main" val="242777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1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76200" y="4191000"/>
            <a:ext cx="9220200" cy="2308324"/>
          </a:xfrm>
          <a:prstGeom prst="rect">
            <a:avLst/>
          </a:prstGeom>
          <a:noFill/>
        </p:spPr>
        <p:txBody>
          <a:bodyPr wrap="square" rtlCol="0">
            <a:spAutoFit/>
          </a:bodyPr>
          <a:lstStyle/>
          <a:p>
            <a:pPr algn="ctr"/>
            <a:r>
              <a:rPr lang="en-US" sz="3600" dirty="0" smtClean="0">
                <a:solidFill>
                  <a:prstClr val="black"/>
                </a:solidFill>
              </a:rPr>
              <a:t>Oz Naor</a:t>
            </a:r>
          </a:p>
          <a:p>
            <a:pPr algn="ctr"/>
            <a:r>
              <a:rPr lang="en-US" sz="3600" dirty="0" smtClean="0">
                <a:solidFill>
                  <a:prstClr val="black"/>
                </a:solidFill>
              </a:rPr>
              <a:t>Israeli Emissary</a:t>
            </a:r>
          </a:p>
          <a:p>
            <a:pPr algn="ctr"/>
            <a:r>
              <a:rPr lang="en-US" sz="3600" dirty="0" smtClean="0">
                <a:solidFill>
                  <a:prstClr val="black"/>
                </a:solidFill>
              </a:rPr>
              <a:t>330 316 5699</a:t>
            </a:r>
          </a:p>
          <a:p>
            <a:pPr algn="ctr"/>
            <a:r>
              <a:rPr lang="en-US" sz="3600" dirty="0" smtClean="0">
                <a:solidFill>
                  <a:prstClr val="black"/>
                </a:solidFill>
              </a:rPr>
              <a:t>December 2010</a:t>
            </a:r>
            <a:endParaRPr lang="en-US" sz="3600" dirty="0">
              <a:solidFill>
                <a:prstClr val="black"/>
              </a:solidFill>
            </a:endParaRPr>
          </a:p>
        </p:txBody>
      </p:sp>
    </p:spTree>
    <p:extLst>
      <p:ext uri="{BB962C8B-B14F-4D97-AF65-F5344CB8AC3E}">
        <p14:creationId xmlns:p14="http://schemas.microsoft.com/office/powerpoint/2010/main" val="3138376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When the mind set changed?</a:t>
            </a:r>
          </a:p>
        </p:txBody>
      </p:sp>
      <p:sp>
        <p:nvSpPr>
          <p:cNvPr id="5" name="Content Placeholder 4"/>
          <p:cNvSpPr>
            <a:spLocks noGrp="1"/>
          </p:cNvSpPr>
          <p:nvPr>
            <p:ph idx="1"/>
          </p:nvPr>
        </p:nvSpPr>
        <p:spPr/>
        <p:txBody>
          <a:bodyPr>
            <a:normAutofit/>
          </a:bodyPr>
          <a:lstStyle/>
          <a:p>
            <a:r>
              <a:rPr lang="en-US" sz="2400" dirty="0" smtClean="0"/>
              <a:t>The peace process with Egypt.</a:t>
            </a:r>
            <a:endParaRPr lang="en-US" sz="2400" dirty="0"/>
          </a:p>
          <a:p>
            <a:endParaRPr lang="en-US" sz="2400" dirty="0" smtClean="0"/>
          </a:p>
          <a:p>
            <a:r>
              <a:rPr lang="en-US" sz="2400" dirty="0" smtClean="0"/>
              <a:t>The first gulf war. </a:t>
            </a:r>
          </a:p>
          <a:p>
            <a:endParaRPr lang="en-US" sz="2400" dirty="0" smtClean="0"/>
          </a:p>
          <a:p>
            <a:r>
              <a:rPr lang="en-US" sz="2400" dirty="0" smtClean="0"/>
              <a:t>Madrid </a:t>
            </a:r>
            <a:r>
              <a:rPr lang="en-US" sz="2400" dirty="0"/>
              <a:t>Conference </a:t>
            </a:r>
            <a:r>
              <a:rPr lang="en-US" sz="2400" dirty="0" smtClean="0"/>
              <a:t>in 1991.</a:t>
            </a:r>
          </a:p>
          <a:p>
            <a:endParaRPr lang="en-US" sz="2400" dirty="0" smtClean="0"/>
          </a:p>
          <a:p>
            <a:r>
              <a:rPr lang="en-US" sz="2400" dirty="0" smtClean="0"/>
              <a:t>Governments changed.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07530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err="1"/>
              <a:t>Israel’s</a:t>
            </a:r>
            <a:r>
              <a:rPr lang="pl-PL" dirty="0"/>
              <a:t> </a:t>
            </a:r>
            <a:r>
              <a:rPr lang="pl-PL" dirty="0" err="1"/>
              <a:t>Search</a:t>
            </a:r>
            <a:r>
              <a:rPr lang="pl-PL" dirty="0"/>
              <a:t> for </a:t>
            </a:r>
            <a:r>
              <a:rPr lang="pl-PL" dirty="0" err="1"/>
              <a:t>Peace</a:t>
            </a:r>
            <a:endParaRPr lang="en-US" dirty="0"/>
          </a:p>
        </p:txBody>
      </p:sp>
      <p:sp>
        <p:nvSpPr>
          <p:cNvPr id="4" name="Text Box 2"/>
          <p:cNvSpPr txBox="1">
            <a:spLocks noChangeArrowheads="1"/>
          </p:cNvSpPr>
          <p:nvPr/>
        </p:nvSpPr>
        <p:spPr bwMode="auto">
          <a:xfrm>
            <a:off x="37531" y="1905000"/>
            <a:ext cx="877887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sz="2000" b="1" dirty="0"/>
              <a:t>Israel </a:t>
            </a:r>
            <a:r>
              <a:rPr lang="en-US" sz="2000" b="1" dirty="0" smtClean="0"/>
              <a:t>was willing to make territorial compromise to gain peace </a:t>
            </a:r>
            <a:endParaRPr lang="en-US" sz="2000" b="1" dirty="0"/>
          </a:p>
        </p:txBody>
      </p:sp>
      <p:sp>
        <p:nvSpPr>
          <p:cNvPr id="5" name="Text Box 3"/>
          <p:cNvSpPr txBox="1">
            <a:spLocks noChangeArrowheads="1"/>
          </p:cNvSpPr>
          <p:nvPr/>
        </p:nvSpPr>
        <p:spPr bwMode="auto">
          <a:xfrm>
            <a:off x="304799" y="3404733"/>
            <a:ext cx="4114801"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sz="2000" dirty="0"/>
              <a:t>Israel accepted territorial compromise </a:t>
            </a:r>
            <a:br>
              <a:rPr lang="en-US" sz="2000" dirty="0"/>
            </a:br>
            <a:r>
              <a:rPr lang="en-US" sz="2000" dirty="0"/>
              <a:t>in 1937, 1947, 1979 and 2000.</a:t>
            </a:r>
          </a:p>
        </p:txBody>
      </p:sp>
      <p:sp>
        <p:nvSpPr>
          <p:cNvPr id="6" name="Text Box 4"/>
          <p:cNvSpPr txBox="1">
            <a:spLocks noChangeArrowheads="1"/>
          </p:cNvSpPr>
          <p:nvPr/>
        </p:nvSpPr>
        <p:spPr bwMode="auto">
          <a:xfrm>
            <a:off x="5309536" y="5503638"/>
            <a:ext cx="3017469"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sz="2000" dirty="0"/>
              <a:t>1979–Peace with Egypt. </a:t>
            </a:r>
            <a:br>
              <a:rPr lang="en-US" sz="2000" dirty="0"/>
            </a:br>
            <a:r>
              <a:rPr lang="en-US" sz="2000" dirty="0"/>
              <a:t>Israel returned </a:t>
            </a:r>
            <a:r>
              <a:rPr lang="en-US" sz="2000" dirty="0" smtClean="0"/>
              <a:t>Sinai</a:t>
            </a:r>
            <a:r>
              <a:rPr lang="en-US" sz="2000" dirty="0"/>
              <a:t>.</a:t>
            </a:r>
          </a:p>
        </p:txBody>
      </p:sp>
      <p:sp>
        <p:nvSpPr>
          <p:cNvPr id="7" name="Text Box 8"/>
          <p:cNvSpPr txBox="1">
            <a:spLocks noChangeArrowheads="1"/>
          </p:cNvSpPr>
          <p:nvPr/>
        </p:nvSpPr>
        <p:spPr bwMode="auto">
          <a:xfrm>
            <a:off x="1104899" y="3002442"/>
            <a:ext cx="25146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pl-PL" sz="2000" b="1" dirty="0" err="1">
                <a:solidFill>
                  <a:srgbClr val="008BC3"/>
                </a:solidFill>
                <a:latin typeface="Arial Black" pitchFamily="64" charset="0"/>
              </a:rPr>
              <a:t>Since</a:t>
            </a:r>
            <a:r>
              <a:rPr lang="pl-PL" sz="2000" b="1" dirty="0">
                <a:solidFill>
                  <a:srgbClr val="008BC3"/>
                </a:solidFill>
                <a:latin typeface="Arial Black" pitchFamily="64" charset="0"/>
              </a:rPr>
              <a:t> 1937</a:t>
            </a:r>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t="2812"/>
          <a:stretch>
            <a:fillRect/>
          </a:stretch>
        </p:blipFill>
        <p:spPr bwMode="auto">
          <a:xfrm>
            <a:off x="4953000" y="2885364"/>
            <a:ext cx="3702050" cy="2397125"/>
          </a:xfrm>
          <a:prstGeom prst="rect">
            <a:avLst/>
          </a:prstGeom>
          <a:noFill/>
          <a:ln>
            <a:noFill/>
          </a:ln>
          <a:effectLst/>
          <a:extLst>
            <a:ext uri="{909E8E84-426E-40DD-AFC4-6F175D3DCCD1}">
              <a14:hiddenFill xmlns:a14="http://schemas.microsoft.com/office/drawing/2010/main">
                <a:blipFill dpi="0" rotWithShape="0">
                  <a:blip/>
                  <a:srcRect t="281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9054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Madrid Conference of 1991</a:t>
            </a:r>
          </a:p>
        </p:txBody>
      </p:sp>
      <p:pic>
        <p:nvPicPr>
          <p:cNvPr id="1026" name="Picture 2" descr="http://www.knesset.gov.il/process/images/IMG0040.jpg"/>
          <p:cNvPicPr>
            <a:picLocks noChangeAspect="1" noChangeArrowheads="1"/>
          </p:cNvPicPr>
          <p:nvPr/>
        </p:nvPicPr>
        <p:blipFill>
          <a:blip r:embed="rId3" cstate="print"/>
          <a:srcRect/>
          <a:stretch>
            <a:fillRect/>
          </a:stretch>
        </p:blipFill>
        <p:spPr bwMode="auto">
          <a:xfrm>
            <a:off x="4686300" y="3809999"/>
            <a:ext cx="4229100" cy="2819402"/>
          </a:xfrm>
          <a:prstGeom prst="rect">
            <a:avLst/>
          </a:prstGeom>
          <a:noFill/>
        </p:spPr>
      </p:pic>
      <p:sp>
        <p:nvSpPr>
          <p:cNvPr id="6" name="TextBox 5"/>
          <p:cNvSpPr txBox="1"/>
          <p:nvPr/>
        </p:nvSpPr>
        <p:spPr>
          <a:xfrm>
            <a:off x="228600" y="1102816"/>
            <a:ext cx="8915400" cy="2677656"/>
          </a:xfrm>
          <a:prstGeom prst="rect">
            <a:avLst/>
          </a:prstGeom>
          <a:noFill/>
        </p:spPr>
        <p:txBody>
          <a:bodyPr wrap="square" rtlCol="0">
            <a:spAutoFit/>
          </a:bodyPr>
          <a:lstStyle/>
          <a:p>
            <a:r>
              <a:rPr lang="en-US" sz="2000" b="1" dirty="0" smtClean="0"/>
              <a:t>The Impact of the Madrid Peace Conference</a:t>
            </a:r>
            <a:r>
              <a:rPr lang="en-US" sz="2800" dirty="0" smtClean="0"/>
              <a:t>:</a:t>
            </a:r>
          </a:p>
          <a:p>
            <a:endParaRPr lang="en-US" sz="2000" dirty="0" smtClean="0"/>
          </a:p>
          <a:p>
            <a:pPr marL="342900" indent="-342900">
              <a:buFont typeface="Arial" pitchFamily="34" charset="0"/>
              <a:buChar char="•"/>
            </a:pPr>
            <a:r>
              <a:rPr lang="en-US" sz="2000" dirty="0" smtClean="0"/>
              <a:t>Israel's International status has improved and new diplomatic relations were developed  with other countries like China, Oman, Qatar, Tunisia &amp; Morocco.</a:t>
            </a:r>
          </a:p>
          <a:p>
            <a:endParaRPr lang="en-US" sz="2000" dirty="0" smtClean="0"/>
          </a:p>
          <a:p>
            <a:pPr marL="342900" indent="-342900">
              <a:buFont typeface="Arial" pitchFamily="34" charset="0"/>
              <a:buChar char="•"/>
            </a:pPr>
            <a:r>
              <a:rPr lang="en-US" sz="2000" dirty="0" smtClean="0"/>
              <a:t>The Madrid Conference  also Paved the way for the Oslo Accords and direct negotiation with the PLO. </a:t>
            </a:r>
          </a:p>
        </p:txBody>
      </p:sp>
      <p:pic>
        <p:nvPicPr>
          <p:cNvPr id="1028" name="Picture 4" descr="http://notesfromamedinah.files.wordpress.com/2010/10/madrid.jpg"/>
          <p:cNvPicPr>
            <a:picLocks noChangeAspect="1" noChangeArrowheads="1"/>
          </p:cNvPicPr>
          <p:nvPr/>
        </p:nvPicPr>
        <p:blipFill>
          <a:blip r:embed="rId4" cstate="print"/>
          <a:srcRect/>
          <a:stretch>
            <a:fillRect/>
          </a:stretch>
        </p:blipFill>
        <p:spPr bwMode="auto">
          <a:xfrm>
            <a:off x="228600" y="3810000"/>
            <a:ext cx="4246123" cy="27717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05800" cy="838200"/>
          </a:xfrm>
        </p:spPr>
        <p:txBody>
          <a:bodyPr>
            <a:normAutofit/>
          </a:bodyPr>
          <a:lstStyle/>
          <a:p>
            <a:r>
              <a:rPr lang="en-US" sz="3200" dirty="0"/>
              <a:t>Israeli-Palestinian Peace Efforts</a:t>
            </a:r>
          </a:p>
        </p:txBody>
      </p:sp>
      <p:sp>
        <p:nvSpPr>
          <p:cNvPr id="4" name="Text Box 2"/>
          <p:cNvSpPr txBox="1">
            <a:spLocks noChangeArrowheads="1"/>
          </p:cNvSpPr>
          <p:nvPr/>
        </p:nvSpPr>
        <p:spPr bwMode="auto">
          <a:xfrm>
            <a:off x="2198688" y="1143000"/>
            <a:ext cx="474821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r>
              <a:rPr lang="en-US" b="1" dirty="0">
                <a:solidFill>
                  <a:srgbClr val="008BC3"/>
                </a:solidFill>
              </a:rPr>
              <a:t>The Oslo process brought high hopes for </a:t>
            </a:r>
            <a:br>
              <a:rPr lang="en-US" b="1" dirty="0">
                <a:solidFill>
                  <a:srgbClr val="008BC3"/>
                </a:solidFill>
              </a:rPr>
            </a:br>
            <a:r>
              <a:rPr lang="en-US" b="1" dirty="0">
                <a:solidFill>
                  <a:srgbClr val="008BC3"/>
                </a:solidFill>
              </a:rPr>
              <a:t>Palestinian-Israeli peace, 1993</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87531"/>
            <a:ext cx="3889375" cy="24418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324236" y="1905000"/>
            <a:ext cx="5314564"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r>
              <a:rPr lang="en-US" sz="2000" dirty="0"/>
              <a:t>The PLO’s Yasser Arafat </a:t>
            </a:r>
            <a:r>
              <a:rPr lang="en-US" sz="2000" dirty="0" smtClean="0"/>
              <a:t>agreed to</a:t>
            </a:r>
          </a:p>
          <a:p>
            <a:r>
              <a:rPr lang="en-US" sz="2000" dirty="0" smtClean="0"/>
              <a:t>a Palestinian government </a:t>
            </a:r>
            <a:r>
              <a:rPr lang="en-US" sz="2000" dirty="0"/>
              <a:t>in </a:t>
            </a:r>
            <a:r>
              <a:rPr lang="en-US" sz="2000" dirty="0" smtClean="0"/>
              <a:t>the </a:t>
            </a:r>
          </a:p>
          <a:p>
            <a:r>
              <a:rPr lang="en-US" sz="2000" dirty="0" smtClean="0"/>
              <a:t>West </a:t>
            </a:r>
            <a:r>
              <a:rPr lang="en-US" sz="2000" dirty="0"/>
              <a:t>Bank and Gaza.</a:t>
            </a:r>
          </a:p>
          <a:p>
            <a:endParaRPr lang="en-US" sz="2000" dirty="0"/>
          </a:p>
          <a:p>
            <a:r>
              <a:rPr lang="en-US" sz="2000" dirty="0"/>
              <a:t>Israel agreed to give administrative </a:t>
            </a:r>
            <a:br>
              <a:rPr lang="en-US" sz="2000" dirty="0"/>
            </a:br>
            <a:r>
              <a:rPr lang="en-US" sz="2000" dirty="0"/>
              <a:t>control to the newly created Palestinian</a:t>
            </a:r>
          </a:p>
          <a:p>
            <a:r>
              <a:rPr lang="en-US" sz="2000" dirty="0"/>
              <a:t>Authority and to progressively withdraw </a:t>
            </a:r>
            <a:br>
              <a:rPr lang="en-US" sz="2000" dirty="0"/>
            </a:br>
            <a:r>
              <a:rPr lang="en-US" sz="2000" dirty="0"/>
              <a:t>from disputed territory.</a:t>
            </a:r>
          </a:p>
          <a:p>
            <a:endParaRPr lang="en-US" sz="2000" dirty="0"/>
          </a:p>
          <a:p>
            <a:r>
              <a:rPr lang="en-US" sz="2000" dirty="0"/>
              <a:t>“Final Status” issues, including</a:t>
            </a:r>
            <a:br>
              <a:rPr lang="en-US" sz="2000" dirty="0"/>
            </a:br>
            <a:r>
              <a:rPr lang="en-US" sz="2000" dirty="0"/>
              <a:t>final borders, refugees, Jerusalem</a:t>
            </a:r>
            <a:br>
              <a:rPr lang="en-US" sz="2000" dirty="0"/>
            </a:br>
            <a:r>
              <a:rPr lang="en-US" sz="2000" dirty="0"/>
              <a:t>settlements and security, </a:t>
            </a:r>
            <a:br>
              <a:rPr lang="en-US" sz="2000" dirty="0"/>
            </a:br>
            <a:r>
              <a:rPr lang="en-US" sz="2000" dirty="0"/>
              <a:t>were to be negotiated at the end </a:t>
            </a:r>
            <a:br>
              <a:rPr lang="en-US" sz="2000" dirty="0"/>
            </a:br>
            <a:r>
              <a:rPr lang="en-US" sz="2000" dirty="0"/>
              <a:t>of the peace process.</a:t>
            </a:r>
          </a:p>
        </p:txBody>
      </p:sp>
    </p:spTree>
    <p:extLst>
      <p:ext uri="{BB962C8B-B14F-4D97-AF65-F5344CB8AC3E}">
        <p14:creationId xmlns:p14="http://schemas.microsoft.com/office/powerpoint/2010/main" val="96472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52400"/>
            <a:ext cx="9220200" cy="712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1994–Peace with Jordan</a:t>
            </a:r>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302" y="2895600"/>
            <a:ext cx="4357384"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0" y="1600200"/>
            <a:ext cx="4648200" cy="6309420"/>
          </a:xfrm>
          <a:prstGeom prst="rect">
            <a:avLst/>
          </a:prstGeom>
          <a:noFill/>
        </p:spPr>
        <p:txBody>
          <a:bodyPr wrap="square" rtlCol="0">
            <a:spAutoFit/>
          </a:bodyPr>
          <a:lstStyle/>
          <a:p>
            <a:pPr marL="285750" indent="-285750">
              <a:buFont typeface="Arial" pitchFamily="34" charset="0"/>
              <a:buChar char="•"/>
            </a:pPr>
            <a:r>
              <a:rPr lang="en-US" sz="2400" dirty="0"/>
              <a:t>Discussions began in 1994. Israeli Prime Minister Yitzhak Rabin and Foreign Minister Shimon Peres informed King Hussein that after the Oslo Accords with the PLO, Jordan might be "left out of the big game".</a:t>
            </a:r>
          </a:p>
          <a:p>
            <a:endParaRPr lang="en-US" sz="2400" dirty="0"/>
          </a:p>
          <a:p>
            <a:pPr marL="285750" indent="-285750">
              <a:buFont typeface="Arial" pitchFamily="34" charset="0"/>
              <a:buChar char="•"/>
            </a:pPr>
            <a:r>
              <a:rPr lang="en-US" sz="2400" dirty="0"/>
              <a:t>The treaty was closely linked with the efforts to create peace between Israel and the Palestinian Authority.</a:t>
            </a:r>
          </a:p>
          <a:p>
            <a:pPr marL="285750" indent="-285750">
              <a:buFont typeface="Arial" pitchFamily="34" charset="0"/>
              <a:buChar char="•"/>
            </a:pPr>
            <a:endParaRPr lang="en-US" sz="2400" dirty="0"/>
          </a:p>
          <a:p>
            <a:pPr marL="285750" indent="-285750">
              <a:buFont typeface="Arial" pitchFamily="34" charset="0"/>
              <a:buChar char="•"/>
            </a:pPr>
            <a:endParaRPr lang="en-US" sz="2400" dirty="0"/>
          </a:p>
          <a:p>
            <a:endParaRPr lang="en-US" sz="2400" dirty="0"/>
          </a:p>
          <a:p>
            <a:endParaRPr lang="en-US" sz="2000" dirty="0"/>
          </a:p>
        </p:txBody>
      </p:sp>
    </p:spTree>
    <p:extLst>
      <p:ext uri="{BB962C8B-B14F-4D97-AF65-F5344CB8AC3E}">
        <p14:creationId xmlns:p14="http://schemas.microsoft.com/office/powerpoint/2010/main" val="1636872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Rabin assassination </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rPr>
              <a:t>On 4 November 1995 Rabin was assassinated by </a:t>
            </a:r>
            <a:r>
              <a:rPr lang="en-US" sz="2400" dirty="0" err="1" smtClean="0">
                <a:solidFill>
                  <a:schemeClr val="tx1"/>
                </a:solidFill>
              </a:rPr>
              <a:t>Yigal</a:t>
            </a:r>
            <a:r>
              <a:rPr lang="en-US" sz="2400" dirty="0" smtClean="0">
                <a:solidFill>
                  <a:schemeClr val="tx1"/>
                </a:solidFill>
              </a:rPr>
              <a:t> Amir, a radical right-wing Orthodox Jew.</a:t>
            </a:r>
            <a:endParaRPr lang="en-US" sz="2400" dirty="0">
              <a:solidFill>
                <a:schemeClr val="tx1"/>
              </a:solidFill>
            </a:endParaRPr>
          </a:p>
        </p:txBody>
      </p:sp>
      <p:pic>
        <p:nvPicPr>
          <p:cNvPr id="1028" name="Picture 4" descr="http://cdn.crooksandliars.com/files/vfs/2010/11/Rabin-bloodstain-sheet---re.jpg"/>
          <p:cNvPicPr>
            <a:picLocks noChangeAspect="1" noChangeArrowheads="1"/>
          </p:cNvPicPr>
          <p:nvPr/>
        </p:nvPicPr>
        <p:blipFill>
          <a:blip r:embed="rId2" cstate="print"/>
          <a:srcRect/>
          <a:stretch>
            <a:fillRect/>
          </a:stretch>
        </p:blipFill>
        <p:spPr bwMode="auto">
          <a:xfrm rot="20403989">
            <a:off x="920876" y="2850096"/>
            <a:ext cx="2744524" cy="3649378"/>
          </a:xfrm>
          <a:prstGeom prst="rect">
            <a:avLst/>
          </a:prstGeom>
          <a:noFill/>
        </p:spPr>
      </p:pic>
      <p:pic>
        <p:nvPicPr>
          <p:cNvPr id="1030" name="Picture 6" descr="http://www.truthprovider.com/upload/1287654565.jpg"/>
          <p:cNvPicPr>
            <a:picLocks noChangeAspect="1" noChangeArrowheads="1"/>
          </p:cNvPicPr>
          <p:nvPr/>
        </p:nvPicPr>
        <p:blipFill>
          <a:blip r:embed="rId3" cstate="print"/>
          <a:srcRect/>
          <a:stretch>
            <a:fillRect/>
          </a:stretch>
        </p:blipFill>
        <p:spPr bwMode="auto">
          <a:xfrm>
            <a:off x="6477000" y="2933700"/>
            <a:ext cx="2476500" cy="37147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1669</TotalTime>
  <Words>859</Words>
  <Application>Microsoft Office PowerPoint</Application>
  <PresentationFormat>‫הצגה על המסך (4:3)</PresentationFormat>
  <Paragraphs>155</Paragraphs>
  <Slides>22</Slides>
  <Notes>8</Notes>
  <HiddenSlides>1</HiddenSlides>
  <MMClips>0</MMClips>
  <ScaleCrop>false</ScaleCrop>
  <HeadingPairs>
    <vt:vector size="4" baseType="variant">
      <vt:variant>
        <vt:lpstr>ערכת נושא</vt:lpstr>
      </vt:variant>
      <vt:variant>
        <vt:i4>3</vt:i4>
      </vt:variant>
      <vt:variant>
        <vt:lpstr>כותרות שקופיות</vt:lpstr>
      </vt:variant>
      <vt:variant>
        <vt:i4>22</vt:i4>
      </vt:variant>
    </vt:vector>
  </HeadingPairs>
  <TitlesOfParts>
    <vt:vector size="25" baseType="lpstr">
      <vt:lpstr>Trek</vt:lpstr>
      <vt:lpstr>1_Trek</vt:lpstr>
      <vt:lpstr>2_Trek</vt:lpstr>
      <vt:lpstr>Peace process</vt:lpstr>
      <vt:lpstr>מצגת של PowerPoint</vt:lpstr>
      <vt:lpstr>When the mind set changed?</vt:lpstr>
      <vt:lpstr>Israel’s Search for Peace</vt:lpstr>
      <vt:lpstr>Madrid Conference of 1991</vt:lpstr>
      <vt:lpstr>Israeli-Palestinian Peace Efforts</vt:lpstr>
      <vt:lpstr>מצגת של PowerPoint</vt:lpstr>
      <vt:lpstr>1994–Peace with Jordan</vt:lpstr>
      <vt:lpstr>Rabin assassination </vt:lpstr>
      <vt:lpstr>Wye River Memorandum</vt:lpstr>
      <vt:lpstr>Hopes for Peace Lost (2000)  </vt:lpstr>
      <vt:lpstr>Camp David Summit, 11 July 2000</vt:lpstr>
      <vt:lpstr>Camp David Negotiations Fail July 2000</vt:lpstr>
      <vt:lpstr>Arafat’s Response:</vt:lpstr>
      <vt:lpstr>the Second “Intifada” </vt:lpstr>
      <vt:lpstr>Road map for peace, June 2003 </vt:lpstr>
      <vt:lpstr>Palestinian presidential election, 2005</vt:lpstr>
      <vt:lpstr>Israeli-Palestinian Peace Efforts</vt:lpstr>
      <vt:lpstr>Annapolis Conference 2007 </vt:lpstr>
      <vt:lpstr>proximity talks 2010</vt:lpstr>
      <vt:lpstr>Discussion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JenOz Laptop</dc:creator>
  <cp:lastModifiedBy>Windows7</cp:lastModifiedBy>
  <cp:revision>71</cp:revision>
  <cp:lastPrinted>2011-01-05T14:51:49Z</cp:lastPrinted>
  <dcterms:created xsi:type="dcterms:W3CDTF">2010-12-14T19:48:22Z</dcterms:created>
  <dcterms:modified xsi:type="dcterms:W3CDTF">2013-10-30T13:25:57Z</dcterms:modified>
</cp:coreProperties>
</file>