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8"/>
  </p:notesMasterIdLst>
  <p:sldIdLst>
    <p:sldId id="271" r:id="rId2"/>
    <p:sldId id="257" r:id="rId3"/>
    <p:sldId id="275" r:id="rId4"/>
    <p:sldId id="272" r:id="rId5"/>
    <p:sldId id="273" r:id="rId6"/>
    <p:sldId id="291" r:id="rId7"/>
    <p:sldId id="278" r:id="rId8"/>
    <p:sldId id="279" r:id="rId9"/>
    <p:sldId id="281" r:id="rId10"/>
    <p:sldId id="282" r:id="rId11"/>
    <p:sldId id="286" r:id="rId12"/>
    <p:sldId id="285" r:id="rId13"/>
    <p:sldId id="287" r:id="rId14"/>
    <p:sldId id="283" r:id="rId15"/>
    <p:sldId id="284" r:id="rId16"/>
    <p:sldId id="292" r:id="rId17"/>
    <p:sldId id="276" r:id="rId18"/>
    <p:sldId id="296" r:id="rId19"/>
    <p:sldId id="277" r:id="rId20"/>
    <p:sldId id="288" r:id="rId21"/>
    <p:sldId id="293" r:id="rId22"/>
    <p:sldId id="289" r:id="rId23"/>
    <p:sldId id="280" r:id="rId24"/>
    <p:sldId id="290" r:id="rId25"/>
    <p:sldId id="294" r:id="rId26"/>
    <p:sldId id="295" r:id="rId2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85" d="100"/>
          <a:sy n="85" d="100"/>
        </p:scale>
        <p:origin x="-72" y="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B9723B7-5630-4462-A903-DC25B38E725D}" type="datetimeFigureOut">
              <a:rPr lang="he-IL" smtClean="0"/>
              <a:pPr/>
              <a:t>כ"ז/שבט/תשע"ה</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3811BD1-074B-49BD-8F19-93A4E1F77924}" type="slidenum">
              <a:rPr lang="he-IL" smtClean="0"/>
              <a:pPr/>
              <a:t>‹#›</a:t>
            </a:fld>
            <a:endParaRPr lang="he-IL"/>
          </a:p>
        </p:txBody>
      </p:sp>
    </p:spTree>
    <p:extLst>
      <p:ext uri="{BB962C8B-B14F-4D97-AF65-F5344CB8AC3E}">
        <p14:creationId xmlns:p14="http://schemas.microsoft.com/office/powerpoint/2010/main" val="22891832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dirty="0" err="1" smtClean="0"/>
              <a:t>dunam</a:t>
            </a:r>
            <a:r>
              <a:rPr lang="en-US" dirty="0" smtClean="0"/>
              <a:t>=</a:t>
            </a:r>
            <a:r>
              <a:rPr lang="en-US" baseline="0" dirty="0" smtClean="0"/>
              <a:t> ¼ acre=1200 </a:t>
            </a:r>
            <a:r>
              <a:rPr lang="en-US" baseline="0" smtClean="0"/>
              <a:t>square yards</a:t>
            </a:r>
            <a:endParaRPr lang="he-IL"/>
          </a:p>
        </p:txBody>
      </p:sp>
      <p:sp>
        <p:nvSpPr>
          <p:cNvPr id="4" name="Slide Number Placeholder 3"/>
          <p:cNvSpPr>
            <a:spLocks noGrp="1"/>
          </p:cNvSpPr>
          <p:nvPr>
            <p:ph type="sldNum" sz="quarter" idx="10"/>
          </p:nvPr>
        </p:nvSpPr>
        <p:spPr/>
        <p:txBody>
          <a:bodyPr/>
          <a:lstStyle/>
          <a:p>
            <a:fld id="{43811BD1-074B-49BD-8F19-93A4E1F77924}" type="slidenum">
              <a:rPr lang="he-IL" smtClean="0"/>
              <a:pPr/>
              <a:t>3</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מדינה</a:t>
            </a:r>
            <a:r>
              <a:rPr lang="he-IL" baseline="0" dirty="0" smtClean="0"/>
              <a:t> יבשה וחמה, מיעוט מים, מלריה- כולן בעיות מוכרות עימן התמודדנו כמידה בעיקר כחלק מאתגרי החקלאות. אך הרעיון הוא שלקחנו "קללות" והפכנו אותם לברכות בזכות המוח היהודי והיצירתי. </a:t>
            </a:r>
          </a:p>
        </p:txBody>
      </p:sp>
      <p:sp>
        <p:nvSpPr>
          <p:cNvPr id="4" name="Slide Number Placeholder 3"/>
          <p:cNvSpPr>
            <a:spLocks noGrp="1"/>
          </p:cNvSpPr>
          <p:nvPr>
            <p:ph type="sldNum" sz="quarter" idx="10"/>
          </p:nvPr>
        </p:nvSpPr>
        <p:spPr/>
        <p:txBody>
          <a:bodyPr/>
          <a:lstStyle/>
          <a:p>
            <a:fld id="{43811BD1-074B-49BD-8F19-93A4E1F77924}" type="slidenum">
              <a:rPr lang="he-IL" smtClean="0"/>
              <a:pPr/>
              <a:t>4</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לבחור ב</a:t>
            </a:r>
            <a:r>
              <a:rPr lang="en-US" dirty="0" smtClean="0"/>
              <a:t>part</a:t>
            </a:r>
            <a:r>
              <a:rPr lang="en-US" baseline="0" dirty="0" smtClean="0"/>
              <a:t> 4: </a:t>
            </a:r>
            <a:r>
              <a:rPr lang="en-US" baseline="0" dirty="0" err="1" smtClean="0"/>
              <a:t>clean&amp;green</a:t>
            </a:r>
            <a:r>
              <a:rPr lang="en-US" baseline="0" dirty="0" smtClean="0"/>
              <a:t> </a:t>
            </a:r>
            <a:endParaRPr lang="en-US" dirty="0" smtClean="0"/>
          </a:p>
          <a:p>
            <a:r>
              <a:rPr lang="en-US" dirty="0" err="1" smtClean="0"/>
              <a:t>Tikun</a:t>
            </a:r>
            <a:r>
              <a:rPr lang="en-US" dirty="0" smtClean="0"/>
              <a:t> </a:t>
            </a:r>
            <a:r>
              <a:rPr lang="en-US" dirty="0" err="1" smtClean="0"/>
              <a:t>olam</a:t>
            </a:r>
            <a:endParaRPr lang="he-IL" dirty="0" smtClean="0"/>
          </a:p>
          <a:p>
            <a:r>
              <a:rPr lang="he-IL" dirty="0" smtClean="0"/>
              <a:t>מההתחלה עד-</a:t>
            </a:r>
            <a:r>
              <a:rPr lang="he-IL" baseline="0" dirty="0" smtClean="0"/>
              <a:t> 07:07</a:t>
            </a:r>
          </a:p>
          <a:p>
            <a:r>
              <a:rPr lang="he-IL" baseline="0" dirty="0" smtClean="0"/>
              <a:t>ואז מ10:28</a:t>
            </a:r>
            <a:endParaRPr lang="he-IL" dirty="0" smtClean="0"/>
          </a:p>
        </p:txBody>
      </p:sp>
      <p:sp>
        <p:nvSpPr>
          <p:cNvPr id="4" name="Slide Number Placeholder 3"/>
          <p:cNvSpPr>
            <a:spLocks noGrp="1"/>
          </p:cNvSpPr>
          <p:nvPr>
            <p:ph type="sldNum" sz="quarter" idx="10"/>
          </p:nvPr>
        </p:nvSpPr>
        <p:spPr/>
        <p:txBody>
          <a:bodyPr/>
          <a:lstStyle/>
          <a:p>
            <a:fld id="{43811BD1-074B-49BD-8F19-93A4E1F77924}" type="slidenum">
              <a:rPr lang="he-IL" smtClean="0"/>
              <a:pPr/>
              <a:t>6</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099FEA6-C461-4B44-9791-95A9B08D434C}" type="datetimeFigureOut">
              <a:rPr lang="he-IL" smtClean="0"/>
              <a:pPr/>
              <a:t>כ"ז/שבט/תשע"ה</a:t>
            </a:fld>
            <a:endParaRPr lang="he-IL"/>
          </a:p>
        </p:txBody>
      </p:sp>
      <p:sp>
        <p:nvSpPr>
          <p:cNvPr id="19" name="Footer Placeholder 18"/>
          <p:cNvSpPr>
            <a:spLocks noGrp="1"/>
          </p:cNvSpPr>
          <p:nvPr>
            <p:ph type="ftr" sz="quarter" idx="11"/>
          </p:nvPr>
        </p:nvSpPr>
        <p:spPr/>
        <p:txBody>
          <a:bodyPr/>
          <a:lstStyle/>
          <a:p>
            <a:endParaRPr lang="he-IL"/>
          </a:p>
        </p:txBody>
      </p:sp>
      <p:sp>
        <p:nvSpPr>
          <p:cNvPr id="27" name="Slide Number Placeholder 26"/>
          <p:cNvSpPr>
            <a:spLocks noGrp="1"/>
          </p:cNvSpPr>
          <p:nvPr>
            <p:ph type="sldNum" sz="quarter" idx="12"/>
          </p:nvPr>
        </p:nvSpPr>
        <p:spPr/>
        <p:txBody>
          <a:bodyPr/>
          <a:lstStyle/>
          <a:p>
            <a:fld id="{3E08E30C-2270-4AF0-939D-C662D0D6B2C6}"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99FEA6-C461-4B44-9791-95A9B08D434C}" type="datetimeFigureOut">
              <a:rPr lang="he-IL" smtClean="0"/>
              <a:pPr/>
              <a:t>כ"ז/שבט/תשע"ה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E08E30C-2270-4AF0-939D-C662D0D6B2C6}"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99FEA6-C461-4B44-9791-95A9B08D434C}" type="datetimeFigureOut">
              <a:rPr lang="he-IL" smtClean="0"/>
              <a:pPr/>
              <a:t>כ"ז/שבט/תשע"ה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E08E30C-2270-4AF0-939D-C662D0D6B2C6}"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99FEA6-C461-4B44-9791-95A9B08D434C}" type="datetimeFigureOut">
              <a:rPr lang="he-IL" smtClean="0"/>
              <a:pPr/>
              <a:t>כ"ז/שבט/תשע"ה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E08E30C-2270-4AF0-939D-C662D0D6B2C6}"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99FEA6-C461-4B44-9791-95A9B08D434C}" type="datetimeFigureOut">
              <a:rPr lang="he-IL" smtClean="0"/>
              <a:pPr/>
              <a:t>כ"ז/שבט/תשע"ה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E08E30C-2270-4AF0-939D-C662D0D6B2C6}"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99FEA6-C461-4B44-9791-95A9B08D434C}" type="datetimeFigureOut">
              <a:rPr lang="he-IL" smtClean="0"/>
              <a:pPr/>
              <a:t>כ"ז/שבט/תשע"ה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E08E30C-2270-4AF0-939D-C662D0D6B2C6}"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099FEA6-C461-4B44-9791-95A9B08D434C}" type="datetimeFigureOut">
              <a:rPr lang="he-IL" smtClean="0"/>
              <a:pPr/>
              <a:t>כ"ז/שבט/תשע"ה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3E08E30C-2270-4AF0-939D-C662D0D6B2C6}"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99FEA6-C461-4B44-9791-95A9B08D434C}" type="datetimeFigureOut">
              <a:rPr lang="he-IL" smtClean="0"/>
              <a:pPr/>
              <a:t>כ"ז/שבט/תשע"ה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3E08E30C-2270-4AF0-939D-C662D0D6B2C6}"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9FEA6-C461-4B44-9791-95A9B08D434C}" type="datetimeFigureOut">
              <a:rPr lang="he-IL" smtClean="0"/>
              <a:pPr/>
              <a:t>כ"ז/שבט/תשע"ה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3E08E30C-2270-4AF0-939D-C662D0D6B2C6}"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99FEA6-C461-4B44-9791-95A9B08D434C}" type="datetimeFigureOut">
              <a:rPr lang="he-IL" smtClean="0"/>
              <a:pPr/>
              <a:t>כ"ז/שבט/תשע"ה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E08E30C-2270-4AF0-939D-C662D0D6B2C6}"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99FEA6-C461-4B44-9791-95A9B08D434C}" type="datetimeFigureOut">
              <a:rPr lang="he-IL" smtClean="0"/>
              <a:pPr/>
              <a:t>כ"ז/שבט/תשע"ה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8077200" y="6356350"/>
            <a:ext cx="609600" cy="365125"/>
          </a:xfrm>
        </p:spPr>
        <p:txBody>
          <a:bodyPr/>
          <a:lstStyle/>
          <a:p>
            <a:fld id="{3E08E30C-2270-4AF0-939D-C662D0D6B2C6}" type="slidenum">
              <a:rPr lang="he-IL" smtClean="0"/>
              <a:pPr/>
              <a:t>‹#›</a:t>
            </a:fld>
            <a:endParaRPr lang="he-I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99FEA6-C461-4B44-9791-95A9B08D434C}" type="datetimeFigureOut">
              <a:rPr lang="he-IL" smtClean="0"/>
              <a:pPr/>
              <a:t>כ"ז/שבט/תשע"ה</a:t>
            </a:fld>
            <a:endParaRPr lang="he-I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e-I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08E30C-2270-4AF0-939D-C662D0D6B2C6}" type="slidenum">
              <a:rPr lang="he-IL" smtClean="0"/>
              <a:pPr/>
              <a:t>‹#›</a:t>
            </a:fld>
            <a:endParaRPr lang="he-I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yzbOnrLDux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www.cbn.com/special/made-in-israel/?intcmp=A_CTNT:ROS:MR:ddsfa4444q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908720"/>
            <a:ext cx="6624736" cy="2554545"/>
          </a:xfrm>
          <a:prstGeom prst="rect">
            <a:avLst/>
          </a:prstGeom>
          <a:noFill/>
        </p:spPr>
        <p:txBody>
          <a:bodyPr wrap="square" lIns="91440" tIns="45720" rIns="91440" bIns="45720">
            <a:spAutoFit/>
          </a:bodyPr>
          <a:lstStyle/>
          <a:p>
            <a:pPr algn="ctr" rtl="0"/>
            <a:r>
              <a:rPr lang="en-US" sz="8000" b="1" cap="none" spc="0"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mn-lt"/>
              </a:rPr>
              <a:t>Agriculture in the Negev</a:t>
            </a:r>
            <a:endParaRPr lang="he-IL" sz="8000" b="1" cap="none" spc="0"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pic>
        <p:nvPicPr>
          <p:cNvPr id="7" name="Picture 6" descr="file_0_b.jpg"/>
          <p:cNvPicPr>
            <a:picLocks noChangeAspect="1"/>
          </p:cNvPicPr>
          <p:nvPr/>
        </p:nvPicPr>
        <p:blipFill>
          <a:blip r:embed="rId2" cstate="print"/>
          <a:stretch>
            <a:fillRect/>
          </a:stretch>
        </p:blipFill>
        <p:spPr>
          <a:xfrm>
            <a:off x="5147880" y="3719912"/>
            <a:ext cx="3996120" cy="2661416"/>
          </a:xfrm>
          <a:prstGeom prst="rect">
            <a:avLst/>
          </a:prstGeom>
          <a:ln>
            <a:noFill/>
          </a:ln>
          <a:effectLst>
            <a:softEdge rad="112500"/>
          </a:effectLst>
        </p:spPr>
      </p:pic>
      <p:pic>
        <p:nvPicPr>
          <p:cNvPr id="8" name="Picture 7" descr="corn5.jpg"/>
          <p:cNvPicPr>
            <a:picLocks noChangeAspect="1"/>
          </p:cNvPicPr>
          <p:nvPr/>
        </p:nvPicPr>
        <p:blipFill>
          <a:blip r:embed="rId3" cstate="print"/>
          <a:stretch>
            <a:fillRect/>
          </a:stretch>
        </p:blipFill>
        <p:spPr>
          <a:xfrm>
            <a:off x="2411760" y="3539109"/>
            <a:ext cx="2808312" cy="2986235"/>
          </a:xfrm>
          <a:prstGeom prst="rect">
            <a:avLst/>
          </a:prstGeom>
          <a:ln>
            <a:noFill/>
          </a:ln>
          <a:effectLst>
            <a:softEdge rad="112500"/>
          </a:effectLst>
        </p:spPr>
      </p:pic>
      <p:pic>
        <p:nvPicPr>
          <p:cNvPr id="9" name="Picture 8" descr="313793_4.jpg"/>
          <p:cNvPicPr>
            <a:picLocks noChangeAspect="1"/>
          </p:cNvPicPr>
          <p:nvPr/>
        </p:nvPicPr>
        <p:blipFill>
          <a:blip r:embed="rId4" cstate="print"/>
          <a:stretch>
            <a:fillRect/>
          </a:stretch>
        </p:blipFill>
        <p:spPr>
          <a:xfrm>
            <a:off x="0" y="3501008"/>
            <a:ext cx="2500933" cy="29969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r>
              <a:rPr lang="en-US" sz="4800" dirty="0" smtClean="0">
                <a:solidFill>
                  <a:srgbClr val="00B050"/>
                </a:solidFill>
              </a:rPr>
              <a:t>Wastewater treatment and effluent reuse</a:t>
            </a:r>
            <a:endParaRPr lang="he-IL" sz="4800" dirty="0" smtClean="0">
              <a:solidFill>
                <a:srgbClr val="00B050"/>
              </a:solidFill>
            </a:endParaRPr>
          </a:p>
        </p:txBody>
      </p:sp>
      <p:sp>
        <p:nvSpPr>
          <p:cNvPr id="3" name="Content Placeholder 2"/>
          <p:cNvSpPr>
            <a:spLocks noGrp="1"/>
          </p:cNvSpPr>
          <p:nvPr>
            <p:ph idx="1"/>
          </p:nvPr>
        </p:nvSpPr>
        <p:spPr>
          <a:xfrm>
            <a:off x="179512" y="1935480"/>
            <a:ext cx="8507288" cy="4389120"/>
          </a:xfrm>
        </p:spPr>
        <p:txBody>
          <a:bodyPr>
            <a:noAutofit/>
          </a:bodyPr>
          <a:lstStyle/>
          <a:p>
            <a:pPr algn="l" rtl="0" fontAlgn="base">
              <a:buNone/>
            </a:pPr>
            <a:r>
              <a:rPr lang="en-US" dirty="0" err="1" smtClean="0"/>
              <a:t>Mekorot</a:t>
            </a:r>
            <a:r>
              <a:rPr lang="en-US" dirty="0" smtClean="0"/>
              <a:t>  views the promotion of wastewater  treatment and effluents reuse for agricultural and industrial purposes, a national mission. </a:t>
            </a:r>
            <a:br>
              <a:rPr lang="en-US" dirty="0" smtClean="0"/>
            </a:br>
            <a:r>
              <a:rPr lang="en-US" dirty="0" smtClean="0"/>
              <a:t>Water reclamation for agricultural purposes have three main targets:</a:t>
            </a:r>
            <a:br>
              <a:rPr lang="en-US" dirty="0" smtClean="0"/>
            </a:br>
            <a:r>
              <a:rPr lang="en-US" dirty="0" smtClean="0"/>
              <a:t>1. Diverting more fresh water to households as a solution to the water crisis in Israel.</a:t>
            </a:r>
            <a:br>
              <a:rPr lang="en-US" dirty="0" smtClean="0"/>
            </a:br>
            <a:r>
              <a:rPr lang="en-US" dirty="0" smtClean="0"/>
              <a:t>2. Increasing the quantity of water for agriculture while ensuring economic viability for farmers.</a:t>
            </a:r>
            <a:br>
              <a:rPr lang="en-US" dirty="0" smtClean="0"/>
            </a:br>
            <a:r>
              <a:rPr lang="en-US" dirty="0" smtClean="0"/>
              <a:t>3. Protecting the environment by reducing the ecological damage that untreated wastewater may cause.</a:t>
            </a:r>
          </a:p>
          <a:p>
            <a:pPr algn="l" rtl="0"/>
            <a:endParaRPr lang="he-IL" sz="1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3945632" cy="1431032"/>
          </a:xfrm>
        </p:spPr>
        <p:txBody>
          <a:bodyPr>
            <a:noAutofit/>
          </a:bodyPr>
          <a:lstStyle/>
          <a:p>
            <a:r>
              <a:rPr lang="en-US" sz="4800" dirty="0" smtClean="0">
                <a:solidFill>
                  <a:srgbClr val="00B050"/>
                </a:solidFill>
              </a:rPr>
              <a:t>Tal-</a:t>
            </a:r>
            <a:r>
              <a:rPr lang="en-US" sz="4800" dirty="0" err="1" smtClean="0">
                <a:solidFill>
                  <a:srgbClr val="00B050"/>
                </a:solidFill>
              </a:rPr>
              <a:t>Ya</a:t>
            </a:r>
            <a:r>
              <a:rPr lang="en-US" sz="4800" dirty="0" smtClean="0">
                <a:solidFill>
                  <a:srgbClr val="00B050"/>
                </a:solidFill>
              </a:rPr>
              <a:t/>
            </a:r>
            <a:br>
              <a:rPr lang="en-US" sz="4800" dirty="0" smtClean="0">
                <a:solidFill>
                  <a:srgbClr val="00B050"/>
                </a:solidFill>
              </a:rPr>
            </a:br>
            <a:r>
              <a:rPr lang="en-US" sz="4800" dirty="0" smtClean="0">
                <a:solidFill>
                  <a:srgbClr val="00B050"/>
                </a:solidFill>
              </a:rPr>
              <a:t>“God’s Dew”</a:t>
            </a:r>
            <a:endParaRPr lang="he-IL" sz="4800" dirty="0" smtClean="0">
              <a:solidFill>
                <a:srgbClr val="00B050"/>
              </a:solidFill>
            </a:endParaRPr>
          </a:p>
        </p:txBody>
      </p:sp>
      <p:pic>
        <p:nvPicPr>
          <p:cNvPr id="4" name="Content Placeholder 3" descr="hqdefault.jpg"/>
          <p:cNvPicPr>
            <a:picLocks noGrp="1" noChangeAspect="1"/>
          </p:cNvPicPr>
          <p:nvPr>
            <p:ph idx="1"/>
          </p:nvPr>
        </p:nvPicPr>
        <p:blipFill>
          <a:blip r:embed="rId2" cstate="print"/>
          <a:stretch>
            <a:fillRect/>
          </a:stretch>
        </p:blipFill>
        <p:spPr>
          <a:xfrm>
            <a:off x="4355976" y="764704"/>
            <a:ext cx="4572000" cy="3429000"/>
          </a:xfrm>
          <a:prstGeom prst="rect">
            <a:avLst/>
          </a:prstGeom>
          <a:ln>
            <a:noFill/>
          </a:ln>
          <a:effectLst>
            <a:softEdge rad="112500"/>
          </a:effectLst>
        </p:spPr>
      </p:pic>
      <p:pic>
        <p:nvPicPr>
          <p:cNvPr id="5" name="Picture 4" descr="tal-ya-dew-collectors_UQ7c5_69.jpg"/>
          <p:cNvPicPr>
            <a:picLocks noChangeAspect="1"/>
          </p:cNvPicPr>
          <p:nvPr/>
        </p:nvPicPr>
        <p:blipFill>
          <a:blip r:embed="rId3" cstate="print"/>
          <a:stretch>
            <a:fillRect/>
          </a:stretch>
        </p:blipFill>
        <p:spPr>
          <a:xfrm>
            <a:off x="251520" y="4109864"/>
            <a:ext cx="4608512" cy="2513734"/>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pPr algn="ctr" rtl="0"/>
            <a:r>
              <a:rPr lang="en-US" sz="4800" dirty="0" smtClean="0">
                <a:solidFill>
                  <a:srgbClr val="00B050"/>
                </a:solidFill>
              </a:rPr>
              <a:t>Solar energy</a:t>
            </a:r>
            <a:endParaRPr lang="he-IL" sz="4800" dirty="0" smtClean="0">
              <a:solidFill>
                <a:srgbClr val="00B050"/>
              </a:solidFill>
            </a:endParaRPr>
          </a:p>
        </p:txBody>
      </p:sp>
      <p:sp>
        <p:nvSpPr>
          <p:cNvPr id="3" name="Content Placeholder 2"/>
          <p:cNvSpPr>
            <a:spLocks noGrp="1"/>
          </p:cNvSpPr>
          <p:nvPr>
            <p:ph idx="1"/>
          </p:nvPr>
        </p:nvSpPr>
        <p:spPr>
          <a:xfrm>
            <a:off x="467544" y="1484784"/>
            <a:ext cx="8229600" cy="4389120"/>
          </a:xfrm>
        </p:spPr>
        <p:txBody>
          <a:bodyPr>
            <a:normAutofit lnSpcReduction="10000"/>
          </a:bodyPr>
          <a:lstStyle/>
          <a:p>
            <a:pPr algn="l" rtl="0">
              <a:buNone/>
            </a:pPr>
            <a:r>
              <a:rPr lang="en-US" dirty="0" smtClean="0"/>
              <a:t>Israel has lots of sunshine, which offers excellent potential as an energy source. A tender for the construction of two thermal solar power stations at the </a:t>
            </a:r>
            <a:r>
              <a:rPr lang="en-US" dirty="0" err="1" smtClean="0"/>
              <a:t>Ashalim</a:t>
            </a:r>
            <a:r>
              <a:rPr lang="en-US" dirty="0" smtClean="0"/>
              <a:t> site in the Negev with a total capacity of 250 megawatts and a photovoltaic power station with a capacity of 30 megawatt is in the final stages of preparation.</a:t>
            </a:r>
            <a:br>
              <a:rPr lang="en-US" dirty="0" smtClean="0"/>
            </a:br>
            <a:r>
              <a:rPr lang="en-US" dirty="0" smtClean="0"/>
              <a:t>In addition, as a result of Government regulations introduced in 2008, the use of distributed photovoltaic systems connected to the electricity grid is expanding in Israel, and hundreds of megawatts of installations have been constructed to date.</a:t>
            </a:r>
          </a:p>
          <a:p>
            <a:pPr algn="l" rtl="0"/>
            <a:endParaRPr lang="he-IL" dirty="0"/>
          </a:p>
        </p:txBody>
      </p:sp>
      <p:pic>
        <p:nvPicPr>
          <p:cNvPr id="4" name="Picture 3" descr="sun-wallpaper-22622-23238-hd-wallpapers.jpg"/>
          <p:cNvPicPr>
            <a:picLocks noChangeAspect="1"/>
          </p:cNvPicPr>
          <p:nvPr/>
        </p:nvPicPr>
        <p:blipFill>
          <a:blip r:embed="rId2" cstate="print"/>
          <a:stretch>
            <a:fillRect/>
          </a:stretch>
        </p:blipFill>
        <p:spPr>
          <a:xfrm>
            <a:off x="6263680" y="0"/>
            <a:ext cx="2880320" cy="1620180"/>
          </a:xfrm>
          <a:prstGeom prst="ellipse">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owImage (1).jpg"/>
          <p:cNvPicPr>
            <a:picLocks noGrp="1" noChangeAspect="1"/>
          </p:cNvPicPr>
          <p:nvPr>
            <p:ph idx="1"/>
          </p:nvPr>
        </p:nvPicPr>
        <p:blipFill>
          <a:blip r:embed="rId2" cstate="print"/>
          <a:stretch>
            <a:fillRect/>
          </a:stretch>
        </p:blipFill>
        <p:spPr>
          <a:xfrm>
            <a:off x="5004048" y="692696"/>
            <a:ext cx="4139952" cy="2894689"/>
          </a:xfrm>
          <a:prstGeom prst="rect">
            <a:avLst/>
          </a:prstGeom>
          <a:ln>
            <a:noFill/>
          </a:ln>
          <a:effectLst>
            <a:softEdge rad="112500"/>
          </a:effectLst>
        </p:spPr>
      </p:pic>
      <p:pic>
        <p:nvPicPr>
          <p:cNvPr id="5" name="Picture 4" descr="n16_yahaz[6.jpg"/>
          <p:cNvPicPr>
            <a:picLocks noChangeAspect="1"/>
          </p:cNvPicPr>
          <p:nvPr/>
        </p:nvPicPr>
        <p:blipFill>
          <a:blip r:embed="rId3" cstate="print"/>
          <a:stretch>
            <a:fillRect/>
          </a:stretch>
        </p:blipFill>
        <p:spPr>
          <a:xfrm>
            <a:off x="1907704" y="3861048"/>
            <a:ext cx="5476875" cy="2686050"/>
          </a:xfrm>
          <a:prstGeom prst="rect">
            <a:avLst/>
          </a:prstGeom>
          <a:ln>
            <a:noFill/>
          </a:ln>
          <a:effectLst>
            <a:softEdge rad="112500"/>
          </a:effectLst>
        </p:spPr>
      </p:pic>
      <p:pic>
        <p:nvPicPr>
          <p:cNvPr id="6" name="Picture 5" descr="Desert-solar-station.jpg"/>
          <p:cNvPicPr>
            <a:picLocks noChangeAspect="1"/>
          </p:cNvPicPr>
          <p:nvPr/>
        </p:nvPicPr>
        <p:blipFill>
          <a:blip r:embed="rId4" cstate="print"/>
          <a:stretch>
            <a:fillRect/>
          </a:stretch>
        </p:blipFill>
        <p:spPr>
          <a:xfrm>
            <a:off x="395536" y="1700808"/>
            <a:ext cx="4355043" cy="1728192"/>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229600" cy="1143000"/>
          </a:xfrm>
        </p:spPr>
        <p:txBody>
          <a:bodyPr>
            <a:normAutofit fontScale="90000"/>
          </a:bodyPr>
          <a:lstStyle/>
          <a:p>
            <a:pPr algn="ctr" rtl="0"/>
            <a:r>
              <a:rPr lang="en-US" sz="5300" dirty="0" smtClean="0">
                <a:solidFill>
                  <a:srgbClr val="00B050"/>
                </a:solidFill>
              </a:rPr>
              <a:t>The jojoba oil</a:t>
            </a:r>
            <a:r>
              <a:rPr lang="en-US" dirty="0" smtClean="0"/>
              <a:t/>
            </a:r>
            <a:br>
              <a:rPr lang="en-US" dirty="0" smtClean="0"/>
            </a:br>
            <a:endParaRPr lang="he-IL" dirty="0"/>
          </a:p>
        </p:txBody>
      </p:sp>
      <p:sp>
        <p:nvSpPr>
          <p:cNvPr id="3" name="Content Placeholder 2"/>
          <p:cNvSpPr>
            <a:spLocks noGrp="1"/>
          </p:cNvSpPr>
          <p:nvPr>
            <p:ph idx="1"/>
          </p:nvPr>
        </p:nvSpPr>
        <p:spPr>
          <a:xfrm>
            <a:off x="467544" y="1556792"/>
            <a:ext cx="8229600" cy="4389120"/>
          </a:xfrm>
        </p:spPr>
        <p:txBody>
          <a:bodyPr>
            <a:normAutofit fontScale="92500" lnSpcReduction="10000"/>
          </a:bodyPr>
          <a:lstStyle/>
          <a:p>
            <a:pPr algn="l" rtl="0">
              <a:buNone/>
            </a:pPr>
            <a:r>
              <a:rPr lang="en-US" sz="2800" dirty="0" smtClean="0"/>
              <a:t>n 1989, Kibbutz </a:t>
            </a:r>
            <a:r>
              <a:rPr lang="en-US" sz="2800" dirty="0" err="1" smtClean="0"/>
              <a:t>Hatzerim</a:t>
            </a:r>
            <a:r>
              <a:rPr lang="en-US" sz="2800" dirty="0" smtClean="0"/>
              <a:t> decided to upgrade the process of growing Jojoba used both on the kibbutz and across Israel. A nursery was established for the mother plants; and consequently, Jojoba was established as an independent branch in the Negev and for the entire country. This process was crowned a success; and today, Israel produces the highest quality Jojoba in the world. This agricultural and agro-technological achievement positions "Jojoba Israel" at the forefront of international Jojoba growers, with an average harvest of 4,500 kg of seeds per hectare, using mechanized harvesting.</a:t>
            </a:r>
          </a:p>
          <a:p>
            <a:pPr algn="l" rtl="0"/>
            <a:endParaRPr lang="he-I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been1.jpg"/>
          <p:cNvPicPr>
            <a:picLocks noGrp="1" noChangeAspect="1"/>
          </p:cNvPicPr>
          <p:nvPr>
            <p:ph idx="1"/>
          </p:nvPr>
        </p:nvPicPr>
        <p:blipFill>
          <a:blip r:embed="rId2" cstate="print"/>
          <a:stretch>
            <a:fillRect/>
          </a:stretch>
        </p:blipFill>
        <p:spPr>
          <a:xfrm>
            <a:off x="2195736" y="1340768"/>
            <a:ext cx="4894436" cy="1939145"/>
          </a:xfrm>
          <a:prstGeom prst="rect">
            <a:avLst/>
          </a:prstGeom>
          <a:ln>
            <a:noFill/>
          </a:ln>
          <a:effectLst>
            <a:softEdge rad="112500"/>
          </a:effectLst>
        </p:spPr>
      </p:pic>
      <p:pic>
        <p:nvPicPr>
          <p:cNvPr id="5" name="Picture 4" descr="04.jpg"/>
          <p:cNvPicPr>
            <a:picLocks noChangeAspect="1"/>
          </p:cNvPicPr>
          <p:nvPr/>
        </p:nvPicPr>
        <p:blipFill>
          <a:blip r:embed="rId3" cstate="print"/>
          <a:stretch>
            <a:fillRect/>
          </a:stretch>
        </p:blipFill>
        <p:spPr>
          <a:xfrm>
            <a:off x="4247456" y="3717032"/>
            <a:ext cx="4896544" cy="1939980"/>
          </a:xfrm>
          <a:prstGeom prst="rect">
            <a:avLst/>
          </a:prstGeom>
          <a:ln>
            <a:noFill/>
          </a:ln>
          <a:effectLst>
            <a:softEdge rad="112500"/>
          </a:effectLst>
        </p:spPr>
      </p:pic>
      <p:pic>
        <p:nvPicPr>
          <p:cNvPr id="2050" name="Picture 2"/>
          <p:cNvPicPr>
            <a:picLocks noChangeAspect="1" noChangeArrowheads="1"/>
          </p:cNvPicPr>
          <p:nvPr/>
        </p:nvPicPr>
        <p:blipFill>
          <a:blip r:embed="rId4" cstate="print"/>
          <a:srcRect l="37906" t="10454" r="5644" b="13750"/>
          <a:stretch>
            <a:fillRect/>
          </a:stretch>
        </p:blipFill>
        <p:spPr bwMode="auto">
          <a:xfrm>
            <a:off x="323528" y="3645024"/>
            <a:ext cx="3816424" cy="2881026"/>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4800" dirty="0" smtClean="0">
                <a:solidFill>
                  <a:srgbClr val="00B050"/>
                </a:solidFill>
              </a:rPr>
              <a:t>Onions, basil and dates </a:t>
            </a:r>
            <a:endParaRPr lang="he-IL" sz="4800" dirty="0" smtClean="0">
              <a:solidFill>
                <a:srgbClr val="00B050"/>
              </a:solidFill>
            </a:endParaRPr>
          </a:p>
        </p:txBody>
      </p:sp>
      <p:sp>
        <p:nvSpPr>
          <p:cNvPr id="3" name="Content Placeholder 2"/>
          <p:cNvSpPr>
            <a:spLocks noGrp="1"/>
          </p:cNvSpPr>
          <p:nvPr>
            <p:ph idx="1"/>
          </p:nvPr>
        </p:nvSpPr>
        <p:spPr/>
        <p:txBody>
          <a:bodyPr>
            <a:normAutofit/>
          </a:bodyPr>
          <a:lstStyle/>
          <a:p>
            <a:pPr algn="l" rtl="0">
              <a:buNone/>
            </a:pPr>
            <a:r>
              <a:rPr lang="en-US" dirty="0" smtClean="0"/>
              <a:t> In the Judean Desert, near the Northern Dead Sea (the </a:t>
            </a:r>
            <a:r>
              <a:rPr lang="en-US" dirty="0" err="1" smtClean="0"/>
              <a:t>Megilot</a:t>
            </a:r>
            <a:r>
              <a:rPr lang="en-US" dirty="0" smtClean="0"/>
              <a:t> Region) farmers are able to make use of the minerals from the Dead Sea which can also be found in the soils and sands that lie on the ground which create especially strong-tasting crops including onions, and basil which is considered to be the best in the world, so much so, that even the Italians are importing it. The region has historically been a center for the growth of dates, and many of the dates found in grocery stores around the world come from here.</a:t>
            </a:r>
            <a:endParaRPr lang="he-I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pPr algn="ctr" rtl="0"/>
            <a:r>
              <a:rPr lang="en-US" sz="5300" dirty="0" smtClean="0">
                <a:solidFill>
                  <a:srgbClr val="00B050"/>
                </a:solidFill>
              </a:rPr>
              <a:t>Peppers and Tomatoes in the Negev</a:t>
            </a:r>
            <a:r>
              <a:rPr lang="en-US" dirty="0" smtClean="0"/>
              <a:t> </a:t>
            </a:r>
            <a:endParaRPr lang="he-IL" dirty="0"/>
          </a:p>
        </p:txBody>
      </p:sp>
      <p:sp>
        <p:nvSpPr>
          <p:cNvPr id="3" name="Content Placeholder 2"/>
          <p:cNvSpPr>
            <a:spLocks noGrp="1"/>
          </p:cNvSpPr>
          <p:nvPr>
            <p:ph idx="1"/>
          </p:nvPr>
        </p:nvSpPr>
        <p:spPr/>
        <p:txBody>
          <a:bodyPr>
            <a:normAutofit fontScale="92500" lnSpcReduction="10000"/>
          </a:bodyPr>
          <a:lstStyle/>
          <a:p>
            <a:pPr algn="l" rtl="0">
              <a:buNone/>
            </a:pPr>
            <a:r>
              <a:rPr lang="en-US" dirty="0" smtClean="0"/>
              <a:t>One of the first vegetables to be adapted to the unique soil and climate of the western Negev was peppers. The first seeds were brought from Holland, and after experiments with forty different species, four  were found to be suitable. Today, greenhouses that originally produced about ten tons of peppers per </a:t>
            </a:r>
            <a:r>
              <a:rPr lang="en-US" dirty="0" err="1" smtClean="0"/>
              <a:t>dunam</a:t>
            </a:r>
            <a:r>
              <a:rPr lang="en-US" dirty="0" smtClean="0"/>
              <a:t> now yield up to twenty or twenty-five tons per </a:t>
            </a:r>
            <a:r>
              <a:rPr lang="en-US" dirty="0" err="1" smtClean="0"/>
              <a:t>dunam</a:t>
            </a:r>
            <a:r>
              <a:rPr lang="en-US" dirty="0" smtClean="0"/>
              <a:t>, a worldwide achievement. </a:t>
            </a:r>
          </a:p>
          <a:p>
            <a:pPr algn="l" rtl="0">
              <a:buNone/>
            </a:pPr>
            <a:r>
              <a:rPr lang="en-US" dirty="0" smtClean="0"/>
              <a:t>Tomatoes of all sorts and shapes are also one of the Negev's main crops, and the there new colors and tastes of tomatoes created all the time, along with planning harvests for those times of year when this popular vegetable is not available abroad. Cherry tomato is also an Israeli invention. </a:t>
            </a:r>
          </a:p>
          <a:p>
            <a:pPr algn="l" rtl="0">
              <a:buNone/>
            </a:pPr>
            <a:endParaRPr lang="he-I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29600" cy="4389120"/>
          </a:xfrm>
        </p:spPr>
        <p:txBody>
          <a:bodyPr>
            <a:normAutofit/>
          </a:bodyPr>
          <a:lstStyle/>
          <a:p>
            <a:pPr algn="l" rtl="0">
              <a:buNone/>
            </a:pPr>
            <a:r>
              <a:rPr lang="en-US" sz="2400" dirty="0" smtClean="0"/>
              <a:t>Among the most noteworthy crops grown in the Israeli desert are cherry tomatoes – the modern strain which are found in grocery stores around the world, was developed in the Negev. The cherry tomatoes grown in the Negev are 2-3 times sweeter than those found elsewhere due to the amount of water used, and the unique qualities of minerals found in the water.</a:t>
            </a:r>
            <a:endParaRPr lang="he-IL" sz="2400" dirty="0" smtClean="0"/>
          </a:p>
        </p:txBody>
      </p:sp>
      <p:pic>
        <p:nvPicPr>
          <p:cNvPr id="4" name="Picture 3" descr="P9054888-224x300.jpg"/>
          <p:cNvPicPr>
            <a:picLocks noChangeAspect="1"/>
          </p:cNvPicPr>
          <p:nvPr/>
        </p:nvPicPr>
        <p:blipFill>
          <a:blip r:embed="rId2" cstate="print"/>
          <a:stretch>
            <a:fillRect/>
          </a:stretch>
        </p:blipFill>
        <p:spPr>
          <a:xfrm>
            <a:off x="5796136" y="3356992"/>
            <a:ext cx="2448272" cy="3278936"/>
          </a:xfrm>
          <a:prstGeom prst="rect">
            <a:avLst/>
          </a:prstGeom>
          <a:ln>
            <a:noFill/>
          </a:ln>
          <a:effectLst>
            <a:softEdge rad="112500"/>
          </a:effectLst>
        </p:spPr>
      </p:pic>
      <p:pic>
        <p:nvPicPr>
          <p:cNvPr id="5" name="Picture 4" descr="mg_5426.jpg"/>
          <p:cNvPicPr>
            <a:picLocks noChangeAspect="1"/>
          </p:cNvPicPr>
          <p:nvPr/>
        </p:nvPicPr>
        <p:blipFill>
          <a:blip r:embed="rId3" cstate="print"/>
          <a:stretch>
            <a:fillRect/>
          </a:stretch>
        </p:blipFill>
        <p:spPr>
          <a:xfrm>
            <a:off x="467544" y="3284984"/>
            <a:ext cx="5004048" cy="3336032"/>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owImage.jpg"/>
          <p:cNvPicPr>
            <a:picLocks noChangeAspect="1"/>
          </p:cNvPicPr>
          <p:nvPr/>
        </p:nvPicPr>
        <p:blipFill>
          <a:blip r:embed="rId2" cstate="print"/>
          <a:stretch>
            <a:fillRect/>
          </a:stretch>
        </p:blipFill>
        <p:spPr>
          <a:xfrm>
            <a:off x="5004048" y="764704"/>
            <a:ext cx="3820884" cy="2863426"/>
          </a:xfrm>
          <a:prstGeom prst="rect">
            <a:avLst/>
          </a:prstGeom>
          <a:ln>
            <a:noFill/>
          </a:ln>
          <a:effectLst>
            <a:softEdge rad="112500"/>
          </a:effectLst>
        </p:spPr>
      </p:pic>
      <p:pic>
        <p:nvPicPr>
          <p:cNvPr id="5" name="Picture 4" descr="8_gal.jpg"/>
          <p:cNvPicPr>
            <a:picLocks noChangeAspect="1"/>
          </p:cNvPicPr>
          <p:nvPr/>
        </p:nvPicPr>
        <p:blipFill>
          <a:blip r:embed="rId3" cstate="print"/>
          <a:stretch>
            <a:fillRect/>
          </a:stretch>
        </p:blipFill>
        <p:spPr>
          <a:xfrm>
            <a:off x="395536" y="3933056"/>
            <a:ext cx="3886200" cy="2667000"/>
          </a:xfrm>
          <a:prstGeom prst="rect">
            <a:avLst/>
          </a:prstGeom>
          <a:ln>
            <a:noFill/>
          </a:ln>
          <a:effectLst>
            <a:softEdge rad="112500"/>
          </a:effectLst>
        </p:spPr>
      </p:pic>
      <p:pic>
        <p:nvPicPr>
          <p:cNvPr id="6" name="Picture 5" descr="3240084680.jpg"/>
          <p:cNvPicPr>
            <a:picLocks noChangeAspect="1"/>
          </p:cNvPicPr>
          <p:nvPr/>
        </p:nvPicPr>
        <p:blipFill>
          <a:blip r:embed="rId4" cstate="print"/>
          <a:stretch>
            <a:fillRect/>
          </a:stretch>
        </p:blipFill>
        <p:spPr>
          <a:xfrm>
            <a:off x="2195736" y="2276872"/>
            <a:ext cx="5136232" cy="29693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r>
              <a:rPr lang="en-US" sz="4400" dirty="0" smtClean="0">
                <a:solidFill>
                  <a:srgbClr val="00B050"/>
                </a:solidFill>
              </a:rPr>
              <a:t>There is strong connection between </a:t>
            </a:r>
            <a:r>
              <a:rPr lang="en-US" sz="4400" dirty="0" err="1" smtClean="0">
                <a:solidFill>
                  <a:srgbClr val="00B050"/>
                </a:solidFill>
              </a:rPr>
              <a:t>Sukkot</a:t>
            </a:r>
            <a:r>
              <a:rPr lang="en-US" sz="4400" dirty="0" smtClean="0">
                <a:solidFill>
                  <a:srgbClr val="00B050"/>
                </a:solidFill>
              </a:rPr>
              <a:t> and Agriculture..</a:t>
            </a:r>
            <a:endParaRPr lang="he-IL" sz="4400" dirty="0" smtClean="0">
              <a:solidFill>
                <a:srgbClr val="00B050"/>
              </a:solidFill>
            </a:endParaRPr>
          </a:p>
        </p:txBody>
      </p:sp>
      <p:sp>
        <p:nvSpPr>
          <p:cNvPr id="3" name="Content Placeholder 2"/>
          <p:cNvSpPr>
            <a:spLocks noGrp="1"/>
          </p:cNvSpPr>
          <p:nvPr>
            <p:ph idx="1"/>
          </p:nvPr>
        </p:nvSpPr>
        <p:spPr>
          <a:xfrm>
            <a:off x="0" y="2132856"/>
            <a:ext cx="9144000" cy="3941792"/>
          </a:xfrm>
        </p:spPr>
        <p:txBody>
          <a:bodyPr>
            <a:normAutofit lnSpcReduction="10000"/>
          </a:bodyPr>
          <a:lstStyle/>
          <a:p>
            <a:pPr algn="l" rtl="0"/>
            <a:r>
              <a:rPr lang="en-US" dirty="0" smtClean="0"/>
              <a:t>The holiday  also has an agricultural theme. It is known as the "Feast of the Gathering," in which farmers collect their harvest of the past year. </a:t>
            </a:r>
          </a:p>
          <a:p>
            <a:pPr algn="l" rtl="0"/>
            <a:r>
              <a:rPr lang="en-US" dirty="0" smtClean="0"/>
              <a:t>In addition, it marks the official beginning of the rainy season in Israel. Both the prayers and the ritual of the four species contain many requests for sufficient amounts of rain for crops and for drinking.</a:t>
            </a:r>
          </a:p>
          <a:p>
            <a:pPr algn="l" rtl="0"/>
            <a:r>
              <a:rPr lang="en-US" dirty="0" smtClean="0"/>
              <a:t>The Torah explains that Jews must dwell in the </a:t>
            </a:r>
            <a:r>
              <a:rPr lang="en-US" dirty="0" err="1" smtClean="0"/>
              <a:t>sukkah</a:t>
            </a:r>
            <a:r>
              <a:rPr lang="en-US" dirty="0" smtClean="0"/>
              <a:t> for seven days to remember the huts that the ancient Israelites lived in during their forty years of sojourning in the desert.</a:t>
            </a:r>
            <a:endParaRPr lang="he-IL" dirty="0"/>
          </a:p>
        </p:txBody>
      </p:sp>
      <p:pic>
        <p:nvPicPr>
          <p:cNvPr id="4" name="Picture 3" descr="kotel3.jpg"/>
          <p:cNvPicPr>
            <a:picLocks noChangeAspect="1"/>
          </p:cNvPicPr>
          <p:nvPr/>
        </p:nvPicPr>
        <p:blipFill>
          <a:blip r:embed="rId2" cstate="print"/>
          <a:stretch>
            <a:fillRect/>
          </a:stretch>
        </p:blipFill>
        <p:spPr>
          <a:xfrm>
            <a:off x="934512" y="5843228"/>
            <a:ext cx="1011344" cy="1014772"/>
          </a:xfrm>
          <a:prstGeom prst="rect">
            <a:avLst/>
          </a:prstGeom>
          <a:ln>
            <a:noFill/>
          </a:ln>
          <a:effectLst>
            <a:softEdge rad="112500"/>
          </a:effectLst>
        </p:spPr>
      </p:pic>
      <p:pic>
        <p:nvPicPr>
          <p:cNvPr id="5" name="Picture 4" descr="1135.jpg"/>
          <p:cNvPicPr>
            <a:picLocks noChangeAspect="1"/>
          </p:cNvPicPr>
          <p:nvPr/>
        </p:nvPicPr>
        <p:blipFill>
          <a:blip r:embed="rId3" cstate="print"/>
          <a:stretch>
            <a:fillRect/>
          </a:stretch>
        </p:blipFill>
        <p:spPr>
          <a:xfrm>
            <a:off x="3022744" y="5896178"/>
            <a:ext cx="720080" cy="961822"/>
          </a:xfrm>
          <a:prstGeom prst="rect">
            <a:avLst/>
          </a:prstGeom>
          <a:ln>
            <a:noFill/>
          </a:ln>
          <a:effectLst>
            <a:softEdge rad="112500"/>
          </a:effectLst>
        </p:spPr>
      </p:pic>
      <p:pic>
        <p:nvPicPr>
          <p:cNvPr id="6" name="Picture 5" descr="download.jpg"/>
          <p:cNvPicPr>
            <a:picLocks noChangeAspect="1"/>
          </p:cNvPicPr>
          <p:nvPr/>
        </p:nvPicPr>
        <p:blipFill>
          <a:blip r:embed="rId4" cstate="print"/>
          <a:stretch>
            <a:fillRect/>
          </a:stretch>
        </p:blipFill>
        <p:spPr>
          <a:xfrm>
            <a:off x="4678928" y="5831886"/>
            <a:ext cx="1368152" cy="1026114"/>
          </a:xfrm>
          <a:prstGeom prst="rect">
            <a:avLst/>
          </a:prstGeom>
          <a:ln>
            <a:noFill/>
          </a:ln>
          <a:effectLst>
            <a:softEdge rad="112500"/>
          </a:effectLst>
        </p:spPr>
      </p:pic>
      <p:pic>
        <p:nvPicPr>
          <p:cNvPr id="7" name="Picture 6" descr="desert-wallpaper-4.jpg"/>
          <p:cNvPicPr>
            <a:picLocks noChangeAspect="1"/>
          </p:cNvPicPr>
          <p:nvPr/>
        </p:nvPicPr>
        <p:blipFill>
          <a:blip r:embed="rId5" cstate="print"/>
          <a:stretch>
            <a:fillRect/>
          </a:stretch>
        </p:blipFill>
        <p:spPr>
          <a:xfrm>
            <a:off x="6911176" y="5949280"/>
            <a:ext cx="1261224" cy="8532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8229600" cy="1143000"/>
          </a:xfrm>
        </p:spPr>
        <p:txBody>
          <a:bodyPr>
            <a:normAutofit fontScale="90000"/>
          </a:bodyPr>
          <a:lstStyle/>
          <a:p>
            <a:pPr algn="ctr" rtl="0"/>
            <a:r>
              <a:rPr lang="en-US" sz="5300" dirty="0" smtClean="0">
                <a:solidFill>
                  <a:srgbClr val="00B050"/>
                </a:solidFill>
              </a:rPr>
              <a:t>RAMAT NEGEV DESERT AGRO-RESEARCH</a:t>
            </a:r>
            <a:endParaRPr lang="he-IL" sz="5300" dirty="0" smtClean="0">
              <a:solidFill>
                <a:srgbClr val="00B050"/>
              </a:solidFill>
            </a:endParaRPr>
          </a:p>
        </p:txBody>
      </p:sp>
      <p:sp>
        <p:nvSpPr>
          <p:cNvPr id="3" name="Content Placeholder 2"/>
          <p:cNvSpPr>
            <a:spLocks noGrp="1"/>
          </p:cNvSpPr>
          <p:nvPr>
            <p:ph idx="1"/>
          </p:nvPr>
        </p:nvSpPr>
        <p:spPr>
          <a:xfrm>
            <a:off x="611560" y="2132856"/>
            <a:ext cx="8229600" cy="4389120"/>
          </a:xfrm>
        </p:spPr>
        <p:txBody>
          <a:bodyPr>
            <a:normAutofit fontScale="85000" lnSpcReduction="10000"/>
          </a:bodyPr>
          <a:lstStyle/>
          <a:p>
            <a:pPr algn="l" rtl="0">
              <a:buNone/>
            </a:pPr>
            <a:r>
              <a:rPr lang="en-US" dirty="0" smtClean="0"/>
              <a:t>  The Experimental Center  was established about 50 years ago as part of the project of setting up regional   R &amp; D's. Its main purpose was to encourage the development of agriculture in the peripheral areas, taking advantage of the natural resources. </a:t>
            </a:r>
          </a:p>
          <a:p>
            <a:pPr algn="l" rtl="0">
              <a:buNone/>
            </a:pPr>
            <a:r>
              <a:rPr lang="en-US" dirty="0" smtClean="0"/>
              <a:t>Today the farmers in the </a:t>
            </a:r>
            <a:r>
              <a:rPr lang="en-US" dirty="0" err="1" smtClean="0"/>
              <a:t>Nitzana</a:t>
            </a:r>
            <a:r>
              <a:rPr lang="en-US" dirty="0" smtClean="0"/>
              <a:t> area grow about </a:t>
            </a:r>
            <a:r>
              <a:rPr lang="en-US" b="1" dirty="0" smtClean="0"/>
              <a:t>1500 </a:t>
            </a:r>
            <a:r>
              <a:rPr lang="en-US" b="1" dirty="0" err="1" smtClean="0"/>
              <a:t>dunam</a:t>
            </a:r>
            <a:r>
              <a:rPr lang="en-US" b="1" dirty="0" smtClean="0"/>
              <a:t> of tomatoes</a:t>
            </a:r>
            <a:r>
              <a:rPr lang="en-US" dirty="0" smtClean="0"/>
              <a:t>, </a:t>
            </a:r>
            <a:r>
              <a:rPr lang="en-US" b="1" dirty="0" smtClean="0"/>
              <a:t>200 </a:t>
            </a:r>
            <a:r>
              <a:rPr lang="en-US" b="1" dirty="0" err="1" smtClean="0"/>
              <a:t>dunam</a:t>
            </a:r>
            <a:r>
              <a:rPr lang="en-US" b="1" dirty="0" smtClean="0"/>
              <a:t> of fresh herbs</a:t>
            </a:r>
            <a:r>
              <a:rPr lang="en-US" dirty="0" smtClean="0"/>
              <a:t> and about </a:t>
            </a:r>
            <a:r>
              <a:rPr lang="en-US" b="1" dirty="0" smtClean="0"/>
              <a:t>150 </a:t>
            </a:r>
            <a:r>
              <a:rPr lang="en-US" b="1" dirty="0" err="1" smtClean="0"/>
              <a:t>dunam</a:t>
            </a:r>
            <a:r>
              <a:rPr lang="en-US" b="1" dirty="0" smtClean="0"/>
              <a:t> of flowers. </a:t>
            </a:r>
            <a:r>
              <a:rPr lang="en-US" dirty="0" smtClean="0"/>
              <a:t>This area also exports the largest quantity in Israel of cherry tomatoes on vines (about 15,000 tons per year). In addition, Ramat Negev has about </a:t>
            </a:r>
            <a:r>
              <a:rPr lang="en-US" b="1" dirty="0" smtClean="0"/>
              <a:t>5,500 </a:t>
            </a:r>
            <a:r>
              <a:rPr lang="en-US" b="1" dirty="0" err="1" smtClean="0"/>
              <a:t>dunam</a:t>
            </a:r>
            <a:r>
              <a:rPr lang="en-US" b="1" dirty="0" smtClean="0"/>
              <a:t> of olive groves</a:t>
            </a:r>
            <a:r>
              <a:rPr lang="en-US" dirty="0" smtClean="0"/>
              <a:t>, irrigated with brackish water only; </a:t>
            </a:r>
            <a:r>
              <a:rPr lang="en-US" b="1" dirty="0" smtClean="0"/>
              <a:t>300 </a:t>
            </a:r>
            <a:r>
              <a:rPr lang="en-US" b="1" dirty="0" err="1" smtClean="0"/>
              <a:t>dunam</a:t>
            </a:r>
            <a:r>
              <a:rPr lang="en-US" b="1" dirty="0" smtClean="0"/>
              <a:t> of pomegranates</a:t>
            </a:r>
            <a:r>
              <a:rPr lang="en-US" dirty="0" smtClean="0"/>
              <a:t>; </a:t>
            </a:r>
            <a:r>
              <a:rPr lang="en-US" b="1" dirty="0" smtClean="0"/>
              <a:t>600 </a:t>
            </a:r>
            <a:r>
              <a:rPr lang="en-US" b="1" dirty="0" err="1" smtClean="0"/>
              <a:t>dunam</a:t>
            </a:r>
            <a:r>
              <a:rPr lang="en-US" b="1" dirty="0" smtClean="0"/>
              <a:t> of vineyards for wine</a:t>
            </a:r>
            <a:r>
              <a:rPr lang="en-US" dirty="0" smtClean="0"/>
              <a:t> (and 5 local winemakers); about </a:t>
            </a:r>
            <a:r>
              <a:rPr lang="en-US" b="1" dirty="0" smtClean="0"/>
              <a:t>5000 </a:t>
            </a:r>
            <a:r>
              <a:rPr lang="en-US" b="1" dirty="0" err="1" smtClean="0"/>
              <a:t>dunam</a:t>
            </a:r>
            <a:r>
              <a:rPr lang="en-US" b="1" dirty="0" smtClean="0"/>
              <a:t> of potatoes. </a:t>
            </a:r>
            <a:r>
              <a:rPr lang="en-US" dirty="0" smtClean="0"/>
              <a:t>They also have an intensive fish growing pools</a:t>
            </a:r>
            <a:endParaRPr lang="en-US" b="1" dirty="0" smtClean="0"/>
          </a:p>
          <a:p>
            <a:pPr algn="l" rtl="0">
              <a:buNone/>
            </a:pPr>
            <a:endParaRPr lang="he-IL" dirty="0" smtClean="0"/>
          </a:p>
          <a:p>
            <a:pPr algn="l" rtl="0">
              <a:buNone/>
            </a:pPr>
            <a:endParaRPr lang="he-IL" dirty="0"/>
          </a:p>
        </p:txBody>
      </p:sp>
      <p:pic>
        <p:nvPicPr>
          <p:cNvPr id="4" name="Picture 3" descr="Ramat_Negev_Regional_Council_New_Logo.png"/>
          <p:cNvPicPr>
            <a:picLocks noChangeAspect="1"/>
          </p:cNvPicPr>
          <p:nvPr/>
        </p:nvPicPr>
        <p:blipFill>
          <a:blip r:embed="rId2" cstate="print"/>
          <a:stretch>
            <a:fillRect/>
          </a:stretch>
        </p:blipFill>
        <p:spPr>
          <a:xfrm>
            <a:off x="7082095" y="908720"/>
            <a:ext cx="2061905" cy="1219048"/>
          </a:xfrm>
          <a:prstGeom prst="rect">
            <a:avLst/>
          </a:prstGeom>
          <a:ln>
            <a:noFill/>
          </a:ln>
          <a:effectLst>
            <a:softEdge rad="112500"/>
          </a:effectLst>
        </p:spPr>
      </p:pic>
      <p:pic>
        <p:nvPicPr>
          <p:cNvPr id="6" name="Picture 5" descr="pics6.jpg"/>
          <p:cNvPicPr>
            <a:picLocks noChangeAspect="1"/>
          </p:cNvPicPr>
          <p:nvPr/>
        </p:nvPicPr>
        <p:blipFill>
          <a:blip r:embed="rId3" cstate="print"/>
          <a:stretch>
            <a:fillRect/>
          </a:stretch>
        </p:blipFill>
        <p:spPr>
          <a:xfrm>
            <a:off x="107504" y="1032148"/>
            <a:ext cx="1766313" cy="11727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pPr algn="ctr" rtl="0"/>
            <a:r>
              <a:rPr lang="en-US" sz="4800" dirty="0" smtClean="0">
                <a:solidFill>
                  <a:srgbClr val="00B050"/>
                </a:solidFill>
              </a:rPr>
              <a:t>Fish farming</a:t>
            </a:r>
            <a:endParaRPr lang="he-IL" sz="4800" dirty="0" smtClean="0">
              <a:solidFill>
                <a:srgbClr val="00B050"/>
              </a:solidFill>
            </a:endParaRPr>
          </a:p>
        </p:txBody>
      </p:sp>
      <p:sp>
        <p:nvSpPr>
          <p:cNvPr id="3" name="Content Placeholder 2"/>
          <p:cNvSpPr>
            <a:spLocks noGrp="1"/>
          </p:cNvSpPr>
          <p:nvPr>
            <p:ph idx="1"/>
          </p:nvPr>
        </p:nvSpPr>
        <p:spPr>
          <a:xfrm>
            <a:off x="467544" y="1196752"/>
            <a:ext cx="8229600" cy="4389120"/>
          </a:xfrm>
        </p:spPr>
        <p:txBody>
          <a:bodyPr>
            <a:normAutofit lnSpcReduction="10000"/>
          </a:bodyPr>
          <a:lstStyle/>
          <a:p>
            <a:pPr algn="l" rtl="0">
              <a:buNone/>
            </a:pPr>
            <a:r>
              <a:rPr lang="en-US" dirty="0" smtClean="0"/>
              <a:t>Okay, why study fish farming (and disease) in the middle of the desert? "Fish can be farmed anywhere there's water, and there's a vast aquifer of fossil saline water 800 meters under the Negev," </a:t>
            </a:r>
            <a:r>
              <a:rPr lang="en-US" dirty="0" err="1" smtClean="0"/>
              <a:t>Zilberg</a:t>
            </a:r>
            <a:r>
              <a:rPr lang="en-US" dirty="0" smtClean="0"/>
              <a:t> notes. (That brackish water is also tapped for agriculture in the Negev.)</a:t>
            </a:r>
          </a:p>
          <a:p>
            <a:pPr algn="l" rtl="0">
              <a:buNone/>
            </a:pPr>
            <a:r>
              <a:rPr lang="en-US" dirty="0" smtClean="0"/>
              <a:t>Moreover, in the desert, land is cheaper and more available. Perhaps best of all, the fish farms are isolated from other water bodies – and diseases – so the fish can’t escape or interfere with the natural aquatic ecosystem.</a:t>
            </a:r>
          </a:p>
          <a:p>
            <a:endParaRPr lang="he-IL" dirty="0"/>
          </a:p>
        </p:txBody>
      </p:sp>
      <p:pic>
        <p:nvPicPr>
          <p:cNvPr id="4" name="Picture 3" descr="2149151780.jpg"/>
          <p:cNvPicPr>
            <a:picLocks noChangeAspect="1"/>
          </p:cNvPicPr>
          <p:nvPr/>
        </p:nvPicPr>
        <p:blipFill>
          <a:blip r:embed="rId2" cstate="print"/>
          <a:stretch>
            <a:fillRect/>
          </a:stretch>
        </p:blipFill>
        <p:spPr>
          <a:xfrm>
            <a:off x="3707904" y="4914285"/>
            <a:ext cx="3168352" cy="1827083"/>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boutu2_1213.jpg"/>
          <p:cNvPicPr>
            <a:picLocks noGrp="1" noChangeAspect="1"/>
          </p:cNvPicPr>
          <p:nvPr>
            <p:ph idx="1"/>
          </p:nvPr>
        </p:nvPicPr>
        <p:blipFill>
          <a:blip r:embed="rId2" cstate="print"/>
          <a:stretch>
            <a:fillRect/>
          </a:stretch>
        </p:blipFill>
        <p:spPr>
          <a:xfrm>
            <a:off x="611560" y="1836903"/>
            <a:ext cx="7681699" cy="4778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187624" y="1196752"/>
            <a:ext cx="6984776" cy="523220"/>
          </a:xfrm>
          <a:prstGeom prst="rect">
            <a:avLst/>
          </a:prstGeom>
          <a:noFill/>
        </p:spPr>
        <p:txBody>
          <a:bodyPr wrap="square" rtlCol="1">
            <a:spAutoFit/>
          </a:bodyPr>
          <a:lstStyle/>
          <a:p>
            <a:pPr algn="l" rtl="0"/>
            <a:r>
              <a:rPr lang="en-US" sz="2800" dirty="0">
                <a:solidFill>
                  <a:srgbClr val="00B050"/>
                </a:solidFill>
                <a:latin typeface="+mj-lt"/>
                <a:ea typeface="+mj-ea"/>
                <a:cs typeface="+mj-cs"/>
              </a:rPr>
              <a:t>Vegetables crops 2012/13 growing season</a:t>
            </a:r>
            <a:r>
              <a:rPr lang="en-US" sz="2800" b="1" dirty="0"/>
              <a:t> </a:t>
            </a:r>
            <a:endParaRPr lang="he-IL"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3002" t="10454" r="26674" b="8829"/>
          <a:stretch>
            <a:fillRect/>
          </a:stretch>
        </p:blipFill>
        <p:spPr bwMode="auto">
          <a:xfrm>
            <a:off x="251520" y="123621"/>
            <a:ext cx="8892480" cy="6689755"/>
          </a:xfrm>
          <a:prstGeom prst="rect">
            <a:avLst/>
          </a:prstGeom>
          <a:noFill/>
          <a:ln w="9525">
            <a:noFill/>
            <a:miter lim="800000"/>
            <a:headEnd/>
            <a:tailEnd/>
          </a:ln>
        </p:spPr>
      </p:pic>
      <p:sp>
        <p:nvSpPr>
          <p:cNvPr id="6" name="TextBox 5"/>
          <p:cNvSpPr txBox="1"/>
          <p:nvPr/>
        </p:nvSpPr>
        <p:spPr>
          <a:xfrm>
            <a:off x="4499992" y="2204864"/>
            <a:ext cx="2520280" cy="307777"/>
          </a:xfrm>
          <a:prstGeom prst="rect">
            <a:avLst/>
          </a:prstGeom>
          <a:noFill/>
        </p:spPr>
        <p:txBody>
          <a:bodyPr wrap="square" rtlCol="1">
            <a:spAutoFit/>
          </a:bodyPr>
          <a:lstStyle/>
          <a:p>
            <a:pPr algn="l" rtl="0"/>
            <a:r>
              <a:rPr lang="en-US" sz="1400" b="1" dirty="0" smtClean="0"/>
              <a:t>Colorful prickly </a:t>
            </a:r>
            <a:r>
              <a:rPr lang="en-US" sz="1400" b="1" dirty="0"/>
              <a:t>pear cactus </a:t>
            </a:r>
            <a:endParaRPr lang="he-IL" sz="1400" b="1" dirty="0"/>
          </a:p>
        </p:txBody>
      </p:sp>
      <p:sp>
        <p:nvSpPr>
          <p:cNvPr id="7" name="TextBox 6"/>
          <p:cNvSpPr txBox="1"/>
          <p:nvPr/>
        </p:nvSpPr>
        <p:spPr>
          <a:xfrm>
            <a:off x="6876256" y="2204864"/>
            <a:ext cx="2520280" cy="307777"/>
          </a:xfrm>
          <a:prstGeom prst="rect">
            <a:avLst/>
          </a:prstGeom>
          <a:noFill/>
        </p:spPr>
        <p:txBody>
          <a:bodyPr wrap="square" rtlCol="1">
            <a:spAutoFit/>
          </a:bodyPr>
          <a:lstStyle/>
          <a:p>
            <a:pPr algn="l" rtl="0"/>
            <a:r>
              <a:rPr lang="en-US" sz="1400" b="1" dirty="0" smtClean="0"/>
              <a:t>Heart shaped cucumbers</a:t>
            </a:r>
            <a:endParaRPr lang="he-IL" sz="1400" b="1" dirty="0"/>
          </a:p>
        </p:txBody>
      </p:sp>
      <p:sp>
        <p:nvSpPr>
          <p:cNvPr id="8" name="TextBox 7"/>
          <p:cNvSpPr txBox="1"/>
          <p:nvPr/>
        </p:nvSpPr>
        <p:spPr>
          <a:xfrm>
            <a:off x="2555776" y="2204864"/>
            <a:ext cx="2520280" cy="307777"/>
          </a:xfrm>
          <a:prstGeom prst="rect">
            <a:avLst/>
          </a:prstGeom>
          <a:noFill/>
        </p:spPr>
        <p:txBody>
          <a:bodyPr wrap="square" rtlCol="1">
            <a:spAutoFit/>
          </a:bodyPr>
          <a:lstStyle/>
          <a:p>
            <a:pPr algn="l" rtl="0"/>
            <a:r>
              <a:rPr lang="en-US" sz="1400" b="1" dirty="0" smtClean="0"/>
              <a:t>Winter watermelon</a:t>
            </a:r>
            <a:endParaRPr lang="he-IL" sz="1400" b="1" dirty="0"/>
          </a:p>
        </p:txBody>
      </p:sp>
      <p:sp>
        <p:nvSpPr>
          <p:cNvPr id="9" name="TextBox 8"/>
          <p:cNvSpPr txBox="1"/>
          <p:nvPr/>
        </p:nvSpPr>
        <p:spPr>
          <a:xfrm>
            <a:off x="827584" y="2204864"/>
            <a:ext cx="2520280" cy="307777"/>
          </a:xfrm>
          <a:prstGeom prst="rect">
            <a:avLst/>
          </a:prstGeom>
          <a:noFill/>
        </p:spPr>
        <p:txBody>
          <a:bodyPr wrap="square" rtlCol="1">
            <a:spAutoFit/>
          </a:bodyPr>
          <a:lstStyle/>
          <a:p>
            <a:pPr algn="l" rtl="0"/>
            <a:r>
              <a:rPr lang="en-US" sz="1400" b="1" dirty="0" smtClean="0"/>
              <a:t>Yellow beet</a:t>
            </a:r>
            <a:endParaRPr lang="he-IL" sz="1400" b="1" dirty="0"/>
          </a:p>
        </p:txBody>
      </p:sp>
      <p:sp>
        <p:nvSpPr>
          <p:cNvPr id="10" name="TextBox 9"/>
          <p:cNvSpPr txBox="1"/>
          <p:nvPr/>
        </p:nvSpPr>
        <p:spPr>
          <a:xfrm>
            <a:off x="7308304" y="4437112"/>
            <a:ext cx="2520280" cy="307777"/>
          </a:xfrm>
          <a:prstGeom prst="rect">
            <a:avLst/>
          </a:prstGeom>
          <a:noFill/>
        </p:spPr>
        <p:txBody>
          <a:bodyPr wrap="square" rtlCol="1">
            <a:spAutoFit/>
          </a:bodyPr>
          <a:lstStyle/>
          <a:p>
            <a:pPr algn="l" rtl="0"/>
            <a:r>
              <a:rPr lang="en-US" sz="1400" b="1" dirty="0" smtClean="0"/>
              <a:t>Black radish</a:t>
            </a:r>
            <a:endParaRPr lang="he-IL" sz="1400" b="1" dirty="0"/>
          </a:p>
        </p:txBody>
      </p:sp>
      <p:sp>
        <p:nvSpPr>
          <p:cNvPr id="11" name="TextBox 10"/>
          <p:cNvSpPr txBox="1"/>
          <p:nvPr/>
        </p:nvSpPr>
        <p:spPr>
          <a:xfrm>
            <a:off x="4716016" y="4437112"/>
            <a:ext cx="2520280" cy="307777"/>
          </a:xfrm>
          <a:prstGeom prst="rect">
            <a:avLst/>
          </a:prstGeom>
          <a:noFill/>
        </p:spPr>
        <p:txBody>
          <a:bodyPr wrap="square" rtlCol="1">
            <a:spAutoFit/>
          </a:bodyPr>
          <a:lstStyle/>
          <a:p>
            <a:pPr algn="l" rtl="0"/>
            <a:r>
              <a:rPr lang="en-US" sz="1400" b="1" dirty="0" smtClean="0"/>
              <a:t>Chocolate- mint herb</a:t>
            </a:r>
            <a:endParaRPr lang="he-IL" sz="1400" b="1" dirty="0"/>
          </a:p>
        </p:txBody>
      </p:sp>
      <p:sp>
        <p:nvSpPr>
          <p:cNvPr id="12" name="TextBox 11"/>
          <p:cNvSpPr txBox="1"/>
          <p:nvPr/>
        </p:nvSpPr>
        <p:spPr>
          <a:xfrm>
            <a:off x="2915816" y="4417367"/>
            <a:ext cx="2520280" cy="307777"/>
          </a:xfrm>
          <a:prstGeom prst="rect">
            <a:avLst/>
          </a:prstGeom>
          <a:noFill/>
        </p:spPr>
        <p:txBody>
          <a:bodyPr wrap="square" rtlCol="1">
            <a:spAutoFit/>
          </a:bodyPr>
          <a:lstStyle/>
          <a:p>
            <a:pPr algn="l" rtl="0"/>
            <a:r>
              <a:rPr lang="en-US" sz="1400" b="1" dirty="0" smtClean="0"/>
              <a:t>Raisin tomato</a:t>
            </a:r>
            <a:endParaRPr lang="he-IL" sz="1400" b="1" dirty="0"/>
          </a:p>
        </p:txBody>
      </p:sp>
      <p:sp>
        <p:nvSpPr>
          <p:cNvPr id="13" name="TextBox 12"/>
          <p:cNvSpPr txBox="1"/>
          <p:nvPr/>
        </p:nvSpPr>
        <p:spPr>
          <a:xfrm>
            <a:off x="539552" y="4437112"/>
            <a:ext cx="2520280" cy="307777"/>
          </a:xfrm>
          <a:prstGeom prst="rect">
            <a:avLst/>
          </a:prstGeom>
          <a:noFill/>
        </p:spPr>
        <p:txBody>
          <a:bodyPr wrap="square" rtlCol="1">
            <a:spAutoFit/>
          </a:bodyPr>
          <a:lstStyle/>
          <a:p>
            <a:pPr algn="l" rtl="0"/>
            <a:r>
              <a:rPr lang="en-US" sz="1400" b="1" dirty="0" smtClean="0"/>
              <a:t>Beef tomato</a:t>
            </a:r>
            <a:endParaRPr lang="he-IL" sz="1400" b="1" dirty="0"/>
          </a:p>
        </p:txBody>
      </p:sp>
      <p:sp>
        <p:nvSpPr>
          <p:cNvPr id="14" name="TextBox 13"/>
          <p:cNvSpPr txBox="1"/>
          <p:nvPr/>
        </p:nvSpPr>
        <p:spPr>
          <a:xfrm>
            <a:off x="7308304" y="6649615"/>
            <a:ext cx="2520280" cy="307777"/>
          </a:xfrm>
          <a:prstGeom prst="rect">
            <a:avLst/>
          </a:prstGeom>
          <a:noFill/>
        </p:spPr>
        <p:txBody>
          <a:bodyPr wrap="square" rtlCol="1">
            <a:spAutoFit/>
          </a:bodyPr>
          <a:lstStyle/>
          <a:p>
            <a:pPr algn="l" rtl="0"/>
            <a:r>
              <a:rPr lang="en-US" sz="1400" b="1" dirty="0" smtClean="0"/>
              <a:t>Pear tomato</a:t>
            </a:r>
            <a:endParaRPr lang="he-IL" sz="1400" b="1" dirty="0"/>
          </a:p>
        </p:txBody>
      </p:sp>
      <p:sp>
        <p:nvSpPr>
          <p:cNvPr id="15" name="TextBox 14"/>
          <p:cNvSpPr txBox="1"/>
          <p:nvPr/>
        </p:nvSpPr>
        <p:spPr>
          <a:xfrm>
            <a:off x="5148064" y="6649615"/>
            <a:ext cx="2520280" cy="307777"/>
          </a:xfrm>
          <a:prstGeom prst="rect">
            <a:avLst/>
          </a:prstGeom>
          <a:noFill/>
        </p:spPr>
        <p:txBody>
          <a:bodyPr wrap="square" rtlCol="1">
            <a:spAutoFit/>
          </a:bodyPr>
          <a:lstStyle/>
          <a:p>
            <a:pPr algn="l" rtl="0"/>
            <a:r>
              <a:rPr lang="en-US" sz="1400" b="1" dirty="0" smtClean="0"/>
              <a:t>Angelo pepper</a:t>
            </a:r>
            <a:endParaRPr lang="he-IL" sz="1400" b="1" dirty="0"/>
          </a:p>
        </p:txBody>
      </p:sp>
      <p:sp>
        <p:nvSpPr>
          <p:cNvPr id="16" name="TextBox 15"/>
          <p:cNvSpPr txBox="1"/>
          <p:nvPr/>
        </p:nvSpPr>
        <p:spPr>
          <a:xfrm>
            <a:off x="2843808" y="6649615"/>
            <a:ext cx="2520280" cy="307777"/>
          </a:xfrm>
          <a:prstGeom prst="rect">
            <a:avLst/>
          </a:prstGeom>
          <a:noFill/>
        </p:spPr>
        <p:txBody>
          <a:bodyPr wrap="square" rtlCol="1">
            <a:spAutoFit/>
          </a:bodyPr>
          <a:lstStyle/>
          <a:p>
            <a:pPr algn="l" rtl="0"/>
            <a:r>
              <a:rPr lang="en-US" sz="1400" b="1" dirty="0" smtClean="0"/>
              <a:t>Purple carrot</a:t>
            </a:r>
            <a:endParaRPr lang="he-IL" sz="1400" b="1" dirty="0"/>
          </a:p>
        </p:txBody>
      </p:sp>
      <p:sp>
        <p:nvSpPr>
          <p:cNvPr id="17" name="TextBox 16"/>
          <p:cNvSpPr txBox="1"/>
          <p:nvPr/>
        </p:nvSpPr>
        <p:spPr>
          <a:xfrm>
            <a:off x="539552" y="6649615"/>
            <a:ext cx="2520280" cy="307777"/>
          </a:xfrm>
          <a:prstGeom prst="rect">
            <a:avLst/>
          </a:prstGeom>
          <a:noFill/>
        </p:spPr>
        <p:txBody>
          <a:bodyPr wrap="square" rtlCol="1">
            <a:spAutoFit/>
          </a:bodyPr>
          <a:lstStyle/>
          <a:p>
            <a:pPr algn="l" rtl="0"/>
            <a:r>
              <a:rPr lang="en-US" sz="1400" b="1" dirty="0" smtClean="0"/>
              <a:t>Green pear </a:t>
            </a:r>
            <a:r>
              <a:rPr lang="en-US" sz="1400" b="1" dirty="0"/>
              <a:t>cactus </a:t>
            </a:r>
            <a:endParaRPr lang="he-IL" sz="1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3647480100093490685no.jpg"/>
          <p:cNvPicPr>
            <a:picLocks noChangeAspect="1"/>
          </p:cNvPicPr>
          <p:nvPr/>
        </p:nvPicPr>
        <p:blipFill>
          <a:blip r:embed="rId2" cstate="print"/>
          <a:stretch>
            <a:fillRect/>
          </a:stretch>
        </p:blipFill>
        <p:spPr>
          <a:xfrm>
            <a:off x="6547122" y="1124744"/>
            <a:ext cx="2596878" cy="3630329"/>
          </a:xfrm>
          <a:prstGeom prst="rect">
            <a:avLst/>
          </a:prstGeom>
          <a:ln>
            <a:noFill/>
          </a:ln>
          <a:effectLst>
            <a:softEdge rad="112500"/>
          </a:effectLst>
        </p:spPr>
      </p:pic>
      <p:pic>
        <p:nvPicPr>
          <p:cNvPr id="5" name="Picture 4" descr="53647520100892640360no.jpg"/>
          <p:cNvPicPr>
            <a:picLocks noChangeAspect="1"/>
          </p:cNvPicPr>
          <p:nvPr/>
        </p:nvPicPr>
        <p:blipFill>
          <a:blip r:embed="rId3" cstate="print"/>
          <a:stretch>
            <a:fillRect/>
          </a:stretch>
        </p:blipFill>
        <p:spPr>
          <a:xfrm>
            <a:off x="3131840" y="1988840"/>
            <a:ext cx="3423632" cy="1925793"/>
          </a:xfrm>
          <a:prstGeom prst="rect">
            <a:avLst/>
          </a:prstGeom>
          <a:ln>
            <a:noFill/>
          </a:ln>
          <a:effectLst>
            <a:softEdge rad="112500"/>
          </a:effectLst>
        </p:spPr>
      </p:pic>
      <p:pic>
        <p:nvPicPr>
          <p:cNvPr id="6" name="Picture 5" descr="536761023980100490490no.jpg"/>
          <p:cNvPicPr>
            <a:picLocks noChangeAspect="1"/>
          </p:cNvPicPr>
          <p:nvPr/>
        </p:nvPicPr>
        <p:blipFill>
          <a:blip r:embed="rId4" cstate="print"/>
          <a:stretch>
            <a:fillRect/>
          </a:stretch>
        </p:blipFill>
        <p:spPr>
          <a:xfrm>
            <a:off x="539552" y="1988840"/>
            <a:ext cx="2535436" cy="2535436"/>
          </a:xfrm>
          <a:prstGeom prst="rect">
            <a:avLst/>
          </a:prstGeom>
          <a:ln>
            <a:noFill/>
          </a:ln>
          <a:effectLst>
            <a:softEdge rad="112500"/>
          </a:effectLst>
        </p:spPr>
      </p:pic>
      <p:sp>
        <p:nvSpPr>
          <p:cNvPr id="7" name="TextBox 6"/>
          <p:cNvSpPr txBox="1"/>
          <p:nvPr/>
        </p:nvSpPr>
        <p:spPr>
          <a:xfrm>
            <a:off x="6804248" y="4725144"/>
            <a:ext cx="2520280" cy="307777"/>
          </a:xfrm>
          <a:prstGeom prst="rect">
            <a:avLst/>
          </a:prstGeom>
          <a:noFill/>
        </p:spPr>
        <p:txBody>
          <a:bodyPr wrap="square" rtlCol="1">
            <a:spAutoFit/>
          </a:bodyPr>
          <a:lstStyle/>
          <a:p>
            <a:pPr algn="l" rtl="0"/>
            <a:r>
              <a:rPr lang="en-US" sz="1400" b="1" dirty="0" smtClean="0"/>
              <a:t>Purple turnip cabbage</a:t>
            </a:r>
            <a:endParaRPr lang="he-IL" sz="1400" b="1" dirty="0"/>
          </a:p>
        </p:txBody>
      </p:sp>
      <p:sp>
        <p:nvSpPr>
          <p:cNvPr id="8" name="TextBox 7"/>
          <p:cNvSpPr txBox="1"/>
          <p:nvPr/>
        </p:nvSpPr>
        <p:spPr>
          <a:xfrm>
            <a:off x="4067944" y="3861048"/>
            <a:ext cx="2520280" cy="307777"/>
          </a:xfrm>
          <a:prstGeom prst="rect">
            <a:avLst/>
          </a:prstGeom>
          <a:noFill/>
        </p:spPr>
        <p:txBody>
          <a:bodyPr wrap="square" rtlCol="1">
            <a:spAutoFit/>
          </a:bodyPr>
          <a:lstStyle/>
          <a:p>
            <a:pPr algn="l" rtl="0"/>
            <a:r>
              <a:rPr lang="en-US" sz="1400" b="1" dirty="0" smtClean="0"/>
              <a:t>Orange beet</a:t>
            </a:r>
            <a:endParaRPr lang="he-IL" sz="1400" b="1" dirty="0"/>
          </a:p>
        </p:txBody>
      </p:sp>
      <p:sp>
        <p:nvSpPr>
          <p:cNvPr id="9" name="TextBox 8"/>
          <p:cNvSpPr txBox="1"/>
          <p:nvPr/>
        </p:nvSpPr>
        <p:spPr>
          <a:xfrm>
            <a:off x="611560" y="4489375"/>
            <a:ext cx="2520280" cy="523220"/>
          </a:xfrm>
          <a:prstGeom prst="rect">
            <a:avLst/>
          </a:prstGeom>
          <a:noFill/>
        </p:spPr>
        <p:txBody>
          <a:bodyPr wrap="square" rtlCol="1">
            <a:spAutoFit/>
          </a:bodyPr>
          <a:lstStyle/>
          <a:p>
            <a:pPr algn="l" rtl="0"/>
            <a:r>
              <a:rPr lang="en-US" sz="1400" b="1" dirty="0" err="1" smtClean="0"/>
              <a:t>Habenero</a:t>
            </a:r>
            <a:r>
              <a:rPr lang="en-US" sz="1400" b="1" dirty="0" smtClean="0"/>
              <a:t> pepper- 3 times more spicier</a:t>
            </a:r>
            <a:endParaRPr lang="he-IL" sz="1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noAutofit/>
          </a:bodyPr>
          <a:lstStyle/>
          <a:p>
            <a:pPr algn="ctr" rtl="0"/>
            <a:r>
              <a:rPr lang="en-US" sz="6600" dirty="0" smtClean="0">
                <a:solidFill>
                  <a:srgbClr val="00B050"/>
                </a:solidFill>
              </a:rPr>
              <a:t>More food for thought</a:t>
            </a:r>
            <a:r>
              <a:rPr lang="en-US" sz="6600" dirty="0" smtClean="0"/>
              <a:t>…</a:t>
            </a:r>
            <a:br>
              <a:rPr lang="en-US" sz="6600" dirty="0" smtClean="0"/>
            </a:br>
            <a:endParaRPr lang="he-IL" sz="6600" dirty="0"/>
          </a:p>
        </p:txBody>
      </p:sp>
      <p:sp>
        <p:nvSpPr>
          <p:cNvPr id="4" name="Action Button: Information 3">
            <a:hlinkClick r:id="rId2" highlightClick="1"/>
          </p:cNvPr>
          <p:cNvSpPr/>
          <p:nvPr/>
        </p:nvSpPr>
        <p:spPr>
          <a:xfrm>
            <a:off x="3419872" y="3861048"/>
            <a:ext cx="1656184" cy="1656184"/>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72816"/>
            <a:ext cx="8229600" cy="1143000"/>
          </a:xfrm>
        </p:spPr>
        <p:txBody>
          <a:bodyPr/>
          <a:lstStyle/>
          <a:p>
            <a:pPr algn="ctr" rtl="0"/>
            <a:r>
              <a:rPr lang="en-US" sz="5400" dirty="0" smtClean="0">
                <a:solidFill>
                  <a:srgbClr val="00B050"/>
                </a:solidFill>
              </a:rPr>
              <a:t>Questions???</a:t>
            </a:r>
            <a:endParaRPr lang="he-IL" dirty="0"/>
          </a:p>
        </p:txBody>
      </p:sp>
      <p:pic>
        <p:nvPicPr>
          <p:cNvPr id="4" name="Picture 3" descr="gg62481905.jpg"/>
          <p:cNvPicPr>
            <a:picLocks noChangeAspect="1"/>
          </p:cNvPicPr>
          <p:nvPr/>
        </p:nvPicPr>
        <p:blipFill>
          <a:blip r:embed="rId2" cstate="print"/>
          <a:stretch>
            <a:fillRect/>
          </a:stretch>
        </p:blipFill>
        <p:spPr>
          <a:xfrm>
            <a:off x="3563888" y="3212976"/>
            <a:ext cx="2221996" cy="29510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pPr rtl="0"/>
            <a:r>
              <a:rPr lang="en-US" sz="4800" dirty="0" smtClean="0">
                <a:solidFill>
                  <a:srgbClr val="00B050"/>
                </a:solidFill>
              </a:rPr>
              <a:t>10 facts about the Israeli Agriculture</a:t>
            </a:r>
            <a:endParaRPr lang="he-IL" sz="4800" dirty="0" smtClean="0">
              <a:solidFill>
                <a:srgbClr val="00B050"/>
              </a:solidFill>
            </a:endParaRPr>
          </a:p>
        </p:txBody>
      </p:sp>
      <p:sp>
        <p:nvSpPr>
          <p:cNvPr id="3" name="Content Placeholder 2"/>
          <p:cNvSpPr>
            <a:spLocks noGrp="1"/>
          </p:cNvSpPr>
          <p:nvPr>
            <p:ph idx="1"/>
          </p:nvPr>
        </p:nvSpPr>
        <p:spPr>
          <a:xfrm>
            <a:off x="72008" y="1556792"/>
            <a:ext cx="8892480" cy="4389120"/>
          </a:xfrm>
        </p:spPr>
        <p:txBody>
          <a:bodyPr>
            <a:normAutofit fontScale="85000" lnSpcReduction="20000"/>
          </a:bodyPr>
          <a:lstStyle/>
          <a:p>
            <a:pPr algn="l" rtl="0">
              <a:buNone/>
            </a:pPr>
            <a:r>
              <a:rPr lang="en-US" dirty="0" smtClean="0"/>
              <a:t>1. The Israeli cows are the world’s champions in the amount of milk they produce</a:t>
            </a:r>
          </a:p>
          <a:p>
            <a:pPr algn="l" rtl="0">
              <a:buNone/>
            </a:pPr>
            <a:r>
              <a:rPr lang="en-US" dirty="0" smtClean="0"/>
              <a:t>2. Israel’s usage for water is the world’s most effective</a:t>
            </a:r>
          </a:p>
          <a:p>
            <a:pPr algn="l" rtl="0">
              <a:buNone/>
            </a:pPr>
            <a:r>
              <a:rPr lang="en-US" dirty="0" smtClean="0"/>
              <a:t>3. Israel leads in developing new species of fruits and vegetables</a:t>
            </a:r>
          </a:p>
          <a:p>
            <a:pPr algn="l" rtl="0">
              <a:buNone/>
            </a:pPr>
            <a:r>
              <a:rPr lang="en-US" dirty="0" smtClean="0"/>
              <a:t>4. Israel leads in production of seeds for crops</a:t>
            </a:r>
          </a:p>
          <a:p>
            <a:pPr algn="l" rtl="0">
              <a:buNone/>
            </a:pPr>
            <a:r>
              <a:rPr lang="en-US" dirty="0" smtClean="0"/>
              <a:t>5. The cotton industry is breaking records in output per </a:t>
            </a:r>
            <a:r>
              <a:rPr lang="en-US" dirty="0" err="1" smtClean="0"/>
              <a:t>dunam</a:t>
            </a:r>
            <a:endParaRPr lang="en-US" dirty="0" smtClean="0"/>
          </a:p>
          <a:p>
            <a:pPr algn="l" rtl="0">
              <a:buNone/>
            </a:pPr>
            <a:r>
              <a:rPr lang="en-US" dirty="0" smtClean="0"/>
              <a:t>6. Israel consider to be the world’s third flowers exporter</a:t>
            </a:r>
          </a:p>
          <a:p>
            <a:pPr algn="l" rtl="0">
              <a:buNone/>
            </a:pPr>
            <a:r>
              <a:rPr lang="en-US" dirty="0" smtClean="0"/>
              <a:t>7. Israel is the only country in the world where the number of trees grow from year to year.</a:t>
            </a:r>
          </a:p>
          <a:p>
            <a:pPr algn="l" rtl="0">
              <a:buNone/>
            </a:pPr>
            <a:r>
              <a:rPr lang="en-US" dirty="0" smtClean="0"/>
              <a:t>8. 1 </a:t>
            </a:r>
            <a:r>
              <a:rPr lang="en-US" dirty="0" err="1" smtClean="0"/>
              <a:t>dunam</a:t>
            </a:r>
            <a:r>
              <a:rPr lang="en-US" dirty="0" smtClean="0"/>
              <a:t> of land in Israel yields 30 times more than the average in any other place in the world</a:t>
            </a:r>
          </a:p>
          <a:p>
            <a:pPr algn="l" rtl="0">
              <a:buNone/>
            </a:pPr>
            <a:r>
              <a:rPr lang="en-US" dirty="0" smtClean="0"/>
              <a:t>9. Citrus fruits consider to be the leaders in the European markets.</a:t>
            </a:r>
          </a:p>
          <a:p>
            <a:pPr algn="l" rtl="0">
              <a:buNone/>
            </a:pPr>
            <a:r>
              <a:rPr lang="en-US" dirty="0" smtClean="0"/>
              <a:t>10. Israel has known to develop tomatoes who has a longer shelf life.</a:t>
            </a: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229600" cy="1143000"/>
          </a:xfrm>
        </p:spPr>
        <p:txBody>
          <a:bodyPr>
            <a:normAutofit fontScale="90000"/>
          </a:bodyPr>
          <a:lstStyle/>
          <a:p>
            <a:pPr algn="ctr" rtl="0"/>
            <a:r>
              <a:rPr lang="en-US" sz="5400" dirty="0" smtClean="0">
                <a:solidFill>
                  <a:srgbClr val="00B050"/>
                </a:solidFill>
              </a:rPr>
              <a:t>What do they all have in common?</a:t>
            </a:r>
            <a:endParaRPr lang="he-IL" dirty="0"/>
          </a:p>
        </p:txBody>
      </p:sp>
      <p:pic>
        <p:nvPicPr>
          <p:cNvPr id="7" name="Content Placeholder 6" descr="140306165040-desert-breath-cracked-earth-horizontal-gallery.jpg"/>
          <p:cNvPicPr>
            <a:picLocks noGrp="1" noChangeAspect="1"/>
          </p:cNvPicPr>
          <p:nvPr>
            <p:ph idx="1"/>
          </p:nvPr>
        </p:nvPicPr>
        <p:blipFill>
          <a:blip r:embed="rId3" cstate="print"/>
          <a:stretch>
            <a:fillRect/>
          </a:stretch>
        </p:blipFill>
        <p:spPr>
          <a:xfrm>
            <a:off x="5604115" y="2420888"/>
            <a:ext cx="3144349" cy="1768697"/>
          </a:xfrm>
          <a:prstGeom prst="rect">
            <a:avLst/>
          </a:prstGeom>
          <a:ln>
            <a:noFill/>
          </a:ln>
          <a:effectLst>
            <a:softEdge rad="112500"/>
          </a:effectLst>
        </p:spPr>
      </p:pic>
      <p:pic>
        <p:nvPicPr>
          <p:cNvPr id="8" name="Picture 7" descr="malaria-mosquito-picture-courtesy-J.-Gathany.jpg"/>
          <p:cNvPicPr>
            <a:picLocks noChangeAspect="1"/>
          </p:cNvPicPr>
          <p:nvPr/>
        </p:nvPicPr>
        <p:blipFill>
          <a:blip r:embed="rId4" cstate="print"/>
          <a:stretch>
            <a:fillRect/>
          </a:stretch>
        </p:blipFill>
        <p:spPr>
          <a:xfrm>
            <a:off x="2771800" y="3298051"/>
            <a:ext cx="2660164" cy="1787133"/>
          </a:xfrm>
          <a:prstGeom prst="rect">
            <a:avLst/>
          </a:prstGeom>
          <a:ln>
            <a:noFill/>
          </a:ln>
          <a:effectLst>
            <a:softEdge rad="112500"/>
          </a:effectLst>
        </p:spPr>
      </p:pic>
      <p:pic>
        <p:nvPicPr>
          <p:cNvPr id="9" name="Picture 8" descr="782.jpg"/>
          <p:cNvPicPr>
            <a:picLocks noChangeAspect="1"/>
          </p:cNvPicPr>
          <p:nvPr/>
        </p:nvPicPr>
        <p:blipFill>
          <a:blip r:embed="rId5" cstate="print"/>
          <a:stretch>
            <a:fillRect/>
          </a:stretch>
        </p:blipFill>
        <p:spPr>
          <a:xfrm>
            <a:off x="251520" y="4448522"/>
            <a:ext cx="2385053" cy="17887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ctr" rtl="0"/>
            <a:r>
              <a:rPr lang="en-US" sz="4800" dirty="0" smtClean="0">
                <a:solidFill>
                  <a:srgbClr val="00B050"/>
                </a:solidFill>
              </a:rPr>
              <a:t>Making the desert bloom..</a:t>
            </a:r>
            <a:endParaRPr lang="he-IL" sz="4800" dirty="0" smtClean="0">
              <a:solidFill>
                <a:srgbClr val="00B050"/>
              </a:solidFill>
            </a:endParaRPr>
          </a:p>
        </p:txBody>
      </p:sp>
      <p:pic>
        <p:nvPicPr>
          <p:cNvPr id="4" name="Content Placeholder 3" descr="41605_262523170628_6582716_n.jpg"/>
          <p:cNvPicPr>
            <a:picLocks noGrp="1" noChangeAspect="1"/>
          </p:cNvPicPr>
          <p:nvPr>
            <p:ph idx="1"/>
          </p:nvPr>
        </p:nvPicPr>
        <p:blipFill>
          <a:blip r:embed="rId2" cstate="print"/>
          <a:stretch>
            <a:fillRect/>
          </a:stretch>
        </p:blipFill>
        <p:spPr>
          <a:xfrm>
            <a:off x="3779912" y="1916832"/>
            <a:ext cx="1541935" cy="2752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95536" y="4941168"/>
            <a:ext cx="8208912" cy="1692771"/>
          </a:xfrm>
          <a:prstGeom prst="rect">
            <a:avLst/>
          </a:prstGeom>
        </p:spPr>
        <p:txBody>
          <a:bodyPr wrap="square">
            <a:spAutoFit/>
          </a:bodyPr>
          <a:lstStyle/>
          <a:p>
            <a:pPr algn="ctr" rtl="0"/>
            <a:r>
              <a:rPr lang="en-US" sz="2600" dirty="0"/>
              <a:t>From </a:t>
            </a:r>
            <a:r>
              <a:rPr lang="en-US" sz="2600" dirty="0" err="1"/>
              <a:t>Beersheva</a:t>
            </a:r>
            <a:r>
              <a:rPr lang="en-US" sz="2600" dirty="0"/>
              <a:t> at its northern tip to </a:t>
            </a:r>
            <a:r>
              <a:rPr lang="en-US" sz="2600" dirty="0" err="1"/>
              <a:t>Eilat</a:t>
            </a:r>
            <a:r>
              <a:rPr lang="en-US" sz="2600" dirty="0"/>
              <a:t> at its southern tip, the Negev </a:t>
            </a:r>
            <a:r>
              <a:rPr lang="en-US" sz="2600" dirty="0" smtClean="0"/>
              <a:t> accounts </a:t>
            </a:r>
            <a:r>
              <a:rPr lang="en-US" sz="2600" dirty="0"/>
              <a:t>for more than half the land mass of Israel, yet only eight percent of the population lives in its spread-out municipalities</a:t>
            </a:r>
            <a:r>
              <a:rPr lang="en-US" b="1" dirty="0"/>
              <a:t>.</a:t>
            </a:r>
            <a:endParaRPr lang="he-IL" b="1" dirty="0"/>
          </a:p>
        </p:txBody>
      </p:sp>
      <p:pic>
        <p:nvPicPr>
          <p:cNvPr id="6" name="Picture 5" descr="1821952204 (4).jpg"/>
          <p:cNvPicPr>
            <a:picLocks noChangeAspect="1"/>
          </p:cNvPicPr>
          <p:nvPr/>
        </p:nvPicPr>
        <p:blipFill>
          <a:blip r:embed="rId3" cstate="print"/>
          <a:stretch>
            <a:fillRect/>
          </a:stretch>
        </p:blipFill>
        <p:spPr>
          <a:xfrm>
            <a:off x="5940152" y="3140968"/>
            <a:ext cx="2664296" cy="1652561"/>
          </a:xfrm>
          <a:prstGeom prst="rect">
            <a:avLst/>
          </a:prstGeom>
          <a:ln>
            <a:noFill/>
          </a:ln>
          <a:effectLst>
            <a:softEdge rad="112500"/>
          </a:effectLst>
        </p:spPr>
      </p:pic>
      <p:pic>
        <p:nvPicPr>
          <p:cNvPr id="7" name="Picture 6" descr="1821952204 (6).jpg"/>
          <p:cNvPicPr>
            <a:picLocks noChangeAspect="1"/>
          </p:cNvPicPr>
          <p:nvPr/>
        </p:nvPicPr>
        <p:blipFill>
          <a:blip r:embed="rId4" cstate="print"/>
          <a:stretch>
            <a:fillRect/>
          </a:stretch>
        </p:blipFill>
        <p:spPr>
          <a:xfrm>
            <a:off x="416074" y="3082652"/>
            <a:ext cx="2787774" cy="18585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81128"/>
            <a:ext cx="8229600" cy="1143000"/>
          </a:xfrm>
        </p:spPr>
        <p:txBody>
          <a:bodyPr>
            <a:normAutofit fontScale="90000"/>
          </a:bodyPr>
          <a:lstStyle/>
          <a:p>
            <a:pPr rtl="0" fontAlgn="base"/>
            <a:r>
              <a:rPr lang="en-US" sz="5400" dirty="0" smtClean="0">
                <a:solidFill>
                  <a:srgbClr val="00B050"/>
                </a:solidFill>
              </a:rPr>
              <a:t>"Without the Negev, how could anyone imagine Zionism? And without agriculture, how could anyone survive in the Negev?“</a:t>
            </a:r>
            <a:br>
              <a:rPr lang="en-US" sz="5400" dirty="0" smtClean="0">
                <a:solidFill>
                  <a:srgbClr val="00B050"/>
                </a:solidFill>
              </a:rPr>
            </a:br>
            <a:r>
              <a:rPr lang="en-US" sz="5400" b="1" dirty="0" smtClean="0"/>
              <a:t/>
            </a:r>
            <a:br>
              <a:rPr lang="en-US" sz="5400" b="1" dirty="0" smtClean="0"/>
            </a:br>
            <a:r>
              <a:rPr lang="en-US" sz="3100" b="1" dirty="0" err="1" smtClean="0"/>
              <a:t>Haim</a:t>
            </a:r>
            <a:r>
              <a:rPr lang="en-US" sz="3100" b="1" dirty="0" smtClean="0"/>
              <a:t> Levi- head of Eshkol Regional council </a:t>
            </a:r>
            <a:endParaRPr lang="en-US" sz="3100" b="1" dirty="0"/>
          </a:p>
        </p:txBody>
      </p:sp>
      <p:sp>
        <p:nvSpPr>
          <p:cNvPr id="4" name="Action Button: Movie 3">
            <a:hlinkClick r:id="rId3" highlightClick="1"/>
          </p:cNvPr>
          <p:cNvSpPr/>
          <p:nvPr/>
        </p:nvSpPr>
        <p:spPr>
          <a:xfrm>
            <a:off x="7380312" y="5013176"/>
            <a:ext cx="1296144" cy="108012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229600" cy="1143000"/>
          </a:xfrm>
        </p:spPr>
        <p:txBody>
          <a:bodyPr>
            <a:normAutofit/>
          </a:bodyPr>
          <a:lstStyle/>
          <a:p>
            <a:pPr algn="ctr" rtl="0"/>
            <a:r>
              <a:rPr lang="en-US" sz="4800" dirty="0" smtClean="0">
                <a:solidFill>
                  <a:srgbClr val="00B050"/>
                </a:solidFill>
              </a:rPr>
              <a:t>Drip irrigation </a:t>
            </a:r>
            <a:endParaRPr lang="he-IL" sz="4800" dirty="0" smtClean="0">
              <a:solidFill>
                <a:srgbClr val="00B050"/>
              </a:solidFill>
            </a:endParaRPr>
          </a:p>
        </p:txBody>
      </p:sp>
      <p:sp>
        <p:nvSpPr>
          <p:cNvPr id="3" name="Content Placeholder 2"/>
          <p:cNvSpPr>
            <a:spLocks noGrp="1"/>
          </p:cNvSpPr>
          <p:nvPr>
            <p:ph idx="1"/>
          </p:nvPr>
        </p:nvSpPr>
        <p:spPr>
          <a:xfrm>
            <a:off x="467544" y="1700808"/>
            <a:ext cx="8229600" cy="4389120"/>
          </a:xfrm>
        </p:spPr>
        <p:txBody>
          <a:bodyPr>
            <a:noAutofit/>
          </a:bodyPr>
          <a:lstStyle/>
          <a:p>
            <a:pPr algn="l" rtl="0">
              <a:buNone/>
            </a:pPr>
            <a:r>
              <a:rPr lang="en-US" b="1" dirty="0" err="1" smtClean="0"/>
              <a:t>Netafim</a:t>
            </a:r>
            <a:r>
              <a:rPr lang="en-US" dirty="0" smtClean="0"/>
              <a:t> started its roots as a kibbutz company experimenting with ways to save water to its current status as a worldwide innovator in drip irrigation company. </a:t>
            </a:r>
          </a:p>
          <a:p>
            <a:pPr algn="l" rtl="0">
              <a:buNone/>
            </a:pPr>
            <a:r>
              <a:rPr lang="en-US" b="1" dirty="0" err="1" smtClean="0"/>
              <a:t>Netafim</a:t>
            </a:r>
            <a:r>
              <a:rPr lang="en-US" dirty="0" smtClean="0"/>
              <a:t> is the global leader in drip and micro-irrigation solutions for a sustainable future. At the intersection of water, food security and arable land, drip irrigation enables growers to maximize food production with the lowest environment impact.</a:t>
            </a:r>
          </a:p>
          <a:p>
            <a:pPr algn="l" rtl="0">
              <a:buNone/>
            </a:pPr>
            <a:r>
              <a:rPr lang="en-US" dirty="0" smtClean="0"/>
              <a:t>The company was founded in 1965, </a:t>
            </a:r>
            <a:r>
              <a:rPr lang="en-US" b="1" dirty="0" err="1" smtClean="0"/>
              <a:t>Netafim</a:t>
            </a:r>
            <a:r>
              <a:rPr lang="en-US" b="1" dirty="0" smtClean="0"/>
              <a:t> </a:t>
            </a:r>
            <a:r>
              <a:rPr lang="en-US" dirty="0" smtClean="0"/>
              <a:t>now operates in 150 countries through 3 subsidiaries, with 13 factories around the world. </a:t>
            </a:r>
            <a:endParaRPr lang="he-IL" dirty="0"/>
          </a:p>
        </p:txBody>
      </p:sp>
      <p:pic>
        <p:nvPicPr>
          <p:cNvPr id="4" name="Picture 3" descr="logo-site.gif"/>
          <p:cNvPicPr>
            <a:picLocks noChangeAspect="1"/>
          </p:cNvPicPr>
          <p:nvPr/>
        </p:nvPicPr>
        <p:blipFill>
          <a:blip r:embed="rId2" cstate="print"/>
          <a:stretch>
            <a:fillRect/>
          </a:stretch>
        </p:blipFill>
        <p:spPr>
          <a:xfrm>
            <a:off x="6413697" y="764704"/>
            <a:ext cx="2730303" cy="7200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35x357.jpg"/>
          <p:cNvPicPr>
            <a:picLocks noChangeAspect="1"/>
          </p:cNvPicPr>
          <p:nvPr/>
        </p:nvPicPr>
        <p:blipFill>
          <a:blip r:embed="rId2" cstate="print"/>
          <a:stretch>
            <a:fillRect/>
          </a:stretch>
        </p:blipFill>
        <p:spPr>
          <a:xfrm>
            <a:off x="4505841" y="1628800"/>
            <a:ext cx="4098607" cy="2304256"/>
          </a:xfrm>
          <a:prstGeom prst="rect">
            <a:avLst/>
          </a:prstGeom>
          <a:ln>
            <a:noFill/>
          </a:ln>
          <a:effectLst>
            <a:softEdge rad="112500"/>
          </a:effectLst>
        </p:spPr>
      </p:pic>
      <p:pic>
        <p:nvPicPr>
          <p:cNvPr id="5" name="Picture 4" descr="1FU0BE4867_6.jpg"/>
          <p:cNvPicPr>
            <a:picLocks noChangeAspect="1"/>
          </p:cNvPicPr>
          <p:nvPr/>
        </p:nvPicPr>
        <p:blipFill>
          <a:blip r:embed="rId3" cstate="print"/>
          <a:stretch>
            <a:fillRect/>
          </a:stretch>
        </p:blipFill>
        <p:spPr>
          <a:xfrm>
            <a:off x="611561" y="1628800"/>
            <a:ext cx="3744416" cy="2349908"/>
          </a:xfrm>
          <a:prstGeom prst="rect">
            <a:avLst/>
          </a:prstGeom>
          <a:ln>
            <a:noFill/>
          </a:ln>
          <a:effectLst>
            <a:softEdge rad="112500"/>
          </a:effectLst>
        </p:spPr>
      </p:pic>
      <p:pic>
        <p:nvPicPr>
          <p:cNvPr id="6" name="Picture 5" descr="dripsystem.jpg"/>
          <p:cNvPicPr>
            <a:picLocks noChangeAspect="1"/>
          </p:cNvPicPr>
          <p:nvPr/>
        </p:nvPicPr>
        <p:blipFill>
          <a:blip r:embed="rId4" cstate="print"/>
          <a:stretch>
            <a:fillRect/>
          </a:stretch>
        </p:blipFill>
        <p:spPr>
          <a:xfrm>
            <a:off x="1547664" y="4077072"/>
            <a:ext cx="6000750" cy="2476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4800" dirty="0" smtClean="0">
                <a:solidFill>
                  <a:srgbClr val="00B050"/>
                </a:solidFill>
              </a:rPr>
              <a:t>Desalination</a:t>
            </a:r>
            <a:endParaRPr lang="he-IL" sz="4800" dirty="0" smtClean="0">
              <a:solidFill>
                <a:srgbClr val="00B050"/>
              </a:solidFill>
            </a:endParaRPr>
          </a:p>
        </p:txBody>
      </p:sp>
      <p:sp>
        <p:nvSpPr>
          <p:cNvPr id="3" name="Content Placeholder 2"/>
          <p:cNvSpPr>
            <a:spLocks noGrp="1"/>
          </p:cNvSpPr>
          <p:nvPr>
            <p:ph idx="1"/>
          </p:nvPr>
        </p:nvSpPr>
        <p:spPr/>
        <p:txBody>
          <a:bodyPr/>
          <a:lstStyle/>
          <a:p>
            <a:pPr algn="l" rtl="0">
              <a:buNone/>
            </a:pPr>
            <a:r>
              <a:rPr lang="en-US" dirty="0" smtClean="0"/>
              <a:t>The needs of the water market, and especially the constant water shortage in Israel, led “</a:t>
            </a:r>
            <a:r>
              <a:rPr lang="en-US" dirty="0" err="1" smtClean="0"/>
              <a:t>Mekorot</a:t>
            </a:r>
            <a:r>
              <a:rPr lang="en-US" dirty="0" smtClean="0"/>
              <a:t>” to expand its operations from the supply of water from natural sources to producing water from alternative sources as well. Desalination is one of the most prominent methods for producing water from these same sources.</a:t>
            </a:r>
            <a:endParaRPr lang="he-IL" dirty="0"/>
          </a:p>
        </p:txBody>
      </p:sp>
      <p:pic>
        <p:nvPicPr>
          <p:cNvPr id="4" name="Picture 3" descr="800px-Hadera_Desalination_Plant.JPG"/>
          <p:cNvPicPr>
            <a:picLocks noChangeAspect="1"/>
          </p:cNvPicPr>
          <p:nvPr/>
        </p:nvPicPr>
        <p:blipFill>
          <a:blip r:embed="rId2" cstate="print"/>
          <a:stretch>
            <a:fillRect/>
          </a:stretch>
        </p:blipFill>
        <p:spPr>
          <a:xfrm>
            <a:off x="3059832" y="4365104"/>
            <a:ext cx="3048000" cy="2263140"/>
          </a:xfrm>
          <a:prstGeom prst="rect">
            <a:avLst/>
          </a:prstGeom>
          <a:ln>
            <a:noFill/>
          </a:ln>
          <a:effectLst>
            <a:softEdge rad="112500"/>
          </a:effectLst>
        </p:spPr>
      </p:pic>
      <p:sp>
        <p:nvSpPr>
          <p:cNvPr id="5" name="TextBox 4"/>
          <p:cNvSpPr txBox="1"/>
          <p:nvPr/>
        </p:nvSpPr>
        <p:spPr>
          <a:xfrm>
            <a:off x="6084168" y="5229200"/>
            <a:ext cx="1728192" cy="923330"/>
          </a:xfrm>
          <a:prstGeom prst="rect">
            <a:avLst/>
          </a:prstGeom>
          <a:noFill/>
        </p:spPr>
        <p:txBody>
          <a:bodyPr wrap="square" rtlCol="1">
            <a:spAutoFit/>
          </a:bodyPr>
          <a:lstStyle/>
          <a:p>
            <a:pPr algn="l" rtl="0"/>
            <a:r>
              <a:rPr lang="en-US" dirty="0" err="1"/>
              <a:t>Hadera</a:t>
            </a:r>
            <a:r>
              <a:rPr lang="en-US" dirty="0"/>
              <a:t> Desalination Plant</a:t>
            </a:r>
            <a:endParaRPr lang="he-IL" dirty="0"/>
          </a:p>
        </p:txBody>
      </p:sp>
      <p:pic>
        <p:nvPicPr>
          <p:cNvPr id="6" name="Picture 5" descr="מתקן התפלה - אלי דגני.jpg"/>
          <p:cNvPicPr>
            <a:picLocks noChangeAspect="1"/>
          </p:cNvPicPr>
          <p:nvPr/>
        </p:nvPicPr>
        <p:blipFill>
          <a:blip r:embed="rId3" cstate="print"/>
          <a:stretch>
            <a:fillRect/>
          </a:stretch>
        </p:blipFill>
        <p:spPr>
          <a:xfrm>
            <a:off x="827584" y="5085184"/>
            <a:ext cx="2057400" cy="137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2673</TotalTime>
  <Words>1214</Words>
  <Application>Microsoft Office PowerPoint</Application>
  <PresentationFormat>‫הצגה על המסך (4:3)</PresentationFormat>
  <Paragraphs>73</Paragraphs>
  <Slides>26</Slides>
  <Notes>3</Notes>
  <HiddenSlides>0</HiddenSlides>
  <MMClips>0</MMClips>
  <ScaleCrop>false</ScaleCrop>
  <HeadingPairs>
    <vt:vector size="4" baseType="variant">
      <vt:variant>
        <vt:lpstr>ערכת נושא</vt:lpstr>
      </vt:variant>
      <vt:variant>
        <vt:i4>1</vt:i4>
      </vt:variant>
      <vt:variant>
        <vt:lpstr>כותרות שקופיות</vt:lpstr>
      </vt:variant>
      <vt:variant>
        <vt:i4>26</vt:i4>
      </vt:variant>
    </vt:vector>
  </HeadingPairs>
  <TitlesOfParts>
    <vt:vector size="27" baseType="lpstr">
      <vt:lpstr>Flow</vt:lpstr>
      <vt:lpstr>מצגת של PowerPoint</vt:lpstr>
      <vt:lpstr>There is strong connection between Sukkot and Agriculture..</vt:lpstr>
      <vt:lpstr>10 facts about the Israeli Agriculture</vt:lpstr>
      <vt:lpstr>What do they all have in common?</vt:lpstr>
      <vt:lpstr>Making the desert bloom..</vt:lpstr>
      <vt:lpstr>"Without the Negev, how could anyone imagine Zionism? And without agriculture, how could anyone survive in the Negev?“  Haim Levi- head of Eshkol Regional council </vt:lpstr>
      <vt:lpstr>Drip irrigation </vt:lpstr>
      <vt:lpstr>מצגת של PowerPoint</vt:lpstr>
      <vt:lpstr>Desalination</vt:lpstr>
      <vt:lpstr>Wastewater treatment and effluent reuse</vt:lpstr>
      <vt:lpstr>Tal-Ya “God’s Dew”</vt:lpstr>
      <vt:lpstr>Solar energy</vt:lpstr>
      <vt:lpstr>מצגת של PowerPoint</vt:lpstr>
      <vt:lpstr>The jojoba oil </vt:lpstr>
      <vt:lpstr>מצגת של PowerPoint</vt:lpstr>
      <vt:lpstr>Onions, basil and dates </vt:lpstr>
      <vt:lpstr>Peppers and Tomatoes in the Negev </vt:lpstr>
      <vt:lpstr>מצגת של PowerPoint</vt:lpstr>
      <vt:lpstr>מצגת של PowerPoint</vt:lpstr>
      <vt:lpstr>RAMAT NEGEV DESERT AGRO-RESEARCH</vt:lpstr>
      <vt:lpstr>Fish farming</vt:lpstr>
      <vt:lpstr>מצגת של PowerPoint</vt:lpstr>
      <vt:lpstr>מצגת של PowerPoint</vt:lpstr>
      <vt:lpstr>מצגת של PowerPoint</vt:lpstr>
      <vt:lpstr>More food for thought…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Windows7</cp:lastModifiedBy>
  <cp:revision>91</cp:revision>
  <dcterms:created xsi:type="dcterms:W3CDTF">2014-10-05T10:41:53Z</dcterms:created>
  <dcterms:modified xsi:type="dcterms:W3CDTF">2015-02-16T10:25:07Z</dcterms:modified>
</cp:coreProperties>
</file>