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Caveat"/>
      <p:regular r:id="rId17"/>
      <p:bold r:id="rId18"/>
    </p:embeddedFont>
    <p:embeddedFont>
      <p:font typeface="Roboto"/>
      <p:regular r:id="rId19"/>
      <p:bold r:id="rId20"/>
      <p:italic r:id="rId21"/>
      <p:boldItalic r:id="rId22"/>
    </p:embeddedFont>
    <p:embeddedFont>
      <p:font typeface="Amatic SC"/>
      <p:regular r:id="rId23"/>
      <p:bold r:id="rId24"/>
    </p:embeddedFont>
    <p:embeddedFont>
      <p:font typeface="EB Garamond"/>
      <p:regular r:id="rId25"/>
      <p:bold r:id="rId26"/>
      <p:italic r:id="rId27"/>
      <p:boldItalic r:id="rId28"/>
    </p:embeddedFont>
    <p:embeddedFont>
      <p:font typeface="EB Garamond Regular"/>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AmaticSC-bold.fntdata"/><Relationship Id="rId23" Type="http://schemas.openxmlformats.org/officeDocument/2006/relationships/font" Target="fonts/AmaticSC-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BGaramond-bold.fntdata"/><Relationship Id="rId25" Type="http://schemas.openxmlformats.org/officeDocument/2006/relationships/font" Target="fonts/EBGaramond-regular.fntdata"/><Relationship Id="rId28" Type="http://schemas.openxmlformats.org/officeDocument/2006/relationships/font" Target="fonts/EBGaramond-boldItalic.fntdata"/><Relationship Id="rId27" Type="http://schemas.openxmlformats.org/officeDocument/2006/relationships/font" Target="fonts/EBGaramon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BGaramondRegular-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Regular-italic.fntdata"/><Relationship Id="rId30" Type="http://schemas.openxmlformats.org/officeDocument/2006/relationships/font" Target="fonts/EBGaramondRegular-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EBGaramondRegular-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Caveat-regular.fntdata"/><Relationship Id="rId16" Type="http://schemas.openxmlformats.org/officeDocument/2006/relationships/slide" Target="slides/slide11.xml"/><Relationship Id="rId19" Type="http://schemas.openxmlformats.org/officeDocument/2006/relationships/font" Target="fonts/Roboto-regular.fntdata"/><Relationship Id="rId18" Type="http://schemas.openxmlformats.org/officeDocument/2006/relationships/font" Target="fonts/Cave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121a6a94-37d0-4344-8957-8394c526443e.filesusr.com/ugd/46fc49_ebd89b346633456a9a858036a839f289.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fa.gov.il/NR/exeres/C3150647-B34A-4782-887B-30A9765FE65A.htm?NRMODE=Unpublished" TargetMode="External"/><Relationship Id="rId3" Type="http://schemas.openxmlformats.org/officeDocument/2006/relationships/hyperlink" Target="https://mfa.gov.il/MFA/MFA-Archive/1980-1989/Pages/Basic%20Law-%20Jerusalem-%20Capital%20of%20Israel.aspx"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84085e6b66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84085e6b66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Tom closing notes: The main point of this session was to show the </a:t>
            </a:r>
            <a:r>
              <a:rPr lang="en"/>
              <a:t>complexity</a:t>
            </a:r>
            <a:r>
              <a:rPr lang="en"/>
              <a:t> of the </a:t>
            </a:r>
            <a:r>
              <a:rPr lang="en"/>
              <a:t>situation, and to show that both side are right or wrong, depending on the point of view. So is there hope? Of course there is! it is by good intentions and communication form both sides we can see things take motion. A new generation is raising that is sick of the war, and it is through students like you, how deare to learn, form their own opinion and voice it to others, that we will see the </a:t>
            </a:r>
            <a:r>
              <a:rPr lang="en"/>
              <a:t>end of this. Change could come for the oddest places, just like this fellowship. So in my eyes, you taking the time to learn, is more than just a fellowship in which you sit and get a stipend in the end - it is a step in right </a:t>
            </a:r>
            <a:r>
              <a:rPr lang="en"/>
              <a:t>direction</a:t>
            </a:r>
            <a:r>
              <a:rPr lang="en"/>
              <a:t>. One by one we are making a </a:t>
            </a:r>
            <a:r>
              <a:rPr lang="en"/>
              <a:t>change</a:t>
            </a:r>
            <a:r>
              <a:rPr lang="en"/>
              <a:t>.  Thank you very much.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solidFill>
                  <a:schemeClr val="dk1"/>
                </a:solidFill>
              </a:rPr>
              <a:t>Invite everyone to the service at 8 pm)</a:t>
            </a:r>
            <a:br>
              <a:rPr lang="en">
                <a:solidFill>
                  <a:schemeClr val="dk1"/>
                </a:solidFill>
              </a:rPr>
            </a:br>
            <a:br>
              <a:rPr lang="en">
                <a:solidFill>
                  <a:schemeClr val="dk1"/>
                </a:solidFill>
              </a:rPr>
            </a:br>
            <a:r>
              <a:rPr lang="en">
                <a:solidFill>
                  <a:schemeClr val="dk1"/>
                </a:solidFill>
              </a:rPr>
              <a:t>https://zoom.us/j/94261986960?pwd=L05FcG1aU3VMVUx6dmFLZTBhL3pJZz09</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Eliza: SWU Answering Tough Questions bookle: </a:t>
            </a:r>
            <a:r>
              <a:rPr lang="en" u="sng">
                <a:solidFill>
                  <a:schemeClr val="hlink"/>
                </a:solidFill>
                <a:hlinkClick r:id="rId2"/>
              </a:rPr>
              <a:t>https://121a6a94-37d0-4344-8957-8394c526443e.filesusr.com/ugd/46fc49_ebd89b346633456a9a858036a839f289.pdf</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84790f35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84790f35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 </a:t>
            </a:r>
            <a:r>
              <a:rPr lang="en"/>
              <a:t>introducing</a:t>
            </a:r>
            <a:r>
              <a:rPr lang="en"/>
              <a:t> herself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c6f73a04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6f73a04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Ok, so before we jump into it, here’s a recap of the </a:t>
            </a:r>
            <a:r>
              <a:rPr lang="en" sz="1500">
                <a:solidFill>
                  <a:schemeClr val="dk1"/>
                </a:solidFill>
              </a:rPr>
              <a:t>important</a:t>
            </a:r>
            <a:r>
              <a:rPr lang="en" sz="1500">
                <a:solidFill>
                  <a:schemeClr val="dk1"/>
                </a:solidFill>
              </a:rPr>
              <a:t> takeaways from previous sessions that we </a:t>
            </a:r>
            <a:r>
              <a:rPr lang="en" sz="1500">
                <a:solidFill>
                  <a:schemeClr val="dk1"/>
                </a:solidFill>
              </a:rPr>
              <a:t>discussed</a:t>
            </a:r>
            <a:r>
              <a:rPr lang="en" sz="1500">
                <a:solidFill>
                  <a:schemeClr val="dk1"/>
                </a:solidFill>
              </a:rPr>
              <a:t>, within the context of the Israeli-</a:t>
            </a:r>
            <a:r>
              <a:rPr lang="en" sz="1500">
                <a:solidFill>
                  <a:schemeClr val="dk1"/>
                </a:solidFill>
              </a:rPr>
              <a:t>Palestinian</a:t>
            </a:r>
            <a:r>
              <a:rPr lang="en" sz="1500">
                <a:solidFill>
                  <a:schemeClr val="dk1"/>
                </a:solidFill>
              </a:rPr>
              <a:t> conflict.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So first of all, </a:t>
            </a:r>
            <a:r>
              <a:rPr lang="en" sz="1500">
                <a:solidFill>
                  <a:schemeClr val="dk1"/>
                </a:solidFill>
              </a:rPr>
              <a:t>remember</a:t>
            </a:r>
            <a:r>
              <a:rPr lang="en" sz="1500">
                <a:solidFill>
                  <a:schemeClr val="dk1"/>
                </a:solidFill>
              </a:rPr>
              <a:t> when we were talking in the first session about everything going down in </a:t>
            </a:r>
            <a:r>
              <a:rPr lang="en" sz="1500">
                <a:solidFill>
                  <a:schemeClr val="dk1"/>
                </a:solidFill>
              </a:rPr>
              <a:t>Europe: Like</a:t>
            </a:r>
            <a:r>
              <a:rPr lang="en" sz="1500">
                <a:solidFill>
                  <a:schemeClr val="dk1"/>
                </a:solidFill>
              </a:rPr>
              <a:t> </a:t>
            </a:r>
            <a:r>
              <a:rPr lang="en" sz="1500">
                <a:solidFill>
                  <a:schemeClr val="dk1"/>
                </a:solidFill>
              </a:rPr>
              <a:t>Herzl's</a:t>
            </a:r>
            <a:r>
              <a:rPr lang="en" sz="1500">
                <a:solidFill>
                  <a:schemeClr val="dk1"/>
                </a:solidFill>
              </a:rPr>
              <a:t> vision of a Jewish </a:t>
            </a:r>
            <a:r>
              <a:rPr lang="en" sz="1500">
                <a:solidFill>
                  <a:schemeClr val="dk1"/>
                </a:solidFill>
              </a:rPr>
              <a:t>sovereignty, and the Dreyfus trial in France? So all the while that was happening, there were people living in Israel - than Palestine - some Jews, but</a:t>
            </a:r>
            <a:r>
              <a:rPr b="1" lang="en" sz="1500">
                <a:solidFill>
                  <a:schemeClr val="dk1"/>
                </a:solidFill>
              </a:rPr>
              <a:t> most of the population were Arab-Muslims</a:t>
            </a:r>
            <a:r>
              <a:rPr lang="en" sz="1500">
                <a:solidFill>
                  <a:schemeClr val="dk1"/>
                </a:solidFill>
              </a:rPr>
              <a:t>, affiliated with the Muslim Empire that was controlling the region. As a matter of fact, 4 waves of Aliyot - Jewish immigration to Palestine - wouldn’t change those numbers, </a:t>
            </a:r>
            <a:r>
              <a:rPr b="1" lang="en" sz="1500">
                <a:solidFill>
                  <a:schemeClr val="dk1"/>
                </a:solidFill>
              </a:rPr>
              <a:t>and even in the light of mass Jewish immigration post WW2,</a:t>
            </a:r>
            <a:r>
              <a:rPr lang="en" sz="1500">
                <a:solidFill>
                  <a:schemeClr val="dk1"/>
                </a:solidFill>
              </a:rPr>
              <a:t>  Jews still comprised about 30% of all population in the region.</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However, </a:t>
            </a:r>
            <a:r>
              <a:rPr b="1" lang="en" sz="1500">
                <a:solidFill>
                  <a:schemeClr val="dk1"/>
                </a:solidFill>
              </a:rPr>
              <a:t>the UN’s “resolution 181</a:t>
            </a:r>
            <a:r>
              <a:rPr lang="en" sz="1500">
                <a:solidFill>
                  <a:schemeClr val="dk1"/>
                </a:solidFill>
              </a:rPr>
              <a:t>” in 1947, to divide Palestine into a Jewish and an Arab state, followed by the </a:t>
            </a:r>
            <a:r>
              <a:rPr b="1" lang="en" sz="1500">
                <a:solidFill>
                  <a:schemeClr val="dk1"/>
                </a:solidFill>
              </a:rPr>
              <a:t>Jews declaration of the state of Israel in May 14 in 1948</a:t>
            </a:r>
            <a:r>
              <a:rPr lang="en" sz="1500">
                <a:solidFill>
                  <a:schemeClr val="dk1"/>
                </a:solidFill>
              </a:rPr>
              <a:t>, were supposed to reshuffle the deck, making a 100% Jewish population in Israel in a 100% Arab population in the would be Arab state, right? Wrong!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Because one day later, Israel’s surrounding arab nations would invade Israel to begin what would be known as</a:t>
            </a:r>
            <a:r>
              <a:rPr b="1" lang="en" sz="1500">
                <a:solidFill>
                  <a:schemeClr val="dk1"/>
                </a:solidFill>
              </a:rPr>
              <a:t> “Israel’s war of Independence”, or “Nakba” - The Catastrophe”</a:t>
            </a:r>
            <a:r>
              <a:rPr lang="en" sz="1500">
                <a:solidFill>
                  <a:schemeClr val="dk1"/>
                </a:solidFill>
              </a:rPr>
              <a:t>-  to the defeated Arab side. In the midst of that war, </a:t>
            </a:r>
            <a:r>
              <a:rPr b="1" lang="en" sz="1500">
                <a:solidFill>
                  <a:schemeClr val="dk1"/>
                </a:solidFill>
              </a:rPr>
              <a:t>around 700,000 Arab Palestinian fled from the region</a:t>
            </a:r>
            <a:r>
              <a:rPr lang="en" sz="1500">
                <a:solidFill>
                  <a:schemeClr val="dk1"/>
                </a:solidFill>
              </a:rPr>
              <a:t>, trying to escape the immanent war. Most of them followed the advice of the Arab leadership outside of Israel, but around 15% of them, those who didn’t surrender, were forced out by the Israeli military. At the very same time, </a:t>
            </a:r>
            <a:r>
              <a:rPr b="1" lang="en" sz="1500">
                <a:solidFill>
                  <a:schemeClr val="dk1"/>
                </a:solidFill>
              </a:rPr>
              <a:t>more than 850,000 Jews were expelled from Arab countries, </a:t>
            </a:r>
            <a:r>
              <a:rPr lang="en" sz="1500">
                <a:solidFill>
                  <a:schemeClr val="dk1"/>
                </a:solidFill>
              </a:rPr>
              <a:t>although they would be absorbed and immersed in Israel.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19 years later, during </a:t>
            </a:r>
            <a:r>
              <a:rPr b="1" lang="en" sz="1500">
                <a:solidFill>
                  <a:schemeClr val="dk1"/>
                </a:solidFill>
              </a:rPr>
              <a:t>the 6-Day-War</a:t>
            </a:r>
            <a:r>
              <a:rPr lang="en" sz="1500">
                <a:solidFill>
                  <a:schemeClr val="dk1"/>
                </a:solidFill>
              </a:rPr>
              <a:t>, Israel would achieve it greatest victory to date, securing super important strategic locations such as the Sinai peninsula from Egypt, the Golan Heights from Syria, the west Bank and the holy city of Jerusalem from Jordan.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Immediately after the war, Israel reached out the Arab leadership in hope of securing a deal in which lands will be exchanged for genuine peace, but what they got instead were </a:t>
            </a:r>
            <a:r>
              <a:rPr b="1" lang="en" sz="1500">
                <a:solidFill>
                  <a:schemeClr val="dk1"/>
                </a:solidFill>
              </a:rPr>
              <a:t>“The Khartoum resolution” of September 67</a:t>
            </a:r>
            <a:r>
              <a:rPr lang="en" sz="1500">
                <a:solidFill>
                  <a:schemeClr val="dk1"/>
                </a:solidFill>
              </a:rPr>
              <a:t>: “No peace with Israel; No recognition of Israel; No negotiations with it”.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6 Years later, a false sense of Israeli security would almost cause the then 25 year old Israel to lose </a:t>
            </a:r>
            <a:r>
              <a:rPr b="1" lang="en" sz="1500">
                <a:solidFill>
                  <a:schemeClr val="dk1"/>
                </a:solidFill>
              </a:rPr>
              <a:t>1973’s Yom Kippur war, </a:t>
            </a:r>
            <a:r>
              <a:rPr lang="en" sz="1500">
                <a:solidFill>
                  <a:schemeClr val="dk1"/>
                </a:solidFill>
              </a:rPr>
              <a:t>as sophisticated Egyptian army maneuvering in Israel’s southern border, alongside untrue - at the time - peace talks that even involved the US government, left Israel with a deep feeling of mistrust and suspicion regarding its neighboring Arab nations.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b="1" lang="en" sz="1500">
                <a:solidFill>
                  <a:schemeClr val="dk1"/>
                </a:solidFill>
              </a:rPr>
              <a:t>And this</a:t>
            </a:r>
            <a:r>
              <a:rPr lang="en" sz="1500">
                <a:solidFill>
                  <a:schemeClr val="dk1"/>
                </a:solidFill>
              </a:rPr>
              <a:t>, is where we pick up our story… </a:t>
            </a:r>
            <a:endParaRPr sz="1500">
              <a:solidFill>
                <a:schemeClr val="dk1"/>
              </a:solidFill>
            </a:endParaRPr>
          </a:p>
          <a:p>
            <a:pPr indent="0" lvl="0" marL="0" rtl="0" algn="l">
              <a:lnSpc>
                <a:spcPct val="115000"/>
              </a:lnSpc>
              <a:spcBef>
                <a:spcPts val="0"/>
              </a:spcBef>
              <a:spcAft>
                <a:spcPts val="0"/>
              </a:spcAft>
              <a:buNone/>
            </a:pPr>
            <a:r>
              <a:t/>
            </a:r>
            <a:endParaRPr sz="15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84085e6b66_1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84085e6b6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highlight>
                  <a:srgbClr val="FFFF00"/>
                </a:highlight>
              </a:rPr>
              <a:t>- Eliza’s slide: Security </a:t>
            </a:r>
            <a:endParaRPr sz="10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000">
              <a:solidFill>
                <a:srgbClr val="DD0880"/>
              </a:solidFill>
              <a:highlight>
                <a:srgbClr val="00FFFF"/>
              </a:highlight>
            </a:endParaRPr>
          </a:p>
          <a:p>
            <a:pPr indent="0" lvl="0" marL="0" rtl="0" algn="l">
              <a:lnSpc>
                <a:spcPct val="115000"/>
              </a:lnSpc>
              <a:spcBef>
                <a:spcPts val="0"/>
              </a:spcBef>
              <a:spcAft>
                <a:spcPts val="0"/>
              </a:spcAft>
              <a:buClr>
                <a:schemeClr val="dk1"/>
              </a:buClr>
              <a:buSzPts val="1100"/>
              <a:buFont typeface="Arial"/>
              <a:buNone/>
            </a:pPr>
            <a:r>
              <a:t/>
            </a:r>
            <a:endParaRPr sz="1050">
              <a:solidFill>
                <a:srgbClr val="222222"/>
              </a:solidFill>
              <a:highlight>
                <a:srgbClr val="FFFFFF"/>
              </a:highlight>
              <a:latin typeface="Roboto"/>
              <a:ea typeface="Roboto"/>
              <a:cs typeface="Roboto"/>
              <a:sym typeface="Roboto"/>
            </a:endParaRPr>
          </a:p>
          <a:p>
            <a:pPr indent="0" lvl="0" marL="0" marR="152400" rtl="0" algn="l">
              <a:lnSpc>
                <a:spcPct val="120000"/>
              </a:lnSpc>
              <a:spcBef>
                <a:spcPts val="500"/>
              </a:spcBef>
              <a:spcAft>
                <a:spcPts val="0"/>
              </a:spcAft>
              <a:buClr>
                <a:schemeClr val="dk1"/>
              </a:buClr>
              <a:buSzPts val="1100"/>
              <a:buFont typeface="Arial"/>
              <a:buNone/>
            </a:pPr>
            <a:r>
              <a:rPr lang="en" sz="1200">
                <a:solidFill>
                  <a:srgbClr val="222222"/>
                </a:solidFill>
                <a:highlight>
                  <a:srgbClr val="FFFFFF"/>
                </a:highlight>
                <a:latin typeface="Roboto"/>
                <a:ea typeface="Roboto"/>
                <a:cs typeface="Roboto"/>
                <a:sym typeface="Roboto"/>
              </a:rPr>
              <a:t>The literal </a:t>
            </a:r>
            <a:r>
              <a:rPr b="1" lang="en" sz="1200">
                <a:solidFill>
                  <a:srgbClr val="222222"/>
                </a:solidFill>
                <a:highlight>
                  <a:srgbClr val="FFFFFF"/>
                </a:highlight>
                <a:latin typeface="Roboto"/>
                <a:ea typeface="Roboto"/>
                <a:cs typeface="Roboto"/>
                <a:sym typeface="Roboto"/>
              </a:rPr>
              <a:t>meaning</a:t>
            </a:r>
            <a:r>
              <a:rPr lang="en" sz="1200">
                <a:solidFill>
                  <a:srgbClr val="222222"/>
                </a:solidFill>
                <a:highlight>
                  <a:srgbClr val="FFFFFF"/>
                </a:highlight>
                <a:latin typeface="Roboto"/>
                <a:ea typeface="Roboto"/>
                <a:cs typeface="Roboto"/>
                <a:sym typeface="Roboto"/>
              </a:rPr>
              <a:t> of </a:t>
            </a:r>
            <a:r>
              <a:rPr b="1" lang="en" sz="1200">
                <a:solidFill>
                  <a:srgbClr val="222222"/>
                </a:solidFill>
                <a:highlight>
                  <a:srgbClr val="FFFFFF"/>
                </a:highlight>
                <a:latin typeface="Roboto"/>
                <a:ea typeface="Roboto"/>
                <a:cs typeface="Roboto"/>
                <a:sym typeface="Roboto"/>
              </a:rPr>
              <a:t>Jihad</a:t>
            </a:r>
            <a:r>
              <a:rPr lang="en" sz="1200">
                <a:solidFill>
                  <a:srgbClr val="222222"/>
                </a:solidFill>
                <a:highlight>
                  <a:srgbClr val="FFFFFF"/>
                </a:highlight>
                <a:latin typeface="Roboto"/>
                <a:ea typeface="Roboto"/>
                <a:cs typeface="Roboto"/>
                <a:sym typeface="Roboto"/>
              </a:rPr>
              <a:t> is struggle or effort, and it means much more than holy war. Muslims use the word </a:t>
            </a:r>
            <a:r>
              <a:rPr b="1" lang="en" sz="1200">
                <a:solidFill>
                  <a:srgbClr val="222222"/>
                </a:solidFill>
                <a:highlight>
                  <a:srgbClr val="FFFFFF"/>
                </a:highlight>
                <a:latin typeface="Roboto"/>
                <a:ea typeface="Roboto"/>
                <a:cs typeface="Roboto"/>
                <a:sym typeface="Roboto"/>
              </a:rPr>
              <a:t>Jihad</a:t>
            </a:r>
            <a:r>
              <a:rPr lang="en" sz="1200">
                <a:solidFill>
                  <a:srgbClr val="222222"/>
                </a:solidFill>
                <a:highlight>
                  <a:srgbClr val="FFFFFF"/>
                </a:highlight>
                <a:latin typeface="Roboto"/>
                <a:ea typeface="Roboto"/>
                <a:cs typeface="Roboto"/>
                <a:sym typeface="Roboto"/>
              </a:rPr>
              <a:t> to describe three different kinds of struggle: A believer's internal struggle to live out the Muslim </a:t>
            </a:r>
            <a:r>
              <a:rPr b="1" lang="en" sz="1200">
                <a:solidFill>
                  <a:srgbClr val="222222"/>
                </a:solidFill>
                <a:highlight>
                  <a:srgbClr val="FFFFFF"/>
                </a:highlight>
                <a:latin typeface="Roboto"/>
                <a:ea typeface="Roboto"/>
                <a:cs typeface="Roboto"/>
                <a:sym typeface="Roboto"/>
              </a:rPr>
              <a:t>faith</a:t>
            </a:r>
            <a:r>
              <a:rPr lang="en" sz="1200">
                <a:solidFill>
                  <a:srgbClr val="222222"/>
                </a:solidFill>
                <a:highlight>
                  <a:srgbClr val="FFFFFF"/>
                </a:highlight>
                <a:latin typeface="Roboto"/>
                <a:ea typeface="Roboto"/>
                <a:cs typeface="Roboto"/>
                <a:sym typeface="Roboto"/>
              </a:rPr>
              <a:t> as well as possible. The struggle to build a good Muslim society.</a:t>
            </a:r>
            <a:endParaRPr sz="1200">
              <a:solidFill>
                <a:srgbClr val="222222"/>
              </a:solidFill>
              <a:highlight>
                <a:srgbClr val="FFFFFF"/>
              </a:highlight>
              <a:latin typeface="Roboto"/>
              <a:ea typeface="Roboto"/>
              <a:cs typeface="Roboto"/>
              <a:sym typeface="Roboto"/>
            </a:endParaRPr>
          </a:p>
          <a:p>
            <a:pPr indent="0" lvl="0" marL="0" rtl="0" algn="l">
              <a:spcBef>
                <a:spcPts val="20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74d651b8d9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4d651b8d9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84085e6b66_1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84085e6b6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DD0880"/>
                </a:solidFill>
                <a:highlight>
                  <a:srgbClr val="00FFFF"/>
                </a:highlight>
              </a:rPr>
              <a:t>- </a:t>
            </a:r>
            <a:r>
              <a:rPr lang="en" sz="1500">
                <a:solidFill>
                  <a:srgbClr val="DD0880"/>
                </a:solidFill>
                <a:highlight>
                  <a:srgbClr val="00FFFF"/>
                </a:highlight>
              </a:rPr>
              <a:t>Tom slide Peace Negotiations vs Land </a:t>
            </a:r>
            <a:endParaRPr sz="1500">
              <a:solidFill>
                <a:srgbClr val="DD0880"/>
              </a:solidFill>
              <a:highlight>
                <a:srgbClr val="00FFFF"/>
              </a:highlight>
            </a:endParaRPr>
          </a:p>
          <a:p>
            <a:pPr indent="0" lvl="0" marL="0" rtl="0" algn="l">
              <a:lnSpc>
                <a:spcPct val="115000"/>
              </a:lnSpc>
              <a:spcBef>
                <a:spcPts val="0"/>
              </a:spcBef>
              <a:spcAft>
                <a:spcPts val="0"/>
              </a:spcAft>
              <a:buNone/>
            </a:pPr>
            <a:r>
              <a:t/>
            </a:r>
            <a:endParaRPr sz="1500">
              <a:solidFill>
                <a:srgbClr val="DD0880"/>
              </a:solidFill>
              <a:highlight>
                <a:srgbClr val="00FFFF"/>
              </a:highlight>
            </a:endParaRPr>
          </a:p>
          <a:p>
            <a:pPr indent="0" lvl="0" marL="0" rtl="0" algn="l">
              <a:lnSpc>
                <a:spcPct val="115000"/>
              </a:lnSpc>
              <a:spcBef>
                <a:spcPts val="0"/>
              </a:spcBef>
              <a:spcAft>
                <a:spcPts val="0"/>
              </a:spcAft>
              <a:buNone/>
            </a:pPr>
            <a:r>
              <a:t/>
            </a:r>
            <a:endParaRPr sz="1500">
              <a:solidFill>
                <a:srgbClr val="DD0880"/>
              </a:solidFill>
              <a:highlight>
                <a:srgbClr val="00FFFF"/>
              </a:highlight>
            </a:endParaRPr>
          </a:p>
          <a:p>
            <a:pPr indent="0" lvl="0" marL="0" rtl="0" algn="l">
              <a:lnSpc>
                <a:spcPct val="115000"/>
              </a:lnSpc>
              <a:spcBef>
                <a:spcPts val="0"/>
              </a:spcBef>
              <a:spcAft>
                <a:spcPts val="0"/>
              </a:spcAft>
              <a:buNone/>
            </a:pPr>
            <a:r>
              <a:rPr lang="en" sz="1500"/>
              <a:t>So before we start talking about peace attempts, we need first to acknowledge the fact that the first attempt to establish two states was 73 years ago, following the UN’s resolution 181 1947…After the Arab nations basically said “we are not talking to you ever” at the Khartoum Resolution in 67, it would take 9 more years until Israel would make its first peace treaty with one of  its Arab neighbors - Egypt in 1978. </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b="1" lang="en" sz="1500"/>
              <a:t>Oslo accords, 1993: </a:t>
            </a:r>
            <a:r>
              <a:rPr lang="en" sz="1500">
                <a:solidFill>
                  <a:schemeClr val="dk1"/>
                </a:solidFill>
              </a:rPr>
              <a:t>But when we are talking about peace attempts with the Palestinians, the first attempt happened only 27 years ago, in 1993 at Oslo, Norway. Which is amazing to think about given the fact that this dispute goes all way back to 1948. But actually, the meeting between then Israeli PM, </a:t>
            </a:r>
            <a:r>
              <a:rPr lang="en" sz="1500">
                <a:solidFill>
                  <a:srgbClr val="222222"/>
                </a:solidFill>
                <a:highlight>
                  <a:schemeClr val="lt1"/>
                </a:highlight>
              </a:rPr>
              <a:t>Yitzhak Rabin, and Palestine Liberation Organization (PLO) president Yasser Arafat in </a:t>
            </a:r>
            <a:r>
              <a:rPr lang="en" sz="1500">
                <a:solidFill>
                  <a:schemeClr val="dk1"/>
                </a:solidFill>
              </a:rPr>
              <a:t>September 1993, was the </a:t>
            </a:r>
            <a:r>
              <a:rPr lang="en" sz="1500">
                <a:solidFill>
                  <a:srgbClr val="222222"/>
                </a:solidFill>
                <a:highlight>
                  <a:schemeClr val="lt1"/>
                </a:highlight>
              </a:rPr>
              <a:t>first face-to-face agreement between the Israeli government a Palestinian representative. In essence, the Oslo accords were an attempt to </a:t>
            </a:r>
            <a:r>
              <a:rPr lang="en" sz="1500">
                <a:solidFill>
                  <a:srgbClr val="222222"/>
                </a:solidFill>
                <a:highlight>
                  <a:srgbClr val="FFFFFF"/>
                </a:highlight>
              </a:rPr>
              <a:t>set up a framework that would lead to the resolution of the ongoing conflict, starting with the withdrawal of all Israeli forces from the Gaza Strip and West Bank. Those were to be replaced by a Palestinian Interim Self-Government Authority, which will become permanent after 5 years of trial period.</a:t>
            </a:r>
            <a:endParaRPr sz="1500">
              <a:solidFill>
                <a:srgbClr val="222222"/>
              </a:solidFill>
              <a:highlight>
                <a:srgbClr val="FFFFFF"/>
              </a:highlight>
            </a:endParaRPr>
          </a:p>
          <a:p>
            <a:pPr indent="0" lvl="0" marL="0" rtl="0" algn="l">
              <a:lnSpc>
                <a:spcPct val="115000"/>
              </a:lnSpc>
              <a:spcBef>
                <a:spcPts val="0"/>
              </a:spcBef>
              <a:spcAft>
                <a:spcPts val="0"/>
              </a:spcAft>
              <a:buNone/>
            </a:pPr>
            <a:r>
              <a:rPr lang="en" sz="1500">
                <a:solidFill>
                  <a:srgbClr val="222222"/>
                </a:solidFill>
                <a:highlight>
                  <a:srgbClr val="FFFFFF"/>
                </a:highlight>
              </a:rPr>
              <a:t> In those 5 years, all issues such as Jerusalem, Palestinian refugees, security vs borders etc. where to be resolved, and a permanent Palestinian authority, or a “Palestinian state” could be declared and recognized by the Israeli side. In return, the Palestinian side promised to recognize the right of the Israeli state to exit, and to stop all acts of terrorism and violence on their part.  Unfortunately, only 2 years later, the Israeli PM would be assassinated by an ultra religious Jew. The assassination would ultimately bring the peace process to a halt. Soon after, The Jewish settlements' in the West Bank almost doubled, while Palestinian suicide bombing attacks and counter actions made by the IDF concluded the dying peace negotiations, which will resume only 7 years later.</a:t>
            </a:r>
            <a:endParaRPr sz="1500">
              <a:solidFill>
                <a:srgbClr val="222222"/>
              </a:solidFill>
              <a:highlight>
                <a:srgbClr val="FFFFFF"/>
              </a:highlight>
            </a:endParaRPr>
          </a:p>
          <a:p>
            <a:pPr indent="0" lvl="0" marL="0" rtl="0" algn="l">
              <a:lnSpc>
                <a:spcPct val="115000"/>
              </a:lnSpc>
              <a:spcBef>
                <a:spcPts val="0"/>
              </a:spcBef>
              <a:spcAft>
                <a:spcPts val="0"/>
              </a:spcAft>
              <a:buNone/>
            </a:pPr>
            <a:r>
              <a:t/>
            </a:r>
            <a:endParaRPr sz="1500">
              <a:solidFill>
                <a:srgbClr val="222222"/>
              </a:solidFill>
              <a:highlight>
                <a:srgbClr val="FFFFFF"/>
              </a:highlight>
            </a:endParaRPr>
          </a:p>
          <a:p>
            <a:pPr indent="0" lvl="0" marL="0" rtl="0" algn="l">
              <a:lnSpc>
                <a:spcPct val="115000"/>
              </a:lnSpc>
              <a:spcBef>
                <a:spcPts val="0"/>
              </a:spcBef>
              <a:spcAft>
                <a:spcPts val="0"/>
              </a:spcAft>
              <a:buNone/>
            </a:pPr>
            <a:r>
              <a:rPr b="1" lang="en" sz="1500">
                <a:solidFill>
                  <a:srgbClr val="222222"/>
                </a:solidFill>
                <a:highlight>
                  <a:srgbClr val="FFFFFF"/>
                </a:highlight>
              </a:rPr>
              <a:t>Camp David , 2000: </a:t>
            </a:r>
            <a:r>
              <a:rPr lang="en" sz="1500">
                <a:solidFill>
                  <a:srgbClr val="222222"/>
                </a:solidFill>
                <a:highlight>
                  <a:srgbClr val="FFFFFF"/>
                </a:highlight>
              </a:rPr>
              <a:t>In 2000, US President Bill Clinton convened a peace summit between the Palestinian President who negotiated the Oslo accords, Yasser Arafat, and Israeli PM Ehud Barak. It is believed that Israeli side had offered 97% of the west bank and the entire Gaza strip to the palestinians after land swaps were to be made; Jerusalem would be a the shared capital of both Israel and the Palestinian state; and Finally, the issue of the Palestinian right of return would be solved through a significant monetary reparation, as Israel would accept 100,000 Palestinian refugees and will contribute to an international 30$ billion fund, that would help in the compensation of property lost by Palestinian refugees. Arafat rejected the Israeli offer as it did not fit the Palestinian terms, but sadly without making a counter counter-offer on the Palestinian behalf. Later on, Clinton would blame Arafat for the failure of the peace Summit.</a:t>
            </a:r>
            <a:endParaRPr sz="1500">
              <a:solidFill>
                <a:srgbClr val="222222"/>
              </a:solidFill>
              <a:highlight>
                <a:srgbClr val="FFFFFF"/>
              </a:highlight>
            </a:endParaRPr>
          </a:p>
          <a:p>
            <a:pPr indent="0" lvl="0" marL="0" rtl="0" algn="l">
              <a:lnSpc>
                <a:spcPct val="115000"/>
              </a:lnSpc>
              <a:spcBef>
                <a:spcPts val="0"/>
              </a:spcBef>
              <a:spcAft>
                <a:spcPts val="0"/>
              </a:spcAft>
              <a:buNone/>
            </a:pPr>
            <a:r>
              <a:t/>
            </a:r>
            <a:endParaRPr sz="1500">
              <a:solidFill>
                <a:srgbClr val="222222"/>
              </a:solidFill>
              <a:highlight>
                <a:srgbClr val="FFFFFF"/>
              </a:highlight>
            </a:endParaRPr>
          </a:p>
          <a:p>
            <a:pPr indent="0" lvl="0" marL="0" rtl="0" algn="l">
              <a:lnSpc>
                <a:spcPct val="115000"/>
              </a:lnSpc>
              <a:spcBef>
                <a:spcPts val="0"/>
              </a:spcBef>
              <a:spcAft>
                <a:spcPts val="0"/>
              </a:spcAft>
              <a:buNone/>
            </a:pPr>
            <a:r>
              <a:rPr b="1" lang="en" sz="1500">
                <a:solidFill>
                  <a:srgbClr val="222222"/>
                </a:solidFill>
                <a:highlight>
                  <a:srgbClr val="FFFFFF"/>
                </a:highlight>
              </a:rPr>
              <a:t>Annapolis, 2008</a:t>
            </a:r>
            <a:r>
              <a:rPr lang="en" sz="1500">
                <a:solidFill>
                  <a:srgbClr val="222222"/>
                </a:solidFill>
                <a:highlight>
                  <a:srgbClr val="FFFFFF"/>
                </a:highlight>
              </a:rPr>
              <a:t>:  8 years later, we would see the last serious attempt for peace, at the Annapolis Conference in 2008. The conference aimed to revive the Israeli–Palestinian peace process by implementing a "Roadmap for peace"  -  a plan that would lay out the groundwork for a permanent peace understandings between an Israeli and a Palestinian state. Within those Agreements, Israel’s PM, Ohad Olmert, was willing to improve the former offer made to the Palestinian in 2000, by giving them 100% of both Gaza and the West Bank; with the additional offerings made by the Israeli government at 2000. This time, although the conference did end in mutual agreement to further the effort of establishing two states living peacefully side by side, it met with heavy push back from both the Israeli and the Palestinian public in the West Bank and Gaza. Shortly after, both sides withdraw from the resolution that was laid out to them by the UN. </a:t>
            </a:r>
            <a:endParaRPr sz="1500">
              <a:solidFill>
                <a:srgbClr val="222222"/>
              </a:solidFill>
              <a:highlight>
                <a:srgbClr val="FFFFFF"/>
              </a:highlight>
            </a:endParaRPr>
          </a:p>
          <a:p>
            <a:pPr indent="0" lvl="0" marL="0" rtl="0" algn="l">
              <a:lnSpc>
                <a:spcPct val="115000"/>
              </a:lnSpc>
              <a:spcBef>
                <a:spcPts val="0"/>
              </a:spcBef>
              <a:spcAft>
                <a:spcPts val="0"/>
              </a:spcAft>
              <a:buNone/>
            </a:pPr>
            <a:r>
              <a:t/>
            </a:r>
            <a:endParaRPr sz="1500">
              <a:solidFill>
                <a:srgbClr val="222222"/>
              </a:solidFill>
              <a:highlight>
                <a:srgbClr val="FFFFFF"/>
              </a:highlight>
            </a:endParaRPr>
          </a:p>
          <a:p>
            <a:pPr indent="0" lvl="0" marL="0" rtl="0" algn="l">
              <a:lnSpc>
                <a:spcPct val="115000"/>
              </a:lnSpc>
              <a:spcBef>
                <a:spcPts val="0"/>
              </a:spcBef>
              <a:spcAft>
                <a:spcPts val="0"/>
              </a:spcAft>
              <a:buNone/>
            </a:pPr>
            <a:r>
              <a:rPr b="1" lang="en" sz="1500">
                <a:solidFill>
                  <a:srgbClr val="222222"/>
                </a:solidFill>
                <a:highlight>
                  <a:srgbClr val="FFFFFF"/>
                </a:highlight>
              </a:rPr>
              <a:t>Poll question 1 and 2</a:t>
            </a:r>
            <a:endParaRPr b="1" sz="1500">
              <a:solidFill>
                <a:srgbClr val="222222"/>
              </a:solidFill>
              <a:highlight>
                <a:srgbClr val="FFFFFF"/>
              </a:highlight>
            </a:endParaRPr>
          </a:p>
          <a:p>
            <a:pPr indent="0" lvl="0" marL="0" rtl="0" algn="l">
              <a:lnSpc>
                <a:spcPct val="115000"/>
              </a:lnSpc>
              <a:spcBef>
                <a:spcPts val="0"/>
              </a:spcBef>
              <a:spcAft>
                <a:spcPts val="0"/>
              </a:spcAft>
              <a:buNone/>
            </a:pPr>
            <a:r>
              <a:t/>
            </a:r>
            <a:endParaRPr sz="1500">
              <a:solidFill>
                <a:srgbClr val="222222"/>
              </a:solidFill>
              <a:highlight>
                <a:srgbClr val="FFFFFF"/>
              </a:highlight>
            </a:endParaRPr>
          </a:p>
          <a:p>
            <a:pPr indent="0" lvl="0" marL="0" rtl="0" algn="l">
              <a:lnSpc>
                <a:spcPct val="115000"/>
              </a:lnSpc>
              <a:spcBef>
                <a:spcPts val="0"/>
              </a:spcBef>
              <a:spcAft>
                <a:spcPts val="0"/>
              </a:spcAft>
              <a:buNone/>
            </a:pPr>
            <a:r>
              <a:t/>
            </a:r>
            <a:endParaRPr sz="1500">
              <a:solidFill>
                <a:srgbClr val="222222"/>
              </a:solidFill>
              <a:highlight>
                <a:srgbClr val="FFFFFF"/>
              </a:highlight>
            </a:endParaRPr>
          </a:p>
          <a:p>
            <a:pPr indent="0" lvl="0" marL="0" rtl="0" algn="l">
              <a:lnSpc>
                <a:spcPct val="115000"/>
              </a:lnSpc>
              <a:spcBef>
                <a:spcPts val="0"/>
              </a:spcBef>
              <a:spcAft>
                <a:spcPts val="0"/>
              </a:spcAft>
              <a:buNone/>
            </a:pPr>
            <a:r>
              <a:t/>
            </a:r>
            <a:endParaRPr sz="1500">
              <a:solidFill>
                <a:srgbClr val="222222"/>
              </a:solidFill>
              <a:highlight>
                <a:srgbClr val="FFFFFF"/>
              </a:highlight>
            </a:endParaRPr>
          </a:p>
          <a:p>
            <a:pPr indent="0" lvl="0" marL="0" rtl="0" algn="l">
              <a:lnSpc>
                <a:spcPct val="115000"/>
              </a:lnSpc>
              <a:spcBef>
                <a:spcPts val="0"/>
              </a:spcBef>
              <a:spcAft>
                <a:spcPts val="0"/>
              </a:spcAft>
              <a:buNone/>
            </a:pPr>
            <a:r>
              <a:t/>
            </a:r>
            <a:endParaRPr sz="1500">
              <a:solidFill>
                <a:srgbClr val="DD0880"/>
              </a:solidFill>
              <a:highlight>
                <a:srgbClr val="00FFFF"/>
              </a:highlight>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t/>
            </a:r>
            <a:endParaRPr sz="15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84085e6b66_1_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84085e6b66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DD0880"/>
                </a:solidFill>
                <a:highlight>
                  <a:srgbClr val="FFFF00"/>
                </a:highlight>
              </a:rPr>
              <a:t>- Eliza’s slide: Jerusalem </a:t>
            </a:r>
            <a:endParaRPr sz="1000">
              <a:solidFill>
                <a:srgbClr val="DD0880"/>
              </a:solidFill>
              <a:highlight>
                <a:srgbClr val="FFFF00"/>
              </a:highlight>
            </a:endParaRPr>
          </a:p>
          <a:p>
            <a:pPr indent="0" lvl="0" marL="0" rtl="0" algn="l">
              <a:spcBef>
                <a:spcPts val="0"/>
              </a:spcBef>
              <a:spcAft>
                <a:spcPts val="0"/>
              </a:spcAft>
              <a:buNone/>
            </a:pPr>
            <a:r>
              <a:rPr lang="en" sz="1000">
                <a:solidFill>
                  <a:srgbClr val="DD0880"/>
                </a:solidFill>
                <a:highlight>
                  <a:srgbClr val="00FFFF"/>
                </a:highlight>
              </a:rPr>
              <a:t> SEP UL KUR</a:t>
            </a:r>
            <a:endParaRPr sz="1000">
              <a:solidFill>
                <a:srgbClr val="DD0880"/>
              </a:solidFill>
              <a:highlight>
                <a:srgbClr val="00FFFF"/>
              </a:highlight>
            </a:endParaRPr>
          </a:p>
          <a:p>
            <a:pPr indent="0" lvl="0" marL="0" rtl="0" algn="l">
              <a:spcBef>
                <a:spcPts val="0"/>
              </a:spcBef>
              <a:spcAft>
                <a:spcPts val="0"/>
              </a:spcAft>
              <a:buNone/>
            </a:pPr>
            <a:r>
              <a:t/>
            </a:r>
            <a:endParaRPr sz="1000">
              <a:solidFill>
                <a:srgbClr val="DD0880"/>
              </a:solidFill>
              <a:highlight>
                <a:srgbClr val="00FFFF"/>
              </a:highlight>
            </a:endParaRPr>
          </a:p>
          <a:p>
            <a:pPr indent="0" lvl="0" marL="0" rtl="0" algn="l">
              <a:lnSpc>
                <a:spcPct val="115000"/>
              </a:lnSpc>
              <a:spcBef>
                <a:spcPts val="0"/>
              </a:spcBef>
              <a:spcAft>
                <a:spcPts val="0"/>
              </a:spcAft>
              <a:buNone/>
            </a:pPr>
            <a:r>
              <a:rPr lang="en" sz="1050" u="sng">
                <a:solidFill>
                  <a:srgbClr val="0F467C"/>
                </a:solidFill>
                <a:highlight>
                  <a:srgbClr val="FFFFFF"/>
                </a:highlight>
                <a:hlinkClick r:id="rId2">
                  <a:extLst>
                    <a:ext uri="{A12FA001-AC4F-418D-AE19-62706E023703}">
                      <ahyp:hlinkClr val="tx"/>
                    </a:ext>
                  </a:extLst>
                </a:hlinkClick>
              </a:rPr>
              <a:t>Jerusalem</a:t>
            </a:r>
            <a:r>
              <a:rPr lang="en" sz="1050">
                <a:solidFill>
                  <a:srgbClr val="404040"/>
                </a:solidFill>
                <a:highlight>
                  <a:srgbClr val="FFFFFF"/>
                </a:highlight>
              </a:rPr>
              <a:t> is the "heart and soul" of the Jewish people's spiritual identity and national yearnings. On every occasion that the Jews have been an independent people in the Land of Israel, Jerusalem has been their capital. Jerusalem served as the Jewish people's historic capital since King David made it so in 1004 B.C.E. Jerusalem remained the capital until its destruction at the hands of the Romans in 70 CE and the subsequent loss of Jewish independence.</a:t>
            </a:r>
            <a:endParaRPr sz="1050">
              <a:solidFill>
                <a:srgbClr val="404040"/>
              </a:solidFill>
              <a:highlight>
                <a:srgbClr val="FFFFFF"/>
              </a:highlight>
            </a:endParaRPr>
          </a:p>
          <a:p>
            <a:pPr indent="0" lvl="0" marL="0" rtl="0" algn="l">
              <a:lnSpc>
                <a:spcPct val="115000"/>
              </a:lnSpc>
              <a:spcBef>
                <a:spcPts val="0"/>
              </a:spcBef>
              <a:spcAft>
                <a:spcPts val="0"/>
              </a:spcAft>
              <a:buNone/>
            </a:pPr>
            <a:r>
              <a:rPr lang="en" sz="1050">
                <a:solidFill>
                  <a:srgbClr val="404040"/>
                </a:solidFill>
                <a:highlight>
                  <a:srgbClr val="FFFFFF"/>
                </a:highlight>
              </a:rPr>
              <a:t> </a:t>
            </a:r>
            <a:endParaRPr sz="1050">
              <a:solidFill>
                <a:srgbClr val="404040"/>
              </a:solidFill>
              <a:highlight>
                <a:srgbClr val="FFFFFF"/>
              </a:highlight>
            </a:endParaRPr>
          </a:p>
          <a:p>
            <a:pPr indent="0" lvl="0" marL="0" rtl="0" algn="l">
              <a:lnSpc>
                <a:spcPct val="115000"/>
              </a:lnSpc>
              <a:spcBef>
                <a:spcPts val="0"/>
              </a:spcBef>
              <a:spcAft>
                <a:spcPts val="0"/>
              </a:spcAft>
              <a:buNone/>
            </a:pPr>
            <a:r>
              <a:rPr lang="en" sz="1050">
                <a:solidFill>
                  <a:srgbClr val="404040"/>
                </a:solidFill>
                <a:highlight>
                  <a:srgbClr val="FFFFFF"/>
                </a:highlight>
              </a:rPr>
              <a:t>Jewish independence was renewed in 1948, with the establishment of the State of Israel. Shortly thereafter, the Knesset (Israel's parliament) determined that Jerusalem would be the capital of the State of Israel. Following this decision, government institutions were located in Jerusalem, including the President's Residence, the Government ministries, the Knesset and the Supreme Court. In 1980, the Knesset legislated the "</a:t>
            </a:r>
            <a:r>
              <a:rPr lang="en" sz="1050">
                <a:solidFill>
                  <a:srgbClr val="0F467C"/>
                </a:solidFill>
                <a:highlight>
                  <a:srgbClr val="FFFFFF"/>
                </a:highlight>
                <a:uFill>
                  <a:noFill/>
                </a:uFill>
                <a:hlinkClick r:id="rId3">
                  <a:extLst>
                    <a:ext uri="{A12FA001-AC4F-418D-AE19-62706E023703}">
                      <ahyp:hlinkClr val="tx"/>
                    </a:ext>
                  </a:extLst>
                </a:hlinkClick>
              </a:rPr>
              <a:t>Basic Law: Jerusalem, Capital of Israel</a:t>
            </a:r>
            <a:r>
              <a:rPr lang="en" sz="1050">
                <a:solidFill>
                  <a:srgbClr val="404040"/>
                </a:solidFill>
                <a:highlight>
                  <a:srgbClr val="FFFFFF"/>
                </a:highlight>
              </a:rPr>
              <a:t>", which enshrined its decision in law.</a:t>
            </a:r>
            <a:endParaRPr sz="1050">
              <a:solidFill>
                <a:srgbClr val="404040"/>
              </a:solidFill>
              <a:highlight>
                <a:srgbClr val="FFFFFF"/>
              </a:highlight>
            </a:endParaRPr>
          </a:p>
          <a:p>
            <a:pPr indent="0" lvl="0" marL="0" rtl="0" algn="l">
              <a:lnSpc>
                <a:spcPct val="115000"/>
              </a:lnSpc>
              <a:spcBef>
                <a:spcPts val="0"/>
              </a:spcBef>
              <a:spcAft>
                <a:spcPts val="0"/>
              </a:spcAft>
              <a:buNone/>
            </a:pPr>
            <a:r>
              <a:rPr lang="en" sz="1050">
                <a:solidFill>
                  <a:srgbClr val="404040"/>
                </a:solidFill>
                <a:highlight>
                  <a:srgbClr val="FFFFFF"/>
                </a:highlight>
              </a:rPr>
              <a:t> </a:t>
            </a:r>
            <a:endParaRPr sz="1050">
              <a:solidFill>
                <a:srgbClr val="404040"/>
              </a:solidFill>
              <a:highlight>
                <a:srgbClr val="FFFFFF"/>
              </a:highlight>
            </a:endParaRPr>
          </a:p>
          <a:p>
            <a:pPr indent="0" lvl="0" marL="0" rtl="0" algn="l">
              <a:lnSpc>
                <a:spcPct val="115000"/>
              </a:lnSpc>
              <a:spcBef>
                <a:spcPts val="0"/>
              </a:spcBef>
              <a:spcAft>
                <a:spcPts val="0"/>
              </a:spcAft>
              <a:buNone/>
            </a:pPr>
            <a:r>
              <a:rPr lang="en" sz="1050">
                <a:solidFill>
                  <a:srgbClr val="404040"/>
                </a:solidFill>
                <a:highlight>
                  <a:srgbClr val="FFFFFF"/>
                </a:highlight>
              </a:rPr>
              <a:t>Most states have not respected Israel's sovereign right to determine its own capital city, and have refused to recognize Jerusalem as the capital of Israel. The reasons for this are essentially political, and are contrary to principles of international law. Israel should enjoy the same basic right as any other country in determining the choice of its capital.</a:t>
            </a:r>
            <a:endParaRPr sz="1050">
              <a:solidFill>
                <a:srgbClr val="404040"/>
              </a:solidFill>
              <a:highlight>
                <a:srgbClr val="FFFFFF"/>
              </a:highlight>
            </a:endParaRPr>
          </a:p>
          <a:p>
            <a:pPr indent="0" lvl="0" marL="0" rtl="0" algn="l">
              <a:lnSpc>
                <a:spcPct val="115000"/>
              </a:lnSpc>
              <a:spcBef>
                <a:spcPts val="0"/>
              </a:spcBef>
              <a:spcAft>
                <a:spcPts val="0"/>
              </a:spcAft>
              <a:buNone/>
            </a:pPr>
            <a:r>
              <a:rPr lang="en" sz="1050">
                <a:solidFill>
                  <a:srgbClr val="404040"/>
                </a:solidFill>
                <a:highlight>
                  <a:srgbClr val="FFFFFF"/>
                </a:highlight>
              </a:rPr>
              <a:t> </a:t>
            </a:r>
            <a:endParaRPr sz="1050">
              <a:solidFill>
                <a:srgbClr val="404040"/>
              </a:solidFill>
              <a:highlight>
                <a:srgbClr val="FFFFFF"/>
              </a:highlight>
            </a:endParaRPr>
          </a:p>
          <a:p>
            <a:pPr indent="0" lvl="0" marL="0" rtl="0" algn="l">
              <a:spcBef>
                <a:spcPts val="0"/>
              </a:spcBef>
              <a:spcAft>
                <a:spcPts val="0"/>
              </a:spcAft>
              <a:buNone/>
            </a:pPr>
            <a:r>
              <a:rPr lang="en" sz="1050">
                <a:solidFill>
                  <a:srgbClr val="404040"/>
                </a:solidFill>
                <a:highlight>
                  <a:srgbClr val="FFFFFF"/>
                </a:highlight>
              </a:rPr>
              <a:t>Throughout the centuries, no other nation, other than the Jewish people, made Jerusalem its capital. While important to other faiths, Judaism is the only religion which places Jerusalem at the center of its belief. </a:t>
            </a:r>
            <a:endParaRPr sz="1050">
              <a:solidFill>
                <a:srgbClr val="404040"/>
              </a:solidFill>
              <a:highlight>
                <a:srgbClr val="FFFFFF"/>
              </a:highlight>
            </a:endParaRPr>
          </a:p>
          <a:p>
            <a:pPr indent="0" lvl="0" marL="0" rtl="0" algn="l">
              <a:spcBef>
                <a:spcPts val="0"/>
              </a:spcBef>
              <a:spcAft>
                <a:spcPts val="0"/>
              </a:spcAft>
              <a:buNone/>
            </a:pPr>
            <a:r>
              <a:rPr lang="en" sz="1050">
                <a:solidFill>
                  <a:srgbClr val="404040"/>
                </a:solidFill>
                <a:highlight>
                  <a:srgbClr val="FFFFFF"/>
                </a:highlight>
              </a:rPr>
              <a:t>Next year in Jerusalem - Passover</a:t>
            </a:r>
            <a:endParaRPr sz="1050">
              <a:solidFill>
                <a:srgbClr val="404040"/>
              </a:solidFill>
              <a:highlight>
                <a:srgbClr val="FFFFFF"/>
              </a:highlight>
            </a:endParaRPr>
          </a:p>
          <a:p>
            <a:pPr indent="-292100" lvl="0" marL="457200" rtl="0" algn="l">
              <a:lnSpc>
                <a:spcPct val="115000"/>
              </a:lnSpc>
              <a:spcBef>
                <a:spcPts val="1200"/>
              </a:spcBef>
              <a:spcAft>
                <a:spcPts val="0"/>
              </a:spcAft>
              <a:buClr>
                <a:schemeClr val="dk1"/>
              </a:buClr>
              <a:buSzPts val="1000"/>
              <a:buChar char="●"/>
            </a:pPr>
            <a:r>
              <a:rPr lang="en" sz="1000">
                <a:solidFill>
                  <a:schemeClr val="dk1"/>
                </a:solidFill>
              </a:rPr>
              <a:t>Israel considers Arabs living in East Jerusalem 'permanent residents' --This status gives residents the right to vote in local elections, but not in elections for Israel's legislature (the Knesset)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If residents meet certain conditions, including swearing allegiance to the State of Israel, demonstrating knowledge of Hebrew, and proving that they are not citizens of another country, they may apply for full Israeli citizenship. </a:t>
            </a:r>
            <a:endParaRPr sz="1000">
              <a:solidFill>
                <a:schemeClr val="dk1"/>
              </a:solidFill>
            </a:endParaRPr>
          </a:p>
          <a:p>
            <a:pPr indent="0" lvl="0" marL="0" rtl="0" algn="l">
              <a:lnSpc>
                <a:spcPct val="115000"/>
              </a:lnSpc>
              <a:spcBef>
                <a:spcPts val="1200"/>
              </a:spcBef>
              <a:spcAft>
                <a:spcPts val="0"/>
              </a:spcAft>
              <a:buNone/>
            </a:pPr>
            <a:r>
              <a:rPr lang="en" sz="1350">
                <a:solidFill>
                  <a:srgbClr val="2A2A2A"/>
                </a:solidFill>
                <a:latin typeface="Georgia"/>
                <a:ea typeface="Georgia"/>
                <a:cs typeface="Georgia"/>
                <a:sym typeface="Georgia"/>
              </a:rPr>
              <a:t>For many people, those are questions with deep religious implications. To some ears, Trump’s decision to recognize the city as Israel’s capital offers support for one Israeli vision of Jerusalem as the “eternal and united” capital of Israel. That may sound like a peaceful, hopeful vision of the future. It could also sound like an outcome in which a future Palestinian state does not have jurisdiction over any part of Jerusalem, or in which Israel exercises much more control over the city and its Muslim holy sites — which, for many devout Muslims, is unacceptable.</a:t>
            </a:r>
            <a:endParaRPr sz="1000">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84085e6b66_1_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4085e6b6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DD0880"/>
                </a:solidFill>
                <a:highlight>
                  <a:srgbClr val="00FFFF"/>
                </a:highlight>
              </a:rPr>
              <a:t>- Tom’s slide: Refugees </a:t>
            </a:r>
            <a:endParaRPr sz="1400">
              <a:solidFill>
                <a:srgbClr val="DD0880"/>
              </a:solidFill>
              <a:highlight>
                <a:srgbClr val="00FFFF"/>
              </a:highlight>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Last piller we are going to discuss - </a:t>
            </a:r>
            <a:r>
              <a:rPr b="1" lang="en" sz="1400">
                <a:solidFill>
                  <a:schemeClr val="dk1"/>
                </a:solidFill>
              </a:rPr>
              <a:t>The refugee issue - begins right after 1948’s Independence war, or the Nakba - ends</a:t>
            </a:r>
            <a:r>
              <a:rPr lang="en" sz="1400">
                <a:solidFill>
                  <a:schemeClr val="dk1"/>
                </a:solidFill>
              </a:rPr>
              <a:t>. Arab countries would later claim that after the war, around 900,000 Arab residents became refugees. Israel would claim that the official number is actually 520,000. Again, there were a lot of refugees on both sides, but the while Israel would be quick to absorb the Jewish refugees from Arab countries, the Arab refugees would not enjoy the same treatment from their neighboring countries . </a:t>
            </a:r>
            <a:br>
              <a:rPr lang="en" sz="1400">
                <a:solidFill>
                  <a:schemeClr val="dk1"/>
                </a:solidFill>
              </a:rPr>
            </a:br>
            <a:r>
              <a:rPr lang="en" sz="1400">
                <a:solidFill>
                  <a:schemeClr val="dk1"/>
                </a:solidFill>
              </a:rPr>
              <a:t>Because of the humanitarian issue that was formed after the war on the Arab side things, the UN  established The “United Nations Relief and Works Agency” AKA </a:t>
            </a:r>
            <a:r>
              <a:rPr b="1" lang="en" sz="1400">
                <a:solidFill>
                  <a:schemeClr val="dk1"/>
                </a:solidFill>
              </a:rPr>
              <a:t>UNRWA,</a:t>
            </a:r>
            <a:r>
              <a:rPr lang="en" sz="1400">
                <a:solidFill>
                  <a:schemeClr val="dk1"/>
                </a:solidFill>
              </a:rPr>
              <a:t> on December 1949, with the goal of support, relief and human development of Palestinian refugees. Back in 1949,  UNRWA would set the total number of refugees at 726,000.</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Now, would Israel have a serious problem absorbing 726,00 more citizens into Israel? Probaly not. However, according to the UN refugee agency,  “</a:t>
            </a:r>
            <a:r>
              <a:rPr lang="en" sz="1400">
                <a:solidFill>
                  <a:srgbClr val="222222"/>
                </a:solidFill>
                <a:highlight>
                  <a:srgbClr val="FFFFFF"/>
                </a:highlight>
                <a:latin typeface="Roboto"/>
                <a:ea typeface="Roboto"/>
                <a:cs typeface="Roboto"/>
                <a:sym typeface="Roboto"/>
              </a:rPr>
              <a:t>A </a:t>
            </a:r>
            <a:r>
              <a:rPr b="1" lang="en" sz="1400">
                <a:solidFill>
                  <a:srgbClr val="222222"/>
                </a:solidFill>
                <a:highlight>
                  <a:srgbClr val="FFFFFF"/>
                </a:highlight>
                <a:latin typeface="Roboto"/>
                <a:ea typeface="Roboto"/>
                <a:cs typeface="Roboto"/>
                <a:sym typeface="Roboto"/>
              </a:rPr>
              <a:t>refugee</a:t>
            </a:r>
            <a:r>
              <a:rPr lang="en" sz="1400">
                <a:solidFill>
                  <a:srgbClr val="222222"/>
                </a:solidFill>
                <a:highlight>
                  <a:srgbClr val="FFFFFF"/>
                </a:highlight>
                <a:latin typeface="Roboto"/>
                <a:ea typeface="Roboto"/>
                <a:cs typeface="Roboto"/>
                <a:sym typeface="Roboto"/>
              </a:rPr>
              <a:t> is someone who has been forced to flee his or her country because of persecution, war or violence. A </a:t>
            </a:r>
            <a:r>
              <a:rPr b="1" lang="en" sz="1400">
                <a:solidFill>
                  <a:srgbClr val="222222"/>
                </a:solidFill>
                <a:highlight>
                  <a:srgbClr val="FFFFFF"/>
                </a:highlight>
                <a:latin typeface="Roboto"/>
                <a:ea typeface="Roboto"/>
                <a:cs typeface="Roboto"/>
                <a:sym typeface="Roboto"/>
              </a:rPr>
              <a:t>refugee</a:t>
            </a:r>
            <a:r>
              <a:rPr lang="en" sz="1400">
                <a:solidFill>
                  <a:srgbClr val="222222"/>
                </a:solidFill>
                <a:highlight>
                  <a:srgbClr val="FFFFFF"/>
                </a:highlight>
                <a:latin typeface="Roboto"/>
                <a:ea typeface="Roboto"/>
                <a:cs typeface="Roboto"/>
                <a:sym typeface="Roboto"/>
              </a:rPr>
              <a:t> has a well-founded fear of persecution for reasons of race, religion, nationality, political opinion or membership in a particular social group”. In other words individuals who</a:t>
            </a:r>
            <a:r>
              <a:rPr lang="en" sz="1400" u="sng">
                <a:solidFill>
                  <a:srgbClr val="222222"/>
                </a:solidFill>
                <a:highlight>
                  <a:srgbClr val="FFFFFF"/>
                </a:highlight>
                <a:latin typeface="Roboto"/>
                <a:ea typeface="Roboto"/>
                <a:cs typeface="Roboto"/>
                <a:sym typeface="Roboto"/>
              </a:rPr>
              <a:t> </a:t>
            </a:r>
            <a:r>
              <a:rPr i="1" lang="en" sz="1400" u="sng">
                <a:solidFill>
                  <a:srgbClr val="222222"/>
                </a:solidFill>
                <a:highlight>
                  <a:srgbClr val="FFFFFF"/>
                </a:highlight>
                <a:latin typeface="Roboto"/>
                <a:ea typeface="Roboto"/>
                <a:cs typeface="Roboto"/>
                <a:sym typeface="Roboto"/>
              </a:rPr>
              <a:t>currently</a:t>
            </a:r>
            <a:r>
              <a:rPr lang="en" sz="1400">
                <a:solidFill>
                  <a:srgbClr val="222222"/>
                </a:solidFill>
                <a:highlight>
                  <a:srgbClr val="FFFFFF"/>
                </a:highlight>
                <a:latin typeface="Roboto"/>
                <a:ea typeface="Roboto"/>
                <a:cs typeface="Roboto"/>
                <a:sym typeface="Roboto"/>
              </a:rPr>
              <a:t> don’t have anywhere else to go to. UNWRA definition however is different, stating that "persons whose regular place of residence was Palestine during the period 1 June 1946 to 15 May 1948, and who lost both home and means of livelihood as a result of the 1948 conflict.” Still, no problem here, but the organization’s continues to define Palestinian refugees as “The descendants of Palestine refugee males, including adopted children, are also eligible for registration as refugees”. </a:t>
            </a:r>
            <a:r>
              <a:rPr b="1" lang="en" sz="1400">
                <a:solidFill>
                  <a:srgbClr val="222222"/>
                </a:solidFill>
                <a:highlight>
                  <a:srgbClr val="FFFFFF"/>
                </a:highlight>
                <a:latin typeface="Roboto"/>
                <a:ea typeface="Roboto"/>
                <a:cs typeface="Roboto"/>
                <a:sym typeface="Roboto"/>
              </a:rPr>
              <a:t>And that is where we see the big difference in presented numbers of the two sides today</a:t>
            </a:r>
            <a:r>
              <a:rPr lang="en" sz="1400">
                <a:solidFill>
                  <a:srgbClr val="222222"/>
                </a:solidFill>
                <a:highlight>
                  <a:srgbClr val="FFFFFF"/>
                </a:highlight>
                <a:latin typeface="Roboto"/>
                <a:ea typeface="Roboto"/>
                <a:cs typeface="Roboto"/>
                <a:sym typeface="Roboto"/>
              </a:rPr>
              <a:t>.</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Roboto"/>
                <a:ea typeface="Roboto"/>
                <a:cs typeface="Roboto"/>
                <a:sym typeface="Roboto"/>
              </a:rPr>
              <a:t>Why the difference in definitions? Well, according to BADIL, the Resource Center for Palestinian Residency and Refugee Rights, the international community continues to classify children and grandchildren of Palestinian refugees as refugees because they are entitled to international assistance and protection, same as the refugees who originally fled Palestine. This situation would remain until the old and new generations of Palestinian refugees will be offered a choice of durable solution such as monetary repatriation, integration in their current host country or resettlement in third party states.  But the main point, according to the the BADIL organization, is that regardless of the current status of old or new Palestinian refugees, they should be given the opportunity to decide where they want to live, since they were denied of that privilege for the last 72 years. Moreover, this definition does not apply only to Palestinian refugees,  but also  Bosnian, Guatemalan refugees and internally Displaced Persons or “IDPs worldwide.</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Roboto"/>
                <a:ea typeface="Roboto"/>
                <a:cs typeface="Roboto"/>
                <a:sym typeface="Roboto"/>
              </a:rPr>
              <a:t>But what if Israel would allow all 5,000,000 Palestinian refugees, as defined by ANWRA. to go back to Israel? Well, given that Israel consites today of </a:t>
            </a:r>
            <a:r>
              <a:rPr b="1" lang="en" sz="1400">
                <a:solidFill>
                  <a:srgbClr val="222222"/>
                </a:solidFill>
                <a:highlight>
                  <a:srgbClr val="FFFFFF"/>
                </a:highlight>
                <a:latin typeface="Roboto"/>
                <a:ea typeface="Roboto"/>
                <a:cs typeface="Roboto"/>
                <a:sym typeface="Roboto"/>
              </a:rPr>
              <a:t>9,000,000 Israeli citizens</a:t>
            </a:r>
            <a:r>
              <a:rPr lang="en" sz="1400">
                <a:solidFill>
                  <a:srgbClr val="222222"/>
                </a:solidFill>
                <a:highlight>
                  <a:srgbClr val="FFFFFF"/>
                </a:highlight>
                <a:latin typeface="Roboto"/>
                <a:ea typeface="Roboto"/>
                <a:cs typeface="Roboto"/>
                <a:sym typeface="Roboto"/>
              </a:rPr>
              <a:t>, if you add the Palestinians who are living outside of Israel to </a:t>
            </a:r>
            <a:r>
              <a:rPr b="1" lang="en" sz="1400">
                <a:solidFill>
                  <a:srgbClr val="222222"/>
                </a:solidFill>
                <a:highlight>
                  <a:srgbClr val="FFFFFF"/>
                </a:highlight>
                <a:latin typeface="Roboto"/>
                <a:ea typeface="Roboto"/>
                <a:cs typeface="Roboto"/>
                <a:sym typeface="Roboto"/>
              </a:rPr>
              <a:t> the 4 million palestinian already living in Gaza and the West bank</a:t>
            </a:r>
            <a:r>
              <a:rPr lang="en" sz="1400">
                <a:solidFill>
                  <a:srgbClr val="222222"/>
                </a:solidFill>
                <a:highlight>
                  <a:srgbClr val="FFFFFF"/>
                </a:highlight>
                <a:latin typeface="Roboto"/>
                <a:ea typeface="Roboto"/>
                <a:cs typeface="Roboto"/>
                <a:sym typeface="Roboto"/>
              </a:rPr>
              <a:t>, Israel would  longer have a Jewish majority. Hence, Israel would have to face the decision of whether it wants be a Jewish state or a democratic state -  but it can’t be both. </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Roboto"/>
                <a:ea typeface="Roboto"/>
                <a:cs typeface="Roboto"/>
                <a:sym typeface="Roboto"/>
              </a:rPr>
              <a:t>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 </a:t>
            </a:r>
            <a:endParaRPr sz="1400">
              <a:solidFill>
                <a:schemeClr val="dk1"/>
              </a:solidFill>
            </a:endParaRPr>
          </a:p>
          <a:p>
            <a:pPr indent="0" lvl="0" marL="0" rtl="0" algn="l">
              <a:lnSpc>
                <a:spcPct val="115000"/>
              </a:lnSpc>
              <a:spcBef>
                <a:spcPts val="0"/>
              </a:spcBef>
              <a:spcAft>
                <a:spcPts val="0"/>
              </a:spcAft>
              <a:buNone/>
            </a:pPr>
            <a:r>
              <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84085e6b66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84085e6b66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This the part where we will </a:t>
            </a:r>
            <a:r>
              <a:rPr lang="en" sz="1500"/>
              <a:t>divide</a:t>
            </a:r>
            <a:r>
              <a:rPr lang="en" sz="1500"/>
              <a:t> into to two debate groups, on the topic of the </a:t>
            </a:r>
            <a:r>
              <a:rPr b="1" lang="en" sz="1500"/>
              <a:t>Palestinian</a:t>
            </a:r>
            <a:r>
              <a:rPr b="1" lang="en" sz="1500"/>
              <a:t> </a:t>
            </a:r>
            <a:r>
              <a:rPr b="1" lang="en" sz="1500"/>
              <a:t>refugees and the right of return to Israel</a:t>
            </a:r>
            <a:r>
              <a:rPr lang="en" sz="1500"/>
              <a:t>. </a:t>
            </a:r>
            <a:r>
              <a:rPr b="1" lang="en" sz="1500"/>
              <a:t>Eliza will be the coach for the pro-Israeli Team blue, and I’ll take the Pro Palestinian</a:t>
            </a:r>
            <a:r>
              <a:rPr lang="en" sz="1500"/>
              <a:t>, Team Green</a:t>
            </a:r>
            <a:r>
              <a:rPr lang="en" sz="1500"/>
              <a:t>. By the end of it of the breakout period, you will have to come out with 2-3 main arguments on the topic of </a:t>
            </a:r>
            <a:r>
              <a:rPr b="1" lang="en" sz="1500"/>
              <a:t>should</a:t>
            </a:r>
            <a:r>
              <a:rPr b="1" lang="en" sz="1500"/>
              <a:t> </a:t>
            </a:r>
            <a:r>
              <a:rPr b="1" lang="en" sz="1500"/>
              <a:t>Palestinian</a:t>
            </a:r>
            <a:r>
              <a:rPr b="1" lang="en" sz="1500"/>
              <a:t> refugees and their </a:t>
            </a:r>
            <a:r>
              <a:rPr b="1" lang="en" sz="1500"/>
              <a:t>descendants</a:t>
            </a:r>
            <a:r>
              <a:rPr b="1" lang="en" sz="1500"/>
              <a:t> be provided or </a:t>
            </a:r>
            <a:r>
              <a:rPr b="1" lang="en" sz="1500"/>
              <a:t>denied</a:t>
            </a:r>
            <a:r>
              <a:rPr b="1" lang="en" sz="1500"/>
              <a:t> of a right to come back to Israel</a:t>
            </a:r>
            <a:r>
              <a:rPr lang="en" sz="1500"/>
              <a:t>?</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b="1" lang="en" sz="1500"/>
              <a:t>Eliza?:</a:t>
            </a:r>
            <a:r>
              <a:rPr lang="en" sz="1500"/>
              <a:t>Each team will choose one </a:t>
            </a:r>
            <a:r>
              <a:rPr lang="en" sz="1500"/>
              <a:t>representative for the debate which will play as follows: Starting team will have 2 minutes to lay their arguments/ then the Second team will have one minute to respond/ and then will switch roles. I will repeat the instructions again before we start.  The last thing I’ll say before we will assign you into to breakout rooms iis that no matter how you feel about advocating for any of the sides, the best way to truly understand Palestinian-Israeli conflict is to listen to the argument rising from the two narratives. </a:t>
            </a:r>
            <a:endParaRPr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State rules of debate before breakout:</a:t>
            </a:r>
            <a:endParaRPr b="1" sz="1500"/>
          </a:p>
          <a:p>
            <a:pPr indent="0" lvl="0" marL="0" rtl="0" algn="l">
              <a:spcBef>
                <a:spcPts val="0"/>
              </a:spcBef>
              <a:spcAft>
                <a:spcPts val="0"/>
              </a:spcAft>
              <a:buNone/>
            </a:pPr>
            <a:r>
              <a:rPr lang="en" sz="1500"/>
              <a:t>Team green stars: 2 minute argument by leader</a:t>
            </a:r>
            <a:endParaRPr sz="1500"/>
          </a:p>
          <a:p>
            <a:pPr indent="0" lvl="0" marL="0" rtl="0" algn="l">
              <a:spcBef>
                <a:spcPts val="0"/>
              </a:spcBef>
              <a:spcAft>
                <a:spcPts val="0"/>
              </a:spcAft>
              <a:buNone/>
            </a:pPr>
            <a:r>
              <a:rPr lang="en" sz="1500"/>
              <a:t>Team blue has 1 minute to respond, followed by a 2 minute argument</a:t>
            </a:r>
            <a:endParaRPr sz="1500"/>
          </a:p>
          <a:p>
            <a:pPr indent="0" lvl="0" marL="0" rtl="0" algn="l">
              <a:spcBef>
                <a:spcPts val="0"/>
              </a:spcBef>
              <a:spcAft>
                <a:spcPts val="0"/>
              </a:spcAft>
              <a:buNone/>
            </a:pPr>
            <a:r>
              <a:rPr lang="en" sz="1500"/>
              <a:t>Team Green has 1 </a:t>
            </a:r>
            <a:r>
              <a:rPr lang="en" sz="1500"/>
              <a:t>minute</a:t>
            </a:r>
            <a:r>
              <a:rPr lang="en" sz="1500"/>
              <a:t> to answer</a:t>
            </a:r>
            <a:endParaRPr sz="1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25.jpg"/><Relationship Id="rId5"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11" Type="http://schemas.openxmlformats.org/officeDocument/2006/relationships/image" Target="../media/image12.png"/><Relationship Id="rId10" Type="http://schemas.openxmlformats.org/officeDocument/2006/relationships/image" Target="../media/image6.png"/><Relationship Id="rId9"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7.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png"/><Relationship Id="rId10"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21.png"/><Relationship Id="rId7"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Presentation Title</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Presentation Subtitle</a:t>
            </a:r>
            <a:endParaRPr sz="2400"/>
          </a:p>
        </p:txBody>
      </p:sp>
      <p:pic>
        <p:nvPicPr>
          <p:cNvPr id="56" name="Google Shape;56;p13"/>
          <p:cNvPicPr preferRelativeResize="0"/>
          <p:nvPr/>
        </p:nvPicPr>
        <p:blipFill>
          <a:blip r:embed="rId3">
            <a:alphaModFix/>
          </a:blip>
          <a:stretch>
            <a:fillRect/>
          </a:stretch>
        </p:blipFill>
        <p:spPr>
          <a:xfrm>
            <a:off x="0" y="41525"/>
            <a:ext cx="9144000" cy="5143500"/>
          </a:xfrm>
          <a:prstGeom prst="rect">
            <a:avLst/>
          </a:prstGeom>
          <a:noFill/>
          <a:ln>
            <a:noFill/>
          </a:ln>
        </p:spPr>
      </p:pic>
      <p:sp>
        <p:nvSpPr>
          <p:cNvPr id="57" name="Google Shape;57;p13"/>
          <p:cNvSpPr txBox="1"/>
          <p:nvPr/>
        </p:nvSpPr>
        <p:spPr>
          <a:xfrm>
            <a:off x="-152400" y="571000"/>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latin typeface="Impact"/>
                <a:ea typeface="Impact"/>
                <a:cs typeface="Impact"/>
                <a:sym typeface="Impact"/>
              </a:rPr>
              <a:t>WHAT ARE WE TALKING ABOUT </a:t>
            </a:r>
            <a:endParaRPr sz="5200">
              <a:latin typeface="Impact"/>
              <a:ea typeface="Impact"/>
              <a:cs typeface="Impact"/>
              <a:sym typeface="Impact"/>
            </a:endParaRPr>
          </a:p>
        </p:txBody>
      </p:sp>
      <p:sp>
        <p:nvSpPr>
          <p:cNvPr id="58" name="Google Shape;58;p13"/>
          <p:cNvSpPr txBox="1"/>
          <p:nvPr/>
        </p:nvSpPr>
        <p:spPr>
          <a:xfrm>
            <a:off x="6372600" y="723400"/>
            <a:ext cx="3000000" cy="31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latin typeface="Impact"/>
                <a:ea typeface="Impact"/>
                <a:cs typeface="Impact"/>
                <a:sym typeface="Impact"/>
              </a:rPr>
              <a:t>WHEN WE ARE TALKING ABOUT </a:t>
            </a:r>
            <a:endParaRPr sz="5200">
              <a:latin typeface="Impact"/>
              <a:ea typeface="Impact"/>
              <a:cs typeface="Impact"/>
              <a:sym typeface="Impact"/>
            </a:endParaRPr>
          </a:p>
        </p:txBody>
      </p:sp>
      <p:sp>
        <p:nvSpPr>
          <p:cNvPr id="59" name="Google Shape;59;p13"/>
          <p:cNvSpPr txBox="1"/>
          <p:nvPr/>
        </p:nvSpPr>
        <p:spPr>
          <a:xfrm>
            <a:off x="-685800" y="4362300"/>
            <a:ext cx="5007000" cy="11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latin typeface="Impact"/>
                <a:ea typeface="Impact"/>
                <a:cs typeface="Impact"/>
                <a:sym typeface="Impact"/>
              </a:rPr>
              <a:t>THE </a:t>
            </a:r>
            <a:r>
              <a:rPr lang="en" sz="5200">
                <a:latin typeface="Impact"/>
                <a:ea typeface="Impact"/>
                <a:cs typeface="Impact"/>
                <a:sym typeface="Impact"/>
              </a:rPr>
              <a:t>CONFLICT</a:t>
            </a:r>
            <a:r>
              <a:rPr lang="en" sz="5200">
                <a:latin typeface="Impact"/>
                <a:ea typeface="Impact"/>
                <a:cs typeface="Impact"/>
                <a:sym typeface="Impact"/>
              </a:rPr>
              <a:t> </a:t>
            </a:r>
            <a:endParaRPr sz="5200">
              <a:latin typeface="Impact"/>
              <a:ea typeface="Impact"/>
              <a:cs typeface="Impact"/>
              <a:sym typeface="Impact"/>
            </a:endParaRPr>
          </a:p>
        </p:txBody>
      </p:sp>
      <p:pic>
        <p:nvPicPr>
          <p:cNvPr id="60" name="Google Shape;60;p13"/>
          <p:cNvPicPr preferRelativeResize="0"/>
          <p:nvPr/>
        </p:nvPicPr>
        <p:blipFill rotWithShape="1">
          <a:blip r:embed="rId4">
            <a:alphaModFix/>
          </a:blip>
          <a:srcRect b="57099" l="12296" r="12356" t="22178"/>
          <a:stretch/>
        </p:blipFill>
        <p:spPr>
          <a:xfrm>
            <a:off x="7439625" y="58025"/>
            <a:ext cx="1786800" cy="363900"/>
          </a:xfrm>
          <a:prstGeom prst="ellipse">
            <a:avLst/>
          </a:prstGeom>
          <a:noFill/>
          <a:ln>
            <a:noFill/>
          </a:ln>
        </p:spPr>
      </p:pic>
      <p:sp>
        <p:nvSpPr>
          <p:cNvPr id="61" name="Google Shape;61;p13"/>
          <p:cNvSpPr txBox="1"/>
          <p:nvPr/>
        </p:nvSpPr>
        <p:spPr>
          <a:xfrm>
            <a:off x="1839900" y="-110875"/>
            <a:ext cx="5007000" cy="11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latin typeface="Impact"/>
                <a:ea typeface="Impact"/>
                <a:cs typeface="Impact"/>
                <a:sym typeface="Impact"/>
              </a:rPr>
              <a:t>Session 4:</a:t>
            </a:r>
            <a:endParaRPr sz="5200">
              <a:latin typeface="Impact"/>
              <a:ea typeface="Impact"/>
              <a:cs typeface="Impact"/>
              <a:sym typeface="Impact"/>
            </a:endParaRPr>
          </a:p>
        </p:txBody>
      </p:sp>
      <p:sp>
        <p:nvSpPr>
          <p:cNvPr id="62" name="Google Shape;62;p13"/>
          <p:cNvSpPr txBox="1"/>
          <p:nvPr/>
        </p:nvSpPr>
        <p:spPr>
          <a:xfrm>
            <a:off x="4943925" y="4783350"/>
            <a:ext cx="5007000" cy="11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100">
                <a:latin typeface="Caveat"/>
                <a:ea typeface="Caveat"/>
                <a:cs typeface="Caveat"/>
                <a:sym typeface="Caveat"/>
              </a:rPr>
              <a:t>(Or WAWTAWWATATC for short)</a:t>
            </a:r>
            <a:endParaRPr b="1" i="1" sz="2100">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25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2"/>
          <p:cNvSpPr txBox="1"/>
          <p:nvPr/>
        </p:nvSpPr>
        <p:spPr>
          <a:xfrm>
            <a:off x="1785300" y="2162950"/>
            <a:ext cx="5573400" cy="13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5300">
                <a:solidFill>
                  <a:schemeClr val="dk1"/>
                </a:solidFill>
                <a:latin typeface="Amatic SC"/>
                <a:ea typeface="Amatic SC"/>
                <a:cs typeface="Amatic SC"/>
                <a:sym typeface="Amatic SC"/>
              </a:rPr>
              <a:t>Where do we go from here? </a:t>
            </a:r>
            <a:endParaRPr i="1" sz="5300">
              <a:solidFill>
                <a:schemeClr val="dk1"/>
              </a:solidFill>
              <a:latin typeface="Amatic SC"/>
              <a:ea typeface="Amatic SC"/>
              <a:cs typeface="Amatic SC"/>
              <a:sym typeface="Amatic SC"/>
            </a:endParaRPr>
          </a:p>
        </p:txBody>
      </p:sp>
      <p:pic>
        <p:nvPicPr>
          <p:cNvPr id="173" name="Google Shape;173;p22"/>
          <p:cNvPicPr preferRelativeResize="0"/>
          <p:nvPr/>
        </p:nvPicPr>
        <p:blipFill>
          <a:blip r:embed="rId3">
            <a:alphaModFix/>
          </a:blip>
          <a:stretch>
            <a:fillRect/>
          </a:stretch>
        </p:blipFill>
        <p:spPr>
          <a:xfrm>
            <a:off x="0" y="4"/>
            <a:ext cx="1934826" cy="1090826"/>
          </a:xfrm>
          <a:prstGeom prst="rect">
            <a:avLst/>
          </a:prstGeom>
          <a:noFill/>
          <a:ln>
            <a:noFill/>
          </a:ln>
        </p:spPr>
      </p:pic>
      <p:pic>
        <p:nvPicPr>
          <p:cNvPr id="174" name="Google Shape;174;p22"/>
          <p:cNvPicPr preferRelativeResize="0"/>
          <p:nvPr/>
        </p:nvPicPr>
        <p:blipFill>
          <a:blip r:embed="rId3">
            <a:alphaModFix/>
          </a:blip>
          <a:stretch>
            <a:fillRect/>
          </a:stretch>
        </p:blipFill>
        <p:spPr>
          <a:xfrm>
            <a:off x="7215000" y="4052679"/>
            <a:ext cx="1934826" cy="1090826"/>
          </a:xfrm>
          <a:prstGeom prst="rect">
            <a:avLst/>
          </a:prstGeom>
          <a:noFill/>
          <a:ln>
            <a:noFill/>
          </a:ln>
        </p:spPr>
      </p:pic>
      <p:pic>
        <p:nvPicPr>
          <p:cNvPr id="175" name="Google Shape;175;p22"/>
          <p:cNvPicPr preferRelativeResize="0"/>
          <p:nvPr/>
        </p:nvPicPr>
        <p:blipFill>
          <a:blip r:embed="rId4">
            <a:alphaModFix/>
          </a:blip>
          <a:stretch>
            <a:fillRect/>
          </a:stretch>
        </p:blipFill>
        <p:spPr>
          <a:xfrm>
            <a:off x="0" y="3540850"/>
            <a:ext cx="2891196" cy="1602650"/>
          </a:xfrm>
          <a:prstGeom prst="rect">
            <a:avLst/>
          </a:prstGeom>
          <a:noFill/>
          <a:ln>
            <a:noFill/>
          </a:ln>
        </p:spPr>
      </p:pic>
      <p:pic>
        <p:nvPicPr>
          <p:cNvPr id="176" name="Google Shape;176;p22"/>
          <p:cNvPicPr preferRelativeResize="0"/>
          <p:nvPr/>
        </p:nvPicPr>
        <p:blipFill>
          <a:blip r:embed="rId5">
            <a:alphaModFix/>
          </a:blip>
          <a:stretch>
            <a:fillRect/>
          </a:stretch>
        </p:blipFill>
        <p:spPr>
          <a:xfrm>
            <a:off x="6581175" y="131075"/>
            <a:ext cx="2568650" cy="17218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Impact"/>
                <a:ea typeface="Impact"/>
                <a:cs typeface="Impact"/>
                <a:sym typeface="Impact"/>
              </a:rPr>
              <a:t>(The Israel fellow) </a:t>
            </a:r>
            <a:r>
              <a:rPr lang="en">
                <a:latin typeface="Impact"/>
                <a:ea typeface="Impact"/>
                <a:cs typeface="Impact"/>
                <a:sym typeface="Impact"/>
              </a:rPr>
              <a:t>SAGI GABAY IS COMING! (5/5; 5/7)</a:t>
            </a:r>
            <a:endParaRPr>
              <a:latin typeface="Impact"/>
              <a:ea typeface="Impact"/>
              <a:cs typeface="Impact"/>
              <a:sym typeface="Impact"/>
            </a:endParaRPr>
          </a:p>
        </p:txBody>
      </p:sp>
      <p:pic>
        <p:nvPicPr>
          <p:cNvPr id="182" name="Google Shape;182;p23"/>
          <p:cNvPicPr preferRelativeResize="0"/>
          <p:nvPr/>
        </p:nvPicPr>
        <p:blipFill>
          <a:blip r:embed="rId3">
            <a:alphaModFix/>
          </a:blip>
          <a:stretch>
            <a:fillRect/>
          </a:stretch>
        </p:blipFill>
        <p:spPr>
          <a:xfrm>
            <a:off x="152400" y="1170125"/>
            <a:ext cx="2590250" cy="2137600"/>
          </a:xfrm>
          <a:prstGeom prst="rect">
            <a:avLst/>
          </a:prstGeom>
          <a:noFill/>
          <a:ln>
            <a:noFill/>
          </a:ln>
        </p:spPr>
      </p:pic>
      <p:pic>
        <p:nvPicPr>
          <p:cNvPr id="183" name="Google Shape;183;p23"/>
          <p:cNvPicPr preferRelativeResize="0"/>
          <p:nvPr/>
        </p:nvPicPr>
        <p:blipFill>
          <a:blip r:embed="rId4">
            <a:alphaModFix/>
          </a:blip>
          <a:stretch>
            <a:fillRect/>
          </a:stretch>
        </p:blipFill>
        <p:spPr>
          <a:xfrm>
            <a:off x="6545555" y="1170125"/>
            <a:ext cx="2275101" cy="2237200"/>
          </a:xfrm>
          <a:prstGeom prst="rect">
            <a:avLst/>
          </a:prstGeom>
          <a:noFill/>
          <a:ln>
            <a:noFill/>
          </a:ln>
        </p:spPr>
      </p:pic>
      <p:pic>
        <p:nvPicPr>
          <p:cNvPr id="184" name="Google Shape;184;p23"/>
          <p:cNvPicPr preferRelativeResize="0"/>
          <p:nvPr/>
        </p:nvPicPr>
        <p:blipFill>
          <a:blip r:embed="rId5">
            <a:alphaModFix/>
          </a:blip>
          <a:stretch>
            <a:fillRect/>
          </a:stretch>
        </p:blipFill>
        <p:spPr>
          <a:xfrm>
            <a:off x="3080545" y="2783175"/>
            <a:ext cx="2982920" cy="2237199"/>
          </a:xfrm>
          <a:prstGeom prst="rect">
            <a:avLst/>
          </a:prstGeom>
          <a:noFill/>
          <a:ln>
            <a:noFill/>
          </a:ln>
        </p:spPr>
      </p:pic>
      <p:sp>
        <p:nvSpPr>
          <p:cNvPr id="185" name="Google Shape;185;p23"/>
          <p:cNvSpPr txBox="1"/>
          <p:nvPr>
            <p:ph type="title"/>
          </p:nvPr>
        </p:nvSpPr>
        <p:spPr>
          <a:xfrm>
            <a:off x="311700" y="20023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Impact"/>
                <a:ea typeface="Impact"/>
                <a:cs typeface="Impact"/>
                <a:sym typeface="Impact"/>
              </a:rPr>
              <a:t>C</a:t>
            </a:r>
            <a:r>
              <a:rPr lang="en">
                <a:latin typeface="Impact"/>
                <a:ea typeface="Impact"/>
                <a:cs typeface="Impact"/>
                <a:sym typeface="Impact"/>
              </a:rPr>
              <a:t>AROLE </a:t>
            </a:r>
            <a:r>
              <a:rPr lang="en">
                <a:latin typeface="Impact"/>
                <a:ea typeface="Impact"/>
                <a:cs typeface="Impact"/>
                <a:sym typeface="Impact"/>
              </a:rPr>
              <a:t>IS COMING! (5/4)</a:t>
            </a:r>
            <a:endParaRPr>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0" y="0"/>
            <a:ext cx="2556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Featuring: </a:t>
            </a:r>
            <a:endParaRPr i="1"/>
          </a:p>
        </p:txBody>
      </p:sp>
      <p:pic>
        <p:nvPicPr>
          <p:cNvPr id="68" name="Google Shape;68;p14"/>
          <p:cNvPicPr preferRelativeResize="0"/>
          <p:nvPr/>
        </p:nvPicPr>
        <p:blipFill>
          <a:blip r:embed="rId3">
            <a:alphaModFix/>
          </a:blip>
          <a:stretch>
            <a:fillRect/>
          </a:stretch>
        </p:blipFill>
        <p:spPr>
          <a:xfrm>
            <a:off x="5701400" y="152400"/>
            <a:ext cx="3290200" cy="3290200"/>
          </a:xfrm>
          <a:prstGeom prst="rect">
            <a:avLst/>
          </a:prstGeom>
          <a:noFill/>
          <a:ln>
            <a:noFill/>
          </a:ln>
        </p:spPr>
      </p:pic>
      <p:sp>
        <p:nvSpPr>
          <p:cNvPr id="69" name="Google Shape;69;p14"/>
          <p:cNvSpPr txBox="1"/>
          <p:nvPr>
            <p:ph type="title"/>
          </p:nvPr>
        </p:nvSpPr>
        <p:spPr>
          <a:xfrm>
            <a:off x="4572000" y="3652800"/>
            <a:ext cx="46500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FF00"/>
                </a:solidFill>
                <a:latin typeface="Caveat"/>
                <a:ea typeface="Caveat"/>
                <a:cs typeface="Caveat"/>
                <a:sym typeface="Caveat"/>
              </a:rPr>
              <a:t>Tom</a:t>
            </a:r>
            <a:endParaRPr>
              <a:solidFill>
                <a:srgbClr val="00FF00"/>
              </a:solidFill>
              <a:latin typeface="Caveat"/>
              <a:ea typeface="Caveat"/>
              <a:cs typeface="Caveat"/>
              <a:sym typeface="Caveat"/>
            </a:endParaRPr>
          </a:p>
        </p:txBody>
      </p:sp>
      <p:sp>
        <p:nvSpPr>
          <p:cNvPr id="70" name="Google Shape;70;p14"/>
          <p:cNvSpPr txBox="1"/>
          <p:nvPr>
            <p:ph type="title"/>
          </p:nvPr>
        </p:nvSpPr>
        <p:spPr>
          <a:xfrm>
            <a:off x="-78000" y="3290200"/>
            <a:ext cx="46500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FF"/>
                </a:solidFill>
                <a:latin typeface="Caveat"/>
                <a:ea typeface="Caveat"/>
                <a:cs typeface="Caveat"/>
                <a:sym typeface="Caveat"/>
              </a:rPr>
              <a:t>Eliza </a:t>
            </a:r>
            <a:endParaRPr>
              <a:solidFill>
                <a:srgbClr val="0000FF"/>
              </a:solidFill>
              <a:latin typeface="Caveat"/>
              <a:ea typeface="Caveat"/>
              <a:cs typeface="Caveat"/>
              <a:sym typeface="Caveat"/>
            </a:endParaRPr>
          </a:p>
        </p:txBody>
      </p:sp>
      <p:pic>
        <p:nvPicPr>
          <p:cNvPr id="71" name="Google Shape;71;p14"/>
          <p:cNvPicPr preferRelativeResize="0"/>
          <p:nvPr/>
        </p:nvPicPr>
        <p:blipFill>
          <a:blip r:embed="rId4">
            <a:alphaModFix/>
          </a:blip>
          <a:stretch>
            <a:fillRect/>
          </a:stretch>
        </p:blipFill>
        <p:spPr>
          <a:xfrm>
            <a:off x="475525" y="994200"/>
            <a:ext cx="3444000" cy="229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1735475" y="-89825"/>
            <a:ext cx="3341100" cy="8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Amatic SC"/>
                <a:ea typeface="Amatic SC"/>
                <a:cs typeface="Amatic SC"/>
                <a:sym typeface="Amatic SC"/>
              </a:rPr>
              <a:t>What do we know so far? </a:t>
            </a:r>
            <a:endParaRPr b="1" sz="3100">
              <a:latin typeface="Amatic SC"/>
              <a:ea typeface="Amatic SC"/>
              <a:cs typeface="Amatic SC"/>
              <a:sym typeface="Amatic SC"/>
            </a:endParaRPr>
          </a:p>
        </p:txBody>
      </p:sp>
      <p:pic>
        <p:nvPicPr>
          <p:cNvPr id="77" name="Google Shape;77;p15"/>
          <p:cNvPicPr preferRelativeResize="0"/>
          <p:nvPr/>
        </p:nvPicPr>
        <p:blipFill rotWithShape="1">
          <a:blip r:embed="rId3">
            <a:alphaModFix/>
          </a:blip>
          <a:srcRect b="8809" l="59487" r="2629" t="14385"/>
          <a:stretch/>
        </p:blipFill>
        <p:spPr>
          <a:xfrm>
            <a:off x="6114975" y="19300"/>
            <a:ext cx="3027176" cy="3742825"/>
          </a:xfrm>
          <a:prstGeom prst="rect">
            <a:avLst/>
          </a:prstGeom>
          <a:noFill/>
          <a:ln>
            <a:noFill/>
          </a:ln>
        </p:spPr>
      </p:pic>
      <p:pic>
        <p:nvPicPr>
          <p:cNvPr id="78" name="Google Shape;78;p15"/>
          <p:cNvPicPr preferRelativeResize="0"/>
          <p:nvPr/>
        </p:nvPicPr>
        <p:blipFill>
          <a:blip r:embed="rId4">
            <a:alphaModFix/>
          </a:blip>
          <a:stretch>
            <a:fillRect/>
          </a:stretch>
        </p:blipFill>
        <p:spPr>
          <a:xfrm>
            <a:off x="0" y="41525"/>
            <a:ext cx="1735467" cy="976200"/>
          </a:xfrm>
          <a:prstGeom prst="rect">
            <a:avLst/>
          </a:prstGeom>
          <a:noFill/>
          <a:ln>
            <a:noFill/>
          </a:ln>
        </p:spPr>
      </p:pic>
      <p:sp>
        <p:nvSpPr>
          <p:cNvPr id="79" name="Google Shape;79;p15"/>
          <p:cNvSpPr/>
          <p:nvPr/>
        </p:nvSpPr>
        <p:spPr>
          <a:xfrm>
            <a:off x="6175183" y="2735921"/>
            <a:ext cx="2920500" cy="181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a:off x="6175175" y="3391130"/>
            <a:ext cx="2920500" cy="264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txBox="1"/>
          <p:nvPr/>
        </p:nvSpPr>
        <p:spPr>
          <a:xfrm>
            <a:off x="1025" y="2238200"/>
            <a:ext cx="1692000" cy="7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EB Garamond Regular"/>
                <a:ea typeface="EB Garamond Regular"/>
                <a:cs typeface="EB Garamond Regular"/>
                <a:sym typeface="EB Garamond Regular"/>
              </a:rPr>
              <a:t>May 14th, 1948/ Israel’s Declaration of Independence </a:t>
            </a:r>
            <a:endParaRPr>
              <a:latin typeface="EB Garamond Regular"/>
              <a:ea typeface="EB Garamond Regular"/>
              <a:cs typeface="EB Garamond Regular"/>
              <a:sym typeface="EB Garamond Regular"/>
            </a:endParaRPr>
          </a:p>
        </p:txBody>
      </p:sp>
      <p:pic>
        <p:nvPicPr>
          <p:cNvPr id="82" name="Google Shape;82;p15"/>
          <p:cNvPicPr preferRelativeResize="0"/>
          <p:nvPr/>
        </p:nvPicPr>
        <p:blipFill rotWithShape="1">
          <a:blip r:embed="rId5">
            <a:alphaModFix/>
          </a:blip>
          <a:srcRect b="0" l="9734" r="13736" t="0"/>
          <a:stretch/>
        </p:blipFill>
        <p:spPr>
          <a:xfrm>
            <a:off x="4970721" y="270123"/>
            <a:ext cx="994500" cy="1275600"/>
          </a:xfrm>
          <a:prstGeom prst="rect">
            <a:avLst/>
          </a:prstGeom>
          <a:noFill/>
          <a:ln>
            <a:noFill/>
          </a:ln>
        </p:spPr>
      </p:pic>
      <p:sp>
        <p:nvSpPr>
          <p:cNvPr id="83" name="Google Shape;83;p15"/>
          <p:cNvSpPr txBox="1"/>
          <p:nvPr/>
        </p:nvSpPr>
        <p:spPr>
          <a:xfrm>
            <a:off x="4842948" y="1523270"/>
            <a:ext cx="1412400" cy="4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EB Garamond Regular"/>
                <a:ea typeface="EB Garamond Regular"/>
                <a:cs typeface="EB Garamond Regular"/>
                <a:sym typeface="EB Garamond Regular"/>
              </a:rPr>
              <a:t>UN’s Resolution 181/  November 1947</a:t>
            </a:r>
            <a:endParaRPr>
              <a:latin typeface="EB Garamond Regular"/>
              <a:ea typeface="EB Garamond Regular"/>
              <a:cs typeface="EB Garamond Regular"/>
              <a:sym typeface="EB Garamond Regular"/>
            </a:endParaRPr>
          </a:p>
        </p:txBody>
      </p:sp>
      <p:pic>
        <p:nvPicPr>
          <p:cNvPr id="84" name="Google Shape;84;p15"/>
          <p:cNvPicPr preferRelativeResize="0"/>
          <p:nvPr/>
        </p:nvPicPr>
        <p:blipFill rotWithShape="1">
          <a:blip r:embed="rId6">
            <a:alphaModFix/>
          </a:blip>
          <a:srcRect b="42045" l="62025" r="-2002" t="0"/>
          <a:stretch/>
        </p:blipFill>
        <p:spPr>
          <a:xfrm>
            <a:off x="114600" y="997075"/>
            <a:ext cx="1615800" cy="1241124"/>
          </a:xfrm>
          <a:prstGeom prst="rect">
            <a:avLst/>
          </a:prstGeom>
          <a:noFill/>
          <a:ln>
            <a:noFill/>
          </a:ln>
        </p:spPr>
      </p:pic>
      <p:pic>
        <p:nvPicPr>
          <p:cNvPr id="85" name="Google Shape;85;p15"/>
          <p:cNvPicPr preferRelativeResize="0"/>
          <p:nvPr/>
        </p:nvPicPr>
        <p:blipFill rotWithShape="1">
          <a:blip r:embed="rId7">
            <a:alphaModFix/>
          </a:blip>
          <a:srcRect b="0" l="0" r="26610" t="0"/>
          <a:stretch/>
        </p:blipFill>
        <p:spPr>
          <a:xfrm>
            <a:off x="1792975" y="514150"/>
            <a:ext cx="1615800" cy="1291450"/>
          </a:xfrm>
          <a:prstGeom prst="rect">
            <a:avLst/>
          </a:prstGeom>
          <a:noFill/>
          <a:ln>
            <a:noFill/>
          </a:ln>
        </p:spPr>
      </p:pic>
      <p:sp>
        <p:nvSpPr>
          <p:cNvPr id="86" name="Google Shape;86;p15"/>
          <p:cNvSpPr txBox="1"/>
          <p:nvPr/>
        </p:nvSpPr>
        <p:spPr>
          <a:xfrm>
            <a:off x="1717161" y="1794904"/>
            <a:ext cx="15240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EB Garamond Regular"/>
                <a:ea typeface="EB Garamond Regular"/>
                <a:cs typeface="EB Garamond Regular"/>
                <a:sym typeface="EB Garamond Regular"/>
              </a:rPr>
              <a:t>May 15th, 1948/ Israel’s war of Independence/ The Nakba</a:t>
            </a:r>
            <a:endParaRPr>
              <a:latin typeface="EB Garamond Regular"/>
              <a:ea typeface="EB Garamond Regular"/>
              <a:cs typeface="EB Garamond Regular"/>
              <a:sym typeface="EB Garamond Regular"/>
            </a:endParaRPr>
          </a:p>
        </p:txBody>
      </p:sp>
      <p:pic>
        <p:nvPicPr>
          <p:cNvPr id="87" name="Google Shape;87;p15"/>
          <p:cNvPicPr preferRelativeResize="0"/>
          <p:nvPr/>
        </p:nvPicPr>
        <p:blipFill rotWithShape="1">
          <a:blip r:embed="rId8">
            <a:alphaModFix/>
          </a:blip>
          <a:srcRect b="38118" l="23662" r="62549" t="33473"/>
          <a:stretch/>
        </p:blipFill>
        <p:spPr>
          <a:xfrm>
            <a:off x="19925" y="3541280"/>
            <a:ext cx="994499" cy="1597745"/>
          </a:xfrm>
          <a:prstGeom prst="rect">
            <a:avLst/>
          </a:prstGeom>
          <a:noFill/>
          <a:ln>
            <a:noFill/>
          </a:ln>
        </p:spPr>
      </p:pic>
      <p:pic>
        <p:nvPicPr>
          <p:cNvPr id="88" name="Google Shape;88;p15"/>
          <p:cNvPicPr preferRelativeResize="0"/>
          <p:nvPr/>
        </p:nvPicPr>
        <p:blipFill rotWithShape="1">
          <a:blip r:embed="rId8">
            <a:alphaModFix/>
          </a:blip>
          <a:srcRect b="51293" l="58659" r="28514" t="41515"/>
          <a:stretch/>
        </p:blipFill>
        <p:spPr>
          <a:xfrm>
            <a:off x="2375" y="3028025"/>
            <a:ext cx="1735476" cy="639300"/>
          </a:xfrm>
          <a:prstGeom prst="rect">
            <a:avLst/>
          </a:prstGeom>
          <a:noFill/>
          <a:ln>
            <a:noFill/>
          </a:ln>
        </p:spPr>
      </p:pic>
      <p:pic>
        <p:nvPicPr>
          <p:cNvPr id="89" name="Google Shape;89;p15"/>
          <p:cNvPicPr preferRelativeResize="0"/>
          <p:nvPr/>
        </p:nvPicPr>
        <p:blipFill rotWithShape="1">
          <a:blip r:embed="rId8">
            <a:alphaModFix/>
          </a:blip>
          <a:srcRect b="13502" l="22644" r="46438" t="61427"/>
          <a:stretch/>
        </p:blipFill>
        <p:spPr>
          <a:xfrm>
            <a:off x="1010212" y="3655725"/>
            <a:ext cx="2169963" cy="1487775"/>
          </a:xfrm>
          <a:prstGeom prst="rect">
            <a:avLst/>
          </a:prstGeom>
          <a:noFill/>
          <a:ln>
            <a:noFill/>
          </a:ln>
        </p:spPr>
      </p:pic>
      <p:pic>
        <p:nvPicPr>
          <p:cNvPr id="90" name="Google Shape;90;p15"/>
          <p:cNvPicPr preferRelativeResize="0"/>
          <p:nvPr/>
        </p:nvPicPr>
        <p:blipFill rotWithShape="1">
          <a:blip r:embed="rId9">
            <a:alphaModFix/>
          </a:blip>
          <a:srcRect b="17607" l="0" r="58652" t="0"/>
          <a:stretch/>
        </p:blipFill>
        <p:spPr>
          <a:xfrm>
            <a:off x="3501050" y="510450"/>
            <a:ext cx="1265701" cy="1291450"/>
          </a:xfrm>
          <a:prstGeom prst="rect">
            <a:avLst/>
          </a:prstGeom>
          <a:noFill/>
          <a:ln>
            <a:noFill/>
          </a:ln>
        </p:spPr>
      </p:pic>
      <p:sp>
        <p:nvSpPr>
          <p:cNvPr id="91" name="Google Shape;91;p15"/>
          <p:cNvSpPr txBox="1"/>
          <p:nvPr/>
        </p:nvSpPr>
        <p:spPr>
          <a:xfrm>
            <a:off x="3387913" y="1783325"/>
            <a:ext cx="1692000" cy="7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EB Garamond Regular"/>
                <a:ea typeface="EB Garamond Regular"/>
                <a:cs typeface="EB Garamond Regular"/>
                <a:sym typeface="EB Garamond Regular"/>
              </a:rPr>
              <a:t>June  7th, 1967/Liberation of Jerusalem during the 6-day-war</a:t>
            </a:r>
            <a:endParaRPr>
              <a:latin typeface="EB Garamond Regular"/>
              <a:ea typeface="EB Garamond Regular"/>
              <a:cs typeface="EB Garamond Regular"/>
              <a:sym typeface="EB Garamond Regular"/>
            </a:endParaRPr>
          </a:p>
        </p:txBody>
      </p:sp>
      <p:pic>
        <p:nvPicPr>
          <p:cNvPr id="92" name="Google Shape;92;p15"/>
          <p:cNvPicPr preferRelativeResize="0"/>
          <p:nvPr/>
        </p:nvPicPr>
        <p:blipFill rotWithShape="1">
          <a:blip r:embed="rId10">
            <a:alphaModFix/>
          </a:blip>
          <a:srcRect b="7506" l="33891" r="47129" t="40545"/>
          <a:stretch/>
        </p:blipFill>
        <p:spPr>
          <a:xfrm>
            <a:off x="3144013" y="2507323"/>
            <a:ext cx="1412400" cy="2602927"/>
          </a:xfrm>
          <a:prstGeom prst="rect">
            <a:avLst/>
          </a:prstGeom>
          <a:noFill/>
          <a:ln>
            <a:noFill/>
          </a:ln>
        </p:spPr>
      </p:pic>
      <p:sp>
        <p:nvSpPr>
          <p:cNvPr id="93" name="Google Shape;93;p15"/>
          <p:cNvSpPr txBox="1"/>
          <p:nvPr/>
        </p:nvSpPr>
        <p:spPr>
          <a:xfrm>
            <a:off x="4854975" y="2205600"/>
            <a:ext cx="1412400" cy="12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800">
                <a:latin typeface="EB Garamond"/>
                <a:ea typeface="EB Garamond"/>
                <a:cs typeface="EB Garamond"/>
                <a:sym typeface="EB Garamond"/>
              </a:rPr>
              <a:t>Khartoum resolution</a:t>
            </a:r>
            <a:r>
              <a:rPr b="1" lang="en" sz="1500">
                <a:latin typeface="EB Garamond"/>
                <a:ea typeface="EB Garamond"/>
                <a:cs typeface="EB Garamond"/>
                <a:sym typeface="EB Garamond"/>
              </a:rPr>
              <a:t>= NO X</a:t>
            </a:r>
            <a:r>
              <a:rPr b="1" lang="en" sz="1700">
                <a:latin typeface="EB Garamond"/>
                <a:ea typeface="EB Garamond"/>
                <a:cs typeface="EB Garamond"/>
                <a:sym typeface="EB Garamond"/>
              </a:rPr>
              <a:t>3 / September 1967</a:t>
            </a:r>
            <a:endParaRPr b="1" sz="1700">
              <a:latin typeface="EB Garamond"/>
              <a:ea typeface="EB Garamond"/>
              <a:cs typeface="EB Garamond"/>
              <a:sym typeface="EB Garamond"/>
            </a:endParaRPr>
          </a:p>
        </p:txBody>
      </p:sp>
      <p:pic>
        <p:nvPicPr>
          <p:cNvPr id="94" name="Google Shape;94;p15"/>
          <p:cNvPicPr preferRelativeResize="0"/>
          <p:nvPr/>
        </p:nvPicPr>
        <p:blipFill>
          <a:blip r:embed="rId11">
            <a:alphaModFix/>
          </a:blip>
          <a:stretch>
            <a:fillRect/>
          </a:stretch>
        </p:blipFill>
        <p:spPr>
          <a:xfrm>
            <a:off x="4534900" y="3644225"/>
            <a:ext cx="2043884" cy="1487775"/>
          </a:xfrm>
          <a:prstGeom prst="rect">
            <a:avLst/>
          </a:prstGeom>
          <a:noFill/>
          <a:ln>
            <a:noFill/>
          </a:ln>
        </p:spPr>
      </p:pic>
      <p:sp>
        <p:nvSpPr>
          <p:cNvPr id="95" name="Google Shape;95;p15"/>
          <p:cNvSpPr txBox="1"/>
          <p:nvPr/>
        </p:nvSpPr>
        <p:spPr>
          <a:xfrm>
            <a:off x="6578772" y="3767563"/>
            <a:ext cx="1078500" cy="12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EB Garamond Regular"/>
                <a:ea typeface="EB Garamond Regular"/>
                <a:cs typeface="EB Garamond Regular"/>
                <a:sym typeface="EB Garamond Regular"/>
              </a:rPr>
              <a:t>October 1973/ Yom Kippur War</a:t>
            </a:r>
            <a:endParaRPr sz="1600">
              <a:latin typeface="EB Garamond Regular"/>
              <a:ea typeface="EB Garamond Regular"/>
              <a:cs typeface="EB Garamond Regular"/>
              <a:sym typeface="EB Garamond Regular"/>
            </a:endParaRPr>
          </a:p>
        </p:txBody>
      </p:sp>
      <p:pic>
        <p:nvPicPr>
          <p:cNvPr id="96" name="Google Shape;96;p15"/>
          <p:cNvPicPr preferRelativeResize="0"/>
          <p:nvPr/>
        </p:nvPicPr>
        <p:blipFill rotWithShape="1">
          <a:blip r:embed="rId8">
            <a:alphaModFix/>
          </a:blip>
          <a:srcRect b="39024" l="58659" r="28515" t="50260"/>
          <a:stretch/>
        </p:blipFill>
        <p:spPr>
          <a:xfrm>
            <a:off x="1717149" y="2735931"/>
            <a:ext cx="1523998" cy="921295"/>
          </a:xfrm>
          <a:prstGeom prst="rect">
            <a:avLst/>
          </a:prstGeom>
          <a:noFill/>
          <a:ln>
            <a:noFill/>
          </a:ln>
        </p:spPr>
      </p:pic>
      <p:sp>
        <p:nvSpPr>
          <p:cNvPr id="97" name="Google Shape;97;p15"/>
          <p:cNvSpPr txBox="1"/>
          <p:nvPr/>
        </p:nvSpPr>
        <p:spPr>
          <a:xfrm>
            <a:off x="6999850" y="4605775"/>
            <a:ext cx="2447100" cy="5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400">
                <a:latin typeface="Amatic SC"/>
                <a:ea typeface="Amatic SC"/>
                <a:cs typeface="Amatic SC"/>
                <a:sym typeface="Amatic SC"/>
              </a:rPr>
              <a:t>Next Chapter...</a:t>
            </a:r>
            <a:endParaRPr b="1" i="1" sz="34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8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par>
                                <p:cTn fill="hold" nodeType="with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25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311700" y="136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t>Issue #1 -</a:t>
            </a:r>
            <a:r>
              <a:rPr b="1" i="1" lang="en" u="sng"/>
              <a:t> SECURITY</a:t>
            </a:r>
            <a:endParaRPr b="1" i="1" u="sng"/>
          </a:p>
        </p:txBody>
      </p:sp>
      <p:pic>
        <p:nvPicPr>
          <p:cNvPr id="103" name="Google Shape;103;p16"/>
          <p:cNvPicPr preferRelativeResize="0"/>
          <p:nvPr/>
        </p:nvPicPr>
        <p:blipFill>
          <a:blip r:embed="rId3">
            <a:alphaModFix/>
          </a:blip>
          <a:stretch>
            <a:fillRect/>
          </a:stretch>
        </p:blipFill>
        <p:spPr>
          <a:xfrm>
            <a:off x="0" y="0"/>
            <a:ext cx="2253450" cy="1568450"/>
          </a:xfrm>
          <a:prstGeom prst="rect">
            <a:avLst/>
          </a:prstGeom>
          <a:noFill/>
          <a:ln>
            <a:noFill/>
          </a:ln>
        </p:spPr>
      </p:pic>
      <p:sp>
        <p:nvSpPr>
          <p:cNvPr id="104" name="Google Shape;104;p16"/>
          <p:cNvSpPr txBox="1"/>
          <p:nvPr/>
        </p:nvSpPr>
        <p:spPr>
          <a:xfrm>
            <a:off x="2624150" y="808825"/>
            <a:ext cx="4995900" cy="1042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Motives of Palestinian violence against Israelis:</a:t>
            </a:r>
            <a:endParaRPr/>
          </a:p>
          <a:p>
            <a:pPr indent="-317500" lvl="1" marL="914400" rtl="0" algn="l">
              <a:spcBef>
                <a:spcPts val="0"/>
              </a:spcBef>
              <a:spcAft>
                <a:spcPts val="0"/>
              </a:spcAft>
              <a:buSzPts val="1400"/>
              <a:buChar char="○"/>
            </a:pPr>
            <a:r>
              <a:rPr lang="en"/>
              <a:t>Land</a:t>
            </a:r>
            <a:endParaRPr/>
          </a:p>
          <a:p>
            <a:pPr indent="-317500" lvl="1" marL="914400" rtl="0" algn="l">
              <a:spcBef>
                <a:spcPts val="0"/>
              </a:spcBef>
              <a:spcAft>
                <a:spcPts val="0"/>
              </a:spcAft>
              <a:buSzPts val="1400"/>
              <a:buChar char="○"/>
            </a:pPr>
            <a:r>
              <a:rPr lang="en"/>
              <a:t>Religious jihad (Hamas and Palestinian Islamic Jihad)</a:t>
            </a:r>
            <a:endParaRPr/>
          </a:p>
          <a:p>
            <a:pPr indent="0" lvl="0" marL="0" rtl="0" algn="l">
              <a:spcBef>
                <a:spcPts val="0"/>
              </a:spcBef>
              <a:spcAft>
                <a:spcPts val="0"/>
              </a:spcAft>
              <a:buNone/>
            </a:pPr>
            <a:r>
              <a:t/>
            </a:r>
            <a:endParaRPr/>
          </a:p>
        </p:txBody>
      </p:sp>
      <p:sp>
        <p:nvSpPr>
          <p:cNvPr id="105" name="Google Shape;105;p16"/>
          <p:cNvSpPr txBox="1"/>
          <p:nvPr/>
        </p:nvSpPr>
        <p:spPr>
          <a:xfrm>
            <a:off x="95850" y="1727100"/>
            <a:ext cx="3987900" cy="29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Security Barrier </a:t>
            </a:r>
            <a:endParaRPr sz="1800"/>
          </a:p>
          <a:p>
            <a:pPr indent="-317500" lvl="0" marL="457200" rtl="0" algn="l">
              <a:lnSpc>
                <a:spcPct val="115000"/>
              </a:lnSpc>
              <a:spcBef>
                <a:spcPts val="600"/>
              </a:spcBef>
              <a:spcAft>
                <a:spcPts val="0"/>
              </a:spcAft>
              <a:buSzPts val="1400"/>
              <a:buChar char="●"/>
            </a:pPr>
            <a:r>
              <a:rPr lang="en">
                <a:solidFill>
                  <a:schemeClr val="dk1"/>
                </a:solidFill>
              </a:rPr>
              <a:t>1993–2003: 303 Palestinian suicide bombers attacked Israel</a:t>
            </a:r>
            <a:endParaRPr>
              <a:solidFill>
                <a:schemeClr val="dk1"/>
              </a:solidFill>
            </a:endParaRPr>
          </a:p>
          <a:p>
            <a:pPr indent="-317500" lvl="0" marL="457200" rtl="0" algn="l">
              <a:lnSpc>
                <a:spcPct val="115000"/>
              </a:lnSpc>
              <a:spcBef>
                <a:spcPts val="0"/>
              </a:spcBef>
              <a:spcAft>
                <a:spcPts val="0"/>
              </a:spcAft>
              <a:buSzPts val="1400"/>
              <a:buChar char="●"/>
            </a:pPr>
            <a:r>
              <a:rPr lang="en">
                <a:solidFill>
                  <a:schemeClr val="dk1"/>
                </a:solidFill>
              </a:rPr>
              <a:t>Since 2003, Terrorist acts have declined by approximately 90%</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Reduces ease of travel &amp; increased checkpoints</a:t>
            </a:r>
            <a:endParaRPr>
              <a:solidFill>
                <a:schemeClr val="dk1"/>
              </a:solidFill>
            </a:endParaRPr>
          </a:p>
          <a:p>
            <a:pPr indent="-317500" lvl="0" marL="457200" rtl="0" algn="l">
              <a:spcBef>
                <a:spcPts val="0"/>
              </a:spcBef>
              <a:spcAft>
                <a:spcPts val="0"/>
              </a:spcAft>
              <a:buSzPts val="1400"/>
              <a:buChar char="●"/>
            </a:pPr>
            <a:r>
              <a:rPr lang="en"/>
              <a:t>“</a:t>
            </a:r>
            <a:r>
              <a:rPr lang="en"/>
              <a:t>Apartheid</a:t>
            </a:r>
            <a:r>
              <a:rPr lang="en"/>
              <a:t> Wall” - How the security barrier has added to the public opinion of the Arab-Israeli conflict</a:t>
            </a:r>
            <a:endParaRPr/>
          </a:p>
        </p:txBody>
      </p:sp>
      <p:sp>
        <p:nvSpPr>
          <p:cNvPr id="106" name="Google Shape;106;p16"/>
          <p:cNvSpPr txBox="1"/>
          <p:nvPr/>
        </p:nvSpPr>
        <p:spPr>
          <a:xfrm>
            <a:off x="4572000" y="1722300"/>
            <a:ext cx="4260300" cy="29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Security Forces </a:t>
            </a:r>
            <a:endParaRPr sz="1800"/>
          </a:p>
          <a:p>
            <a:pPr indent="-304800" lvl="0" marL="457200" rtl="0" algn="l">
              <a:spcBef>
                <a:spcPts val="0"/>
              </a:spcBef>
              <a:spcAft>
                <a:spcPts val="0"/>
              </a:spcAft>
              <a:buSzPts val="1200"/>
              <a:buChar char="●"/>
            </a:pPr>
            <a:r>
              <a:rPr lang="en" sz="1200"/>
              <a:t>Gaza Border</a:t>
            </a:r>
            <a:endParaRPr sz="1200"/>
          </a:p>
          <a:p>
            <a:pPr indent="-304800" lvl="1" marL="914400" rtl="0" algn="l">
              <a:spcBef>
                <a:spcPts val="0"/>
              </a:spcBef>
              <a:spcAft>
                <a:spcPts val="0"/>
              </a:spcAft>
              <a:buSzPts val="1200"/>
              <a:buChar char="○"/>
            </a:pPr>
            <a:r>
              <a:rPr lang="en" sz="1200"/>
              <a:t>Hamas has fired 17,000 rockets and mortars at Israeli civilians since 2005</a:t>
            </a:r>
            <a:endParaRPr sz="1200"/>
          </a:p>
          <a:p>
            <a:pPr indent="-304800" lvl="1" marL="914400" rtl="0" algn="l">
              <a:spcBef>
                <a:spcPts val="0"/>
              </a:spcBef>
              <a:spcAft>
                <a:spcPts val="0"/>
              </a:spcAft>
              <a:buSzPts val="1200"/>
              <a:buChar char="○"/>
            </a:pPr>
            <a:r>
              <a:rPr lang="en" sz="1200"/>
              <a:t>Blockade requires Israeli inspection of shipments to ensure that terrorist groups are not importing weaponry</a:t>
            </a:r>
            <a:endParaRPr sz="1200"/>
          </a:p>
          <a:p>
            <a:pPr indent="-304800" lvl="0" marL="457200" rtl="0" algn="l">
              <a:spcBef>
                <a:spcPts val="0"/>
              </a:spcBef>
              <a:spcAft>
                <a:spcPts val="0"/>
              </a:spcAft>
              <a:buClr>
                <a:schemeClr val="dk1"/>
              </a:buClr>
              <a:buSzPts val="1200"/>
              <a:buChar char="●"/>
            </a:pPr>
            <a:r>
              <a:rPr lang="en" sz="1200">
                <a:solidFill>
                  <a:schemeClr val="dk1"/>
                </a:solidFill>
              </a:rPr>
              <a:t>Israeli military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Warns Palestinian civilians during military operations of impending attacks, abort operations if civilians are in target zones, and ensures the delivery of humanitarian goods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Israel’s terrorist enemies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 Palestinians as human shields, fight from civilian centers, and target Israeli civilians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7"/>
          <p:cNvPicPr preferRelativeResize="0"/>
          <p:nvPr/>
        </p:nvPicPr>
        <p:blipFill>
          <a:blip r:embed="rId3">
            <a:alphaModFix/>
          </a:blip>
          <a:stretch>
            <a:fillRect/>
          </a:stretch>
        </p:blipFill>
        <p:spPr>
          <a:xfrm>
            <a:off x="1143000" y="-43425"/>
            <a:ext cx="6858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2253450" y="0"/>
            <a:ext cx="7169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u="sng"/>
              <a:t>Issue #2 -</a:t>
            </a:r>
            <a:r>
              <a:rPr b="1" i="1" lang="en" sz="2500" u="sng"/>
              <a:t> PEACE </a:t>
            </a:r>
            <a:r>
              <a:rPr b="1" i="1" lang="en" sz="2500" u="sng"/>
              <a:t>NEGOTIATIONS</a:t>
            </a:r>
            <a:r>
              <a:rPr b="1" i="1" lang="en" sz="2500" u="sng"/>
              <a:t> VS LAND</a:t>
            </a:r>
            <a:endParaRPr b="1" i="1" sz="2500" u="sng"/>
          </a:p>
        </p:txBody>
      </p:sp>
      <p:pic>
        <p:nvPicPr>
          <p:cNvPr id="117" name="Google Shape;117;p18"/>
          <p:cNvPicPr preferRelativeResize="0"/>
          <p:nvPr/>
        </p:nvPicPr>
        <p:blipFill>
          <a:blip r:embed="rId3">
            <a:alphaModFix/>
          </a:blip>
          <a:stretch>
            <a:fillRect/>
          </a:stretch>
        </p:blipFill>
        <p:spPr>
          <a:xfrm>
            <a:off x="0" y="0"/>
            <a:ext cx="2253450" cy="1568450"/>
          </a:xfrm>
          <a:prstGeom prst="rect">
            <a:avLst/>
          </a:prstGeom>
          <a:noFill/>
          <a:ln>
            <a:noFill/>
          </a:ln>
        </p:spPr>
      </p:pic>
      <p:pic>
        <p:nvPicPr>
          <p:cNvPr id="118" name="Google Shape;118;p18"/>
          <p:cNvPicPr preferRelativeResize="0"/>
          <p:nvPr/>
        </p:nvPicPr>
        <p:blipFill>
          <a:blip r:embed="rId4">
            <a:alphaModFix/>
          </a:blip>
          <a:stretch>
            <a:fillRect/>
          </a:stretch>
        </p:blipFill>
        <p:spPr>
          <a:xfrm>
            <a:off x="2261050" y="1100163"/>
            <a:ext cx="1899000" cy="1115900"/>
          </a:xfrm>
          <a:prstGeom prst="rect">
            <a:avLst/>
          </a:prstGeom>
          <a:noFill/>
          <a:ln>
            <a:noFill/>
          </a:ln>
        </p:spPr>
      </p:pic>
      <p:sp>
        <p:nvSpPr>
          <p:cNvPr id="119" name="Google Shape;119;p18"/>
          <p:cNvSpPr txBox="1"/>
          <p:nvPr/>
        </p:nvSpPr>
        <p:spPr>
          <a:xfrm>
            <a:off x="1722250" y="2160875"/>
            <a:ext cx="2853600" cy="6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September, 1993/ The Oslo Accords </a:t>
            </a:r>
            <a:endParaRPr sz="1600">
              <a:solidFill>
                <a:schemeClr val="dk1"/>
              </a:solidFill>
            </a:endParaRPr>
          </a:p>
          <a:p>
            <a:pPr indent="0" lvl="0" marL="0" rtl="0" algn="ctr">
              <a:spcBef>
                <a:spcPts val="0"/>
              </a:spcBef>
              <a:spcAft>
                <a:spcPts val="0"/>
              </a:spcAft>
              <a:buNone/>
            </a:pPr>
            <a:r>
              <a:t/>
            </a:r>
            <a:endParaRPr sz="1600">
              <a:solidFill>
                <a:schemeClr val="dk1"/>
              </a:solidFill>
            </a:endParaRPr>
          </a:p>
        </p:txBody>
      </p:sp>
      <p:pic>
        <p:nvPicPr>
          <p:cNvPr id="120" name="Google Shape;120;p18"/>
          <p:cNvPicPr preferRelativeResize="0"/>
          <p:nvPr/>
        </p:nvPicPr>
        <p:blipFill>
          <a:blip r:embed="rId5">
            <a:alphaModFix/>
          </a:blip>
          <a:stretch>
            <a:fillRect/>
          </a:stretch>
        </p:blipFill>
        <p:spPr>
          <a:xfrm>
            <a:off x="4555650" y="891925"/>
            <a:ext cx="1965650" cy="1115900"/>
          </a:xfrm>
          <a:prstGeom prst="rect">
            <a:avLst/>
          </a:prstGeom>
          <a:noFill/>
          <a:ln>
            <a:noFill/>
          </a:ln>
        </p:spPr>
      </p:pic>
      <p:sp>
        <p:nvSpPr>
          <p:cNvPr id="121" name="Google Shape;121;p18"/>
          <p:cNvSpPr txBox="1"/>
          <p:nvPr/>
        </p:nvSpPr>
        <p:spPr>
          <a:xfrm>
            <a:off x="4622300" y="1986600"/>
            <a:ext cx="1899000" cy="9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July 2000/ Camp David summit </a:t>
            </a:r>
            <a:endParaRPr sz="1600">
              <a:solidFill>
                <a:schemeClr val="dk1"/>
              </a:solidFill>
            </a:endParaRPr>
          </a:p>
        </p:txBody>
      </p:sp>
      <p:pic>
        <p:nvPicPr>
          <p:cNvPr id="122" name="Google Shape;122;p18"/>
          <p:cNvPicPr preferRelativeResize="0"/>
          <p:nvPr/>
        </p:nvPicPr>
        <p:blipFill>
          <a:blip r:embed="rId6">
            <a:alphaModFix/>
          </a:blip>
          <a:stretch>
            <a:fillRect/>
          </a:stretch>
        </p:blipFill>
        <p:spPr>
          <a:xfrm>
            <a:off x="7753775" y="462475"/>
            <a:ext cx="1390227" cy="922200"/>
          </a:xfrm>
          <a:prstGeom prst="rect">
            <a:avLst/>
          </a:prstGeom>
          <a:noFill/>
          <a:ln>
            <a:noFill/>
          </a:ln>
        </p:spPr>
      </p:pic>
      <p:sp>
        <p:nvSpPr>
          <p:cNvPr id="123" name="Google Shape;123;p18"/>
          <p:cNvSpPr txBox="1"/>
          <p:nvPr/>
        </p:nvSpPr>
        <p:spPr>
          <a:xfrm>
            <a:off x="6388175" y="1349125"/>
            <a:ext cx="2853600" cy="6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December, 2008/ Anna</a:t>
            </a:r>
            <a:r>
              <a:rPr lang="en" sz="1600">
                <a:solidFill>
                  <a:schemeClr val="dk1"/>
                </a:solidFill>
              </a:rPr>
              <a:t>polis Confe</a:t>
            </a:r>
            <a:r>
              <a:rPr lang="en" sz="1600">
                <a:solidFill>
                  <a:schemeClr val="dk1"/>
                </a:solidFill>
              </a:rPr>
              <a:t>rence</a:t>
            </a:r>
            <a:endParaRPr sz="1600">
              <a:solidFill>
                <a:schemeClr val="dk1"/>
              </a:solidFill>
            </a:endParaRPr>
          </a:p>
          <a:p>
            <a:pPr indent="0" lvl="0" marL="0" rtl="0" algn="ctr">
              <a:spcBef>
                <a:spcPts val="0"/>
              </a:spcBef>
              <a:spcAft>
                <a:spcPts val="0"/>
              </a:spcAft>
              <a:buNone/>
            </a:pPr>
            <a:r>
              <a:t/>
            </a:r>
            <a:endParaRPr sz="1600">
              <a:solidFill>
                <a:schemeClr val="dk1"/>
              </a:solidFill>
            </a:endParaRPr>
          </a:p>
        </p:txBody>
      </p:sp>
      <p:pic>
        <p:nvPicPr>
          <p:cNvPr id="124" name="Google Shape;124;p18"/>
          <p:cNvPicPr preferRelativeResize="0"/>
          <p:nvPr/>
        </p:nvPicPr>
        <p:blipFill rotWithShape="1">
          <a:blip r:embed="rId7">
            <a:alphaModFix/>
          </a:blip>
          <a:srcRect b="15714" l="46327" r="35064" t="43352"/>
          <a:stretch/>
        </p:blipFill>
        <p:spPr>
          <a:xfrm>
            <a:off x="1743225" y="2821850"/>
            <a:ext cx="2170676" cy="2134201"/>
          </a:xfrm>
          <a:prstGeom prst="rect">
            <a:avLst/>
          </a:prstGeom>
          <a:noFill/>
          <a:ln>
            <a:noFill/>
          </a:ln>
        </p:spPr>
      </p:pic>
      <p:pic>
        <p:nvPicPr>
          <p:cNvPr id="125" name="Google Shape;125;p18"/>
          <p:cNvPicPr preferRelativeResize="0"/>
          <p:nvPr/>
        </p:nvPicPr>
        <p:blipFill rotWithShape="1">
          <a:blip r:embed="rId8">
            <a:alphaModFix/>
          </a:blip>
          <a:srcRect b="10941" l="22981" r="49750" t="47347"/>
          <a:stretch/>
        </p:blipFill>
        <p:spPr>
          <a:xfrm>
            <a:off x="3996750" y="2571750"/>
            <a:ext cx="2676950" cy="2298701"/>
          </a:xfrm>
          <a:prstGeom prst="rect">
            <a:avLst/>
          </a:prstGeom>
          <a:noFill/>
          <a:ln>
            <a:noFill/>
          </a:ln>
        </p:spPr>
      </p:pic>
      <p:pic>
        <p:nvPicPr>
          <p:cNvPr id="126" name="Google Shape;126;p18"/>
          <p:cNvPicPr preferRelativeResize="0"/>
          <p:nvPr/>
        </p:nvPicPr>
        <p:blipFill rotWithShape="1">
          <a:blip r:embed="rId9">
            <a:alphaModFix/>
          </a:blip>
          <a:srcRect b="10585" l="49800" r="25555" t="47037"/>
          <a:stretch/>
        </p:blipFill>
        <p:spPr>
          <a:xfrm>
            <a:off x="6652950" y="1950975"/>
            <a:ext cx="2462826" cy="2381050"/>
          </a:xfrm>
          <a:prstGeom prst="rect">
            <a:avLst/>
          </a:prstGeom>
          <a:noFill/>
          <a:ln>
            <a:noFill/>
          </a:ln>
        </p:spPr>
      </p:pic>
      <p:pic>
        <p:nvPicPr>
          <p:cNvPr id="127" name="Google Shape;127;p18"/>
          <p:cNvPicPr preferRelativeResize="0"/>
          <p:nvPr/>
        </p:nvPicPr>
        <p:blipFill rotWithShape="1">
          <a:blip r:embed="rId10">
            <a:alphaModFix/>
          </a:blip>
          <a:srcRect b="0" l="9734" r="13736" t="0"/>
          <a:stretch/>
        </p:blipFill>
        <p:spPr>
          <a:xfrm>
            <a:off x="0" y="3108250"/>
            <a:ext cx="1660500" cy="2134200"/>
          </a:xfrm>
          <a:prstGeom prst="rect">
            <a:avLst/>
          </a:prstGeom>
          <a:noFill/>
          <a:ln>
            <a:noFill/>
          </a:ln>
        </p:spPr>
      </p:pic>
      <p:sp>
        <p:nvSpPr>
          <p:cNvPr id="128" name="Google Shape;128;p18"/>
          <p:cNvSpPr txBox="1"/>
          <p:nvPr/>
        </p:nvSpPr>
        <p:spPr>
          <a:xfrm>
            <a:off x="-155775" y="2246400"/>
            <a:ext cx="1899000" cy="78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November</a:t>
            </a:r>
            <a:r>
              <a:rPr lang="en" sz="1600">
                <a:solidFill>
                  <a:schemeClr val="dk1"/>
                </a:solidFill>
              </a:rPr>
              <a:t>,</a:t>
            </a:r>
            <a:r>
              <a:rPr lang="en" sz="1600">
                <a:solidFill>
                  <a:schemeClr val="dk1"/>
                </a:solidFill>
              </a:rPr>
              <a:t> 1947/</a:t>
            </a:r>
            <a:r>
              <a:rPr lang="en" sz="1600">
                <a:solidFill>
                  <a:schemeClr val="dk1"/>
                </a:solidFill>
              </a:rPr>
              <a:t>Resolution</a:t>
            </a:r>
            <a:r>
              <a:rPr lang="en" sz="1600">
                <a:solidFill>
                  <a:schemeClr val="dk1"/>
                </a:solidFill>
              </a:rPr>
              <a:t> 181</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9"/>
          <p:cNvSpPr txBox="1"/>
          <p:nvPr>
            <p:ph type="title"/>
          </p:nvPr>
        </p:nvSpPr>
        <p:spPr>
          <a:xfrm>
            <a:off x="1380150" y="0"/>
            <a:ext cx="6383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t>Issue #3 -</a:t>
            </a:r>
            <a:r>
              <a:rPr b="1" i="1" lang="en" u="sng"/>
              <a:t> JERUSALEM </a:t>
            </a:r>
            <a:endParaRPr b="1" i="1" u="sng"/>
          </a:p>
        </p:txBody>
      </p:sp>
      <p:pic>
        <p:nvPicPr>
          <p:cNvPr id="134" name="Google Shape;134;p19"/>
          <p:cNvPicPr preferRelativeResize="0"/>
          <p:nvPr/>
        </p:nvPicPr>
        <p:blipFill>
          <a:blip r:embed="rId3">
            <a:alphaModFix/>
          </a:blip>
          <a:stretch>
            <a:fillRect/>
          </a:stretch>
        </p:blipFill>
        <p:spPr>
          <a:xfrm>
            <a:off x="0" y="0"/>
            <a:ext cx="2253450" cy="1568450"/>
          </a:xfrm>
          <a:prstGeom prst="rect">
            <a:avLst/>
          </a:prstGeom>
          <a:noFill/>
          <a:ln>
            <a:noFill/>
          </a:ln>
        </p:spPr>
      </p:pic>
      <p:sp>
        <p:nvSpPr>
          <p:cNvPr id="135" name="Google Shape;135;p19"/>
          <p:cNvSpPr txBox="1"/>
          <p:nvPr/>
        </p:nvSpPr>
        <p:spPr>
          <a:xfrm>
            <a:off x="6677425" y="42225"/>
            <a:ext cx="5013000" cy="5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heart of the </a:t>
            </a:r>
            <a:endParaRPr/>
          </a:p>
          <a:p>
            <a:pPr indent="0" lvl="0" marL="0" rtl="0" algn="l">
              <a:spcBef>
                <a:spcPts val="0"/>
              </a:spcBef>
              <a:spcAft>
                <a:spcPts val="0"/>
              </a:spcAft>
              <a:buNone/>
            </a:pPr>
            <a:r>
              <a:rPr lang="en"/>
              <a:t>Arab-Israeli conflict”</a:t>
            </a:r>
            <a:endParaRPr/>
          </a:p>
        </p:txBody>
      </p:sp>
      <p:pic>
        <p:nvPicPr>
          <p:cNvPr id="136" name="Google Shape;136;p19"/>
          <p:cNvPicPr preferRelativeResize="0"/>
          <p:nvPr/>
        </p:nvPicPr>
        <p:blipFill>
          <a:blip r:embed="rId4">
            <a:alphaModFix/>
          </a:blip>
          <a:stretch>
            <a:fillRect/>
          </a:stretch>
        </p:blipFill>
        <p:spPr>
          <a:xfrm>
            <a:off x="4130997" y="626925"/>
            <a:ext cx="5013001" cy="3763187"/>
          </a:xfrm>
          <a:prstGeom prst="rect">
            <a:avLst/>
          </a:prstGeom>
          <a:noFill/>
          <a:ln>
            <a:noFill/>
          </a:ln>
        </p:spPr>
      </p:pic>
      <p:sp>
        <p:nvSpPr>
          <p:cNvPr id="137" name="Google Shape;137;p19"/>
          <p:cNvSpPr txBox="1"/>
          <p:nvPr/>
        </p:nvSpPr>
        <p:spPr>
          <a:xfrm>
            <a:off x="100175" y="1481575"/>
            <a:ext cx="4030800" cy="32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Biblical significance:</a:t>
            </a:r>
            <a:endParaRPr sz="1000"/>
          </a:p>
          <a:p>
            <a:pPr indent="-292100" lvl="0" marL="457200" rtl="0" algn="l">
              <a:lnSpc>
                <a:spcPct val="115000"/>
              </a:lnSpc>
              <a:spcBef>
                <a:spcPts val="1200"/>
              </a:spcBef>
              <a:spcAft>
                <a:spcPts val="0"/>
              </a:spcAft>
              <a:buClr>
                <a:schemeClr val="dk1"/>
              </a:buClr>
              <a:buSzPts val="1000"/>
              <a:buChar char="●"/>
            </a:pPr>
            <a:r>
              <a:rPr lang="en" sz="1000"/>
              <a:t>Judaism - Former location of the Jewish temples on the Temple Mount and the capital of the ancient Israelite kingdom </a:t>
            </a:r>
            <a:endParaRPr sz="1000"/>
          </a:p>
          <a:p>
            <a:pPr indent="-292100" lvl="0" marL="457200" rtl="0" algn="l">
              <a:lnSpc>
                <a:spcPct val="115000"/>
              </a:lnSpc>
              <a:spcBef>
                <a:spcPts val="0"/>
              </a:spcBef>
              <a:spcAft>
                <a:spcPts val="0"/>
              </a:spcAft>
              <a:buClr>
                <a:schemeClr val="dk1"/>
              </a:buClr>
              <a:buSzPts val="1000"/>
              <a:buChar char="●"/>
            </a:pPr>
            <a:r>
              <a:rPr lang="en" sz="1000"/>
              <a:t>Islam - The site of Mohammad's Night Journey to heaven, and the al-Aqsa mosque. </a:t>
            </a:r>
            <a:endParaRPr sz="1000"/>
          </a:p>
          <a:p>
            <a:pPr indent="-292100" lvl="0" marL="457200" rtl="0" algn="l">
              <a:lnSpc>
                <a:spcPct val="115000"/>
              </a:lnSpc>
              <a:spcBef>
                <a:spcPts val="0"/>
              </a:spcBef>
              <a:spcAft>
                <a:spcPts val="0"/>
              </a:spcAft>
              <a:buClr>
                <a:schemeClr val="dk1"/>
              </a:buClr>
              <a:buSzPts val="1000"/>
              <a:buChar char="●"/>
            </a:pPr>
            <a:r>
              <a:rPr lang="en" sz="1000"/>
              <a:t>Christianity - The site of Jesus' crucifixion and the Church of the Holy Sepulchre</a:t>
            </a:r>
            <a:endParaRPr sz="1000"/>
          </a:p>
          <a:p>
            <a:pPr indent="0" lvl="0" marL="0" rtl="0" algn="l">
              <a:lnSpc>
                <a:spcPct val="115000"/>
              </a:lnSpc>
              <a:spcBef>
                <a:spcPts val="1200"/>
              </a:spcBef>
              <a:spcAft>
                <a:spcPts val="0"/>
              </a:spcAft>
              <a:buClr>
                <a:schemeClr val="dk1"/>
              </a:buClr>
              <a:buSzPts val="1100"/>
              <a:buFont typeface="Arial"/>
              <a:buNone/>
            </a:pPr>
            <a:r>
              <a:rPr lang="en" sz="1000"/>
              <a:t>Social significance:</a:t>
            </a:r>
            <a:endParaRPr sz="1000"/>
          </a:p>
          <a:p>
            <a:pPr indent="-292100" lvl="0" marL="457200" rtl="0" algn="l">
              <a:lnSpc>
                <a:spcPct val="115000"/>
              </a:lnSpc>
              <a:spcBef>
                <a:spcPts val="1200"/>
              </a:spcBef>
              <a:spcAft>
                <a:spcPts val="0"/>
              </a:spcAft>
              <a:buClr>
                <a:schemeClr val="dk1"/>
              </a:buClr>
              <a:buSzPts val="1000"/>
              <a:buChar char="●"/>
            </a:pPr>
            <a:r>
              <a:rPr lang="en" sz="1000"/>
              <a:t>Total population: 789,000</a:t>
            </a:r>
            <a:endParaRPr sz="1000"/>
          </a:p>
          <a:p>
            <a:pPr indent="-292100" lvl="1" marL="914400" rtl="0" algn="l">
              <a:lnSpc>
                <a:spcPct val="115000"/>
              </a:lnSpc>
              <a:spcBef>
                <a:spcPts val="0"/>
              </a:spcBef>
              <a:spcAft>
                <a:spcPts val="0"/>
              </a:spcAft>
              <a:buClr>
                <a:schemeClr val="dk1"/>
              </a:buClr>
              <a:buSzPts val="1000"/>
              <a:buChar char="○"/>
            </a:pPr>
            <a:r>
              <a:rPr lang="en" sz="1000"/>
              <a:t>Jewish: 504,000</a:t>
            </a:r>
            <a:endParaRPr sz="1000"/>
          </a:p>
          <a:p>
            <a:pPr indent="-292100" lvl="1" marL="914400" rtl="0" algn="l">
              <a:lnSpc>
                <a:spcPct val="115000"/>
              </a:lnSpc>
              <a:spcBef>
                <a:spcPts val="0"/>
              </a:spcBef>
              <a:spcAft>
                <a:spcPts val="0"/>
              </a:spcAft>
              <a:buClr>
                <a:schemeClr val="dk1"/>
              </a:buClr>
              <a:buSzPts val="1000"/>
              <a:buChar char="○"/>
            </a:pPr>
            <a:r>
              <a:rPr lang="en" sz="1000"/>
              <a:t>Arab: 285,000</a:t>
            </a:r>
            <a:endParaRPr sz="1000"/>
          </a:p>
          <a:p>
            <a:pPr indent="-292100" lvl="0" marL="457200" rtl="0" algn="l">
              <a:lnSpc>
                <a:spcPct val="115000"/>
              </a:lnSpc>
              <a:spcBef>
                <a:spcPts val="0"/>
              </a:spcBef>
              <a:spcAft>
                <a:spcPts val="0"/>
              </a:spcAft>
              <a:buClr>
                <a:schemeClr val="dk1"/>
              </a:buClr>
              <a:buSzPts val="1000"/>
              <a:buChar char="●"/>
            </a:pPr>
            <a:r>
              <a:rPr lang="en" sz="1000"/>
              <a:t>Israel considers Arabs living in East Jerusalem 'permanent residents' of Israel</a:t>
            </a:r>
            <a:endParaRPr sz="1000"/>
          </a:p>
          <a:p>
            <a:pPr indent="0" lvl="0" marL="0" rtl="0" algn="l">
              <a:lnSpc>
                <a:spcPct val="115000"/>
              </a:lnSpc>
              <a:spcBef>
                <a:spcPts val="1200"/>
              </a:spcBef>
              <a:spcAft>
                <a:spcPts val="0"/>
              </a:spcAft>
              <a:buNone/>
            </a:pPr>
            <a:r>
              <a:rPr lang="en" sz="1000"/>
              <a:t>Modern Day:</a:t>
            </a:r>
            <a:endParaRPr sz="1000"/>
          </a:p>
          <a:p>
            <a:pPr indent="-292100" lvl="0" marL="457200" rtl="0" algn="l">
              <a:lnSpc>
                <a:spcPct val="115000"/>
              </a:lnSpc>
              <a:spcBef>
                <a:spcPts val="1200"/>
              </a:spcBef>
              <a:spcAft>
                <a:spcPts val="0"/>
              </a:spcAft>
              <a:buClr>
                <a:schemeClr val="dk1"/>
              </a:buClr>
              <a:buSzPts val="1000"/>
              <a:buChar char="●"/>
            </a:pPr>
            <a:r>
              <a:rPr lang="en" sz="1000"/>
              <a:t>Trump moving the Embassy from Tel Aviv to Jerusalem</a:t>
            </a:r>
            <a:endParaRPr sz="1000"/>
          </a:p>
          <a:p>
            <a:pPr indent="0" lvl="0" marL="0" rtl="0" algn="l">
              <a:spcBef>
                <a:spcPts val="12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type="title"/>
          </p:nvPr>
        </p:nvSpPr>
        <p:spPr>
          <a:xfrm>
            <a:off x="1126650" y="6900"/>
            <a:ext cx="689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t>Issue #4 -</a:t>
            </a:r>
            <a:r>
              <a:rPr b="1" i="1" lang="en" u="sng"/>
              <a:t> REFUGEES  </a:t>
            </a:r>
            <a:endParaRPr b="1" i="1" u="sng"/>
          </a:p>
        </p:txBody>
      </p:sp>
      <p:pic>
        <p:nvPicPr>
          <p:cNvPr id="143" name="Google Shape;143;p20"/>
          <p:cNvPicPr preferRelativeResize="0"/>
          <p:nvPr/>
        </p:nvPicPr>
        <p:blipFill>
          <a:blip r:embed="rId3">
            <a:alphaModFix/>
          </a:blip>
          <a:stretch>
            <a:fillRect/>
          </a:stretch>
        </p:blipFill>
        <p:spPr>
          <a:xfrm>
            <a:off x="0" y="0"/>
            <a:ext cx="2253450" cy="1568450"/>
          </a:xfrm>
          <a:prstGeom prst="rect">
            <a:avLst/>
          </a:prstGeom>
          <a:noFill/>
          <a:ln>
            <a:noFill/>
          </a:ln>
        </p:spPr>
      </p:pic>
      <p:pic>
        <p:nvPicPr>
          <p:cNvPr id="144" name="Google Shape;144;p20"/>
          <p:cNvPicPr preferRelativeResize="0"/>
          <p:nvPr/>
        </p:nvPicPr>
        <p:blipFill rotWithShape="1">
          <a:blip r:embed="rId4">
            <a:alphaModFix/>
          </a:blip>
          <a:srcRect b="51293" l="58659" r="28514" t="41515"/>
          <a:stretch/>
        </p:blipFill>
        <p:spPr>
          <a:xfrm>
            <a:off x="2681600" y="2383175"/>
            <a:ext cx="2048655" cy="896325"/>
          </a:xfrm>
          <a:prstGeom prst="rect">
            <a:avLst/>
          </a:prstGeom>
          <a:noFill/>
          <a:ln>
            <a:noFill/>
          </a:ln>
        </p:spPr>
      </p:pic>
      <p:pic>
        <p:nvPicPr>
          <p:cNvPr id="145" name="Google Shape;145;p20"/>
          <p:cNvPicPr preferRelativeResize="0"/>
          <p:nvPr/>
        </p:nvPicPr>
        <p:blipFill rotWithShape="1">
          <a:blip r:embed="rId4">
            <a:alphaModFix/>
          </a:blip>
          <a:srcRect b="39024" l="58659" r="28515" t="50260"/>
          <a:stretch/>
        </p:blipFill>
        <p:spPr>
          <a:xfrm>
            <a:off x="4765850" y="2383175"/>
            <a:ext cx="2048652" cy="896323"/>
          </a:xfrm>
          <a:prstGeom prst="rect">
            <a:avLst/>
          </a:prstGeom>
          <a:noFill/>
          <a:ln>
            <a:noFill/>
          </a:ln>
        </p:spPr>
      </p:pic>
      <p:pic>
        <p:nvPicPr>
          <p:cNvPr id="146" name="Google Shape;146;p20"/>
          <p:cNvPicPr preferRelativeResize="0"/>
          <p:nvPr/>
        </p:nvPicPr>
        <p:blipFill rotWithShape="1">
          <a:blip r:embed="rId5">
            <a:alphaModFix/>
          </a:blip>
          <a:srcRect b="0" l="0" r="26610" t="0"/>
          <a:stretch/>
        </p:blipFill>
        <p:spPr>
          <a:xfrm>
            <a:off x="3840288" y="503400"/>
            <a:ext cx="1615800" cy="1291450"/>
          </a:xfrm>
          <a:prstGeom prst="rect">
            <a:avLst/>
          </a:prstGeom>
          <a:noFill/>
          <a:ln>
            <a:noFill/>
          </a:ln>
        </p:spPr>
      </p:pic>
      <p:sp>
        <p:nvSpPr>
          <p:cNvPr id="147" name="Google Shape;147;p20"/>
          <p:cNvSpPr txBox="1"/>
          <p:nvPr/>
        </p:nvSpPr>
        <p:spPr>
          <a:xfrm>
            <a:off x="3108151" y="1743875"/>
            <a:ext cx="31749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EB Garamond Regular"/>
                <a:ea typeface="EB Garamond Regular"/>
                <a:cs typeface="EB Garamond Regular"/>
                <a:sym typeface="EB Garamond Regular"/>
              </a:rPr>
              <a:t>May 15th, 1948/ Israel’s war of Independence/ The Nakba</a:t>
            </a:r>
            <a:endParaRPr sz="1600">
              <a:latin typeface="EB Garamond Regular"/>
              <a:ea typeface="EB Garamond Regular"/>
              <a:cs typeface="EB Garamond Regular"/>
              <a:sym typeface="EB Garamond Regular"/>
            </a:endParaRPr>
          </a:p>
        </p:txBody>
      </p:sp>
      <p:pic>
        <p:nvPicPr>
          <p:cNvPr id="148" name="Google Shape;148;p20"/>
          <p:cNvPicPr preferRelativeResize="0"/>
          <p:nvPr/>
        </p:nvPicPr>
        <p:blipFill>
          <a:blip r:embed="rId6">
            <a:alphaModFix/>
          </a:blip>
          <a:stretch>
            <a:fillRect/>
          </a:stretch>
        </p:blipFill>
        <p:spPr>
          <a:xfrm>
            <a:off x="-3" y="3671025"/>
            <a:ext cx="1118823" cy="1501100"/>
          </a:xfrm>
          <a:prstGeom prst="rect">
            <a:avLst/>
          </a:prstGeom>
          <a:noFill/>
          <a:ln>
            <a:noFill/>
          </a:ln>
        </p:spPr>
      </p:pic>
      <p:sp>
        <p:nvSpPr>
          <p:cNvPr id="149" name="Google Shape;149;p20"/>
          <p:cNvSpPr txBox="1"/>
          <p:nvPr/>
        </p:nvSpPr>
        <p:spPr>
          <a:xfrm>
            <a:off x="1660050" y="4016275"/>
            <a:ext cx="2824800" cy="11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latin typeface="EB Garamond Regular"/>
                <a:ea typeface="EB Garamond Regular"/>
                <a:cs typeface="EB Garamond Regular"/>
                <a:sym typeface="EB Garamond Regular"/>
              </a:rPr>
              <a:t>(Today) UNRWA: </a:t>
            </a:r>
            <a:r>
              <a:rPr b="1" lang="en" sz="2500">
                <a:latin typeface="EB Garamond"/>
                <a:ea typeface="EB Garamond"/>
                <a:cs typeface="EB Garamond"/>
                <a:sym typeface="EB Garamond"/>
              </a:rPr>
              <a:t>5,000,000</a:t>
            </a:r>
            <a:r>
              <a:rPr lang="en" sz="2500">
                <a:latin typeface="EB Garamond Regular"/>
                <a:ea typeface="EB Garamond Regular"/>
                <a:cs typeface="EB Garamond Regular"/>
                <a:sym typeface="EB Garamond Regular"/>
              </a:rPr>
              <a:t> </a:t>
            </a:r>
            <a:r>
              <a:rPr lang="en" sz="2100">
                <a:latin typeface="EB Garamond Regular"/>
                <a:ea typeface="EB Garamond Regular"/>
                <a:cs typeface="EB Garamond Regular"/>
                <a:sym typeface="EB Garamond Regular"/>
              </a:rPr>
              <a:t>Palestinians Refugees</a:t>
            </a:r>
            <a:endParaRPr sz="2100">
              <a:latin typeface="EB Garamond Regular"/>
              <a:ea typeface="EB Garamond Regular"/>
              <a:cs typeface="EB Garamond Regular"/>
              <a:sym typeface="EB Garamond Regular"/>
            </a:endParaRPr>
          </a:p>
        </p:txBody>
      </p:sp>
      <p:sp>
        <p:nvSpPr>
          <p:cNvPr id="150" name="Google Shape;150;p20"/>
          <p:cNvSpPr txBox="1"/>
          <p:nvPr/>
        </p:nvSpPr>
        <p:spPr>
          <a:xfrm>
            <a:off x="4730250" y="3948475"/>
            <a:ext cx="2481900" cy="129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latin typeface="EB Garamond Regular"/>
                <a:ea typeface="EB Garamond Regular"/>
                <a:cs typeface="EB Garamond Regular"/>
                <a:sym typeface="EB Garamond Regular"/>
              </a:rPr>
              <a:t>(Today) Israel: </a:t>
            </a:r>
            <a:r>
              <a:rPr b="1" lang="en" sz="2500">
                <a:latin typeface="EB Garamond"/>
                <a:ea typeface="EB Garamond"/>
                <a:cs typeface="EB Garamond"/>
                <a:sym typeface="EB Garamond"/>
              </a:rPr>
              <a:t>520,000</a:t>
            </a:r>
            <a:r>
              <a:rPr lang="en" sz="2200">
                <a:latin typeface="EB Garamond Regular"/>
                <a:ea typeface="EB Garamond Regular"/>
                <a:cs typeface="EB Garamond Regular"/>
                <a:sym typeface="EB Garamond Regular"/>
              </a:rPr>
              <a:t> </a:t>
            </a:r>
            <a:r>
              <a:rPr lang="en" sz="2100">
                <a:latin typeface="EB Garamond Regular"/>
                <a:ea typeface="EB Garamond Regular"/>
                <a:cs typeface="EB Garamond Regular"/>
                <a:sym typeface="EB Garamond Regular"/>
              </a:rPr>
              <a:t>Palestinians Refugees</a:t>
            </a:r>
            <a:endParaRPr sz="2100">
              <a:latin typeface="EB Garamond Regular"/>
              <a:ea typeface="EB Garamond Regular"/>
              <a:cs typeface="EB Garamond Regular"/>
              <a:sym typeface="EB Garamond Regular"/>
            </a:endParaRPr>
          </a:p>
        </p:txBody>
      </p:sp>
      <p:pic>
        <p:nvPicPr>
          <p:cNvPr id="151" name="Google Shape;151;p20"/>
          <p:cNvPicPr preferRelativeResize="0"/>
          <p:nvPr/>
        </p:nvPicPr>
        <p:blipFill>
          <a:blip r:embed="rId7">
            <a:alphaModFix/>
          </a:blip>
          <a:stretch>
            <a:fillRect/>
          </a:stretch>
        </p:blipFill>
        <p:spPr>
          <a:xfrm>
            <a:off x="7205276" y="3775850"/>
            <a:ext cx="1938724" cy="1291450"/>
          </a:xfrm>
          <a:prstGeom prst="rect">
            <a:avLst/>
          </a:prstGeom>
          <a:noFill/>
          <a:ln>
            <a:noFill/>
          </a:ln>
        </p:spPr>
      </p:pic>
      <p:sp>
        <p:nvSpPr>
          <p:cNvPr id="152" name="Google Shape;152;p20"/>
          <p:cNvSpPr txBox="1"/>
          <p:nvPr/>
        </p:nvSpPr>
        <p:spPr>
          <a:xfrm>
            <a:off x="1055100" y="3281875"/>
            <a:ext cx="3655800" cy="15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latin typeface="EB Garamond Regular"/>
                <a:ea typeface="EB Garamond Regular"/>
                <a:cs typeface="EB Garamond Regular"/>
                <a:sym typeface="EB Garamond Regular"/>
              </a:rPr>
              <a:t> </a:t>
            </a:r>
            <a:r>
              <a:rPr b="1" lang="en" sz="2100">
                <a:latin typeface="EB Garamond"/>
                <a:ea typeface="EB Garamond"/>
                <a:cs typeface="EB Garamond"/>
                <a:sym typeface="EB Garamond"/>
              </a:rPr>
              <a:t>4</a:t>
            </a:r>
            <a:r>
              <a:rPr b="1" lang="en" sz="2100">
                <a:latin typeface="EB Garamond"/>
                <a:ea typeface="EB Garamond"/>
                <a:cs typeface="EB Garamond"/>
                <a:sym typeface="EB Garamond"/>
              </a:rPr>
              <a:t>,000,000</a:t>
            </a:r>
            <a:r>
              <a:rPr lang="en" sz="2100">
                <a:latin typeface="EB Garamond Regular"/>
                <a:ea typeface="EB Garamond Regular"/>
                <a:cs typeface="EB Garamond Regular"/>
                <a:sym typeface="EB Garamond Regular"/>
              </a:rPr>
              <a:t> </a:t>
            </a:r>
            <a:r>
              <a:rPr lang="en" sz="2100">
                <a:latin typeface="EB Garamond Regular"/>
                <a:ea typeface="EB Garamond Regular"/>
                <a:cs typeface="EB Garamond Regular"/>
                <a:sym typeface="EB Garamond Regular"/>
              </a:rPr>
              <a:t>Palestinians in Gaza and the West Bank </a:t>
            </a:r>
            <a:endParaRPr sz="2100">
              <a:latin typeface="EB Garamond Regular"/>
              <a:ea typeface="EB Garamond Regular"/>
              <a:cs typeface="EB Garamond Regular"/>
              <a:sym typeface="EB Garamond Regular"/>
            </a:endParaRPr>
          </a:p>
          <a:p>
            <a:pPr indent="0" lvl="0" marL="0" rtl="0" algn="l">
              <a:spcBef>
                <a:spcPts val="0"/>
              </a:spcBef>
              <a:spcAft>
                <a:spcPts val="0"/>
              </a:spcAft>
              <a:buNone/>
            </a:pPr>
            <a:r>
              <a:rPr lang="en" sz="2100">
                <a:latin typeface="EB Garamond Regular"/>
                <a:ea typeface="EB Garamond Regular"/>
                <a:cs typeface="EB Garamond Regular"/>
                <a:sym typeface="EB Garamond Regular"/>
              </a:rPr>
              <a:t>          </a:t>
            </a:r>
            <a:r>
              <a:rPr b="1" lang="en" sz="2100">
                <a:latin typeface="EB Garamond"/>
                <a:ea typeface="EB Garamond"/>
                <a:cs typeface="EB Garamond"/>
                <a:sym typeface="EB Garamond"/>
              </a:rPr>
              <a:t> </a:t>
            </a:r>
            <a:r>
              <a:rPr b="1" lang="en" sz="3500"/>
              <a:t>+</a:t>
            </a:r>
            <a:endParaRPr b="1" sz="5100">
              <a:latin typeface="EB Garamond"/>
              <a:ea typeface="EB Garamond"/>
              <a:cs typeface="EB Garamond"/>
              <a:sym typeface="EB Garamond"/>
            </a:endParaRPr>
          </a:p>
        </p:txBody>
      </p:sp>
      <p:sp>
        <p:nvSpPr>
          <p:cNvPr id="153" name="Google Shape;153;p20"/>
          <p:cNvSpPr txBox="1"/>
          <p:nvPr/>
        </p:nvSpPr>
        <p:spPr>
          <a:xfrm>
            <a:off x="6814500" y="2306975"/>
            <a:ext cx="2481900" cy="13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EB Garamond"/>
                <a:ea typeface="EB Garamond"/>
                <a:cs typeface="EB Garamond"/>
                <a:sym typeface="EB Garamond"/>
              </a:rPr>
              <a:t>9,000,000 </a:t>
            </a:r>
            <a:r>
              <a:rPr b="1" lang="en" sz="3000">
                <a:solidFill>
                  <a:schemeClr val="dk1"/>
                </a:solidFill>
                <a:latin typeface="EB Garamond"/>
                <a:ea typeface="EB Garamond"/>
                <a:cs typeface="EB Garamond"/>
                <a:sym typeface="EB Garamond"/>
              </a:rPr>
              <a:t>Israeli </a:t>
            </a:r>
            <a:r>
              <a:rPr b="1" lang="en" sz="3000">
                <a:latin typeface="EB Garamond"/>
                <a:ea typeface="EB Garamond"/>
                <a:cs typeface="EB Garamond"/>
                <a:sym typeface="EB Garamond"/>
              </a:rPr>
              <a:t>citizens</a:t>
            </a:r>
            <a:r>
              <a:rPr b="1" lang="en" sz="3000">
                <a:latin typeface="EB Garamond"/>
                <a:ea typeface="EB Garamond"/>
                <a:cs typeface="EB Garamond"/>
                <a:sym typeface="EB Garamond"/>
              </a:rPr>
              <a:t> </a:t>
            </a:r>
            <a:endParaRPr b="1" sz="3000">
              <a:latin typeface="EB Garamond"/>
              <a:ea typeface="EB Garamond"/>
              <a:cs typeface="EB Garamond"/>
              <a:sym typeface="EB Garamond"/>
            </a:endParaRPr>
          </a:p>
        </p:txBody>
      </p:sp>
      <p:sp>
        <p:nvSpPr>
          <p:cNvPr id="154" name="Google Shape;154;p20"/>
          <p:cNvSpPr txBox="1"/>
          <p:nvPr/>
        </p:nvSpPr>
        <p:spPr>
          <a:xfrm>
            <a:off x="75" y="2324875"/>
            <a:ext cx="2253300" cy="81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EB Garamond"/>
                <a:ea typeface="EB Garamond"/>
                <a:cs typeface="EB Garamond"/>
                <a:sym typeface="EB Garamond"/>
              </a:rPr>
              <a:t> 9,000,000 </a:t>
            </a:r>
            <a:r>
              <a:rPr b="1" lang="en" sz="3000">
                <a:latin typeface="EB Garamond"/>
                <a:ea typeface="EB Garamond"/>
                <a:cs typeface="EB Garamond"/>
                <a:sym typeface="EB Garamond"/>
              </a:rPr>
              <a:t>Palestinians</a:t>
            </a:r>
            <a:endParaRPr b="1" sz="3000">
              <a:latin typeface="EB Garamond"/>
              <a:ea typeface="EB Garamond"/>
              <a:cs typeface="EB Garamond"/>
              <a:sym typeface="EB Garamond"/>
            </a:endParaRPr>
          </a:p>
        </p:txBody>
      </p:sp>
      <p:sp>
        <p:nvSpPr>
          <p:cNvPr id="155" name="Google Shape;155;p20"/>
          <p:cNvSpPr txBox="1"/>
          <p:nvPr/>
        </p:nvSpPr>
        <p:spPr>
          <a:xfrm rot="1513815">
            <a:off x="858538" y="922308"/>
            <a:ext cx="7913535" cy="315854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600">
                <a:latin typeface="Impact"/>
                <a:ea typeface="Impact"/>
                <a:cs typeface="Impact"/>
                <a:sym typeface="Impact"/>
              </a:rPr>
              <a:t>JEWISH OR DEMOCRATIC???</a:t>
            </a:r>
            <a:endParaRPr b="1" sz="8600">
              <a:latin typeface="Impact"/>
              <a:ea typeface="Impact"/>
              <a:cs typeface="Impact"/>
              <a:sym typeface="Impac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0"/>
                                        <p:tgtEl>
                                          <p:spTgt spid="15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2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000"/>
                                        <p:tgtEl>
                                          <p:spTgt spid="1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2" name="Google Shape;162;p21"/>
          <p:cNvPicPr preferRelativeResize="0"/>
          <p:nvPr/>
        </p:nvPicPr>
        <p:blipFill>
          <a:blip r:embed="rId3">
            <a:alphaModFix/>
          </a:blip>
          <a:stretch>
            <a:fillRect/>
          </a:stretch>
        </p:blipFill>
        <p:spPr>
          <a:xfrm>
            <a:off x="76200" y="76188"/>
            <a:ext cx="9144000" cy="4143375"/>
          </a:xfrm>
          <a:prstGeom prst="rect">
            <a:avLst/>
          </a:prstGeom>
          <a:noFill/>
          <a:ln>
            <a:noFill/>
          </a:ln>
        </p:spPr>
      </p:pic>
      <p:sp>
        <p:nvSpPr>
          <p:cNvPr id="163" name="Google Shape;163;p21"/>
          <p:cNvSpPr txBox="1"/>
          <p:nvPr/>
        </p:nvSpPr>
        <p:spPr>
          <a:xfrm>
            <a:off x="-152400" y="3683475"/>
            <a:ext cx="2333100" cy="14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FF"/>
                </a:solidFill>
                <a:latin typeface="Caveat"/>
                <a:ea typeface="Caveat"/>
                <a:cs typeface="Caveat"/>
                <a:sym typeface="Caveat"/>
              </a:rPr>
              <a:t>Eliza - Team Blue</a:t>
            </a:r>
            <a:endParaRPr sz="3600">
              <a:solidFill>
                <a:srgbClr val="0000FF"/>
              </a:solidFill>
              <a:latin typeface="Caveat"/>
              <a:ea typeface="Caveat"/>
              <a:cs typeface="Caveat"/>
              <a:sym typeface="Caveat"/>
            </a:endParaRPr>
          </a:p>
        </p:txBody>
      </p:sp>
      <p:sp>
        <p:nvSpPr>
          <p:cNvPr id="164" name="Google Shape;164;p21"/>
          <p:cNvSpPr txBox="1"/>
          <p:nvPr/>
        </p:nvSpPr>
        <p:spPr>
          <a:xfrm>
            <a:off x="6986400" y="3683475"/>
            <a:ext cx="2333100" cy="14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Caveat"/>
                <a:ea typeface="Caveat"/>
                <a:cs typeface="Caveat"/>
                <a:sym typeface="Caveat"/>
              </a:rPr>
              <a:t>Tom</a:t>
            </a:r>
            <a:r>
              <a:rPr lang="en" sz="3600">
                <a:solidFill>
                  <a:srgbClr val="00FF00"/>
                </a:solidFill>
                <a:latin typeface="Caveat"/>
                <a:ea typeface="Caveat"/>
                <a:cs typeface="Caveat"/>
                <a:sym typeface="Caveat"/>
              </a:rPr>
              <a:t>- Team Green</a:t>
            </a:r>
            <a:endParaRPr sz="3600">
              <a:solidFill>
                <a:srgbClr val="00FF00"/>
              </a:solidFill>
              <a:latin typeface="Caveat"/>
              <a:ea typeface="Caveat"/>
              <a:cs typeface="Caveat"/>
              <a:sym typeface="Caveat"/>
            </a:endParaRPr>
          </a:p>
        </p:txBody>
      </p:sp>
      <p:sp>
        <p:nvSpPr>
          <p:cNvPr id="165" name="Google Shape;165;p21"/>
          <p:cNvSpPr txBox="1"/>
          <p:nvPr/>
        </p:nvSpPr>
        <p:spPr>
          <a:xfrm>
            <a:off x="2180700" y="-152400"/>
            <a:ext cx="5007000" cy="1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200">
                <a:latin typeface="Impact"/>
                <a:ea typeface="Impact"/>
                <a:cs typeface="Impact"/>
                <a:sym typeface="Impact"/>
              </a:rPr>
              <a:t>The Great Debate</a:t>
            </a:r>
            <a:endParaRPr sz="5200">
              <a:latin typeface="Impact"/>
              <a:ea typeface="Impact"/>
              <a:cs typeface="Impact"/>
              <a:sym typeface="Impact"/>
            </a:endParaRPr>
          </a:p>
        </p:txBody>
      </p:sp>
      <p:sp>
        <p:nvSpPr>
          <p:cNvPr id="166" name="Google Shape;166;p21"/>
          <p:cNvSpPr txBox="1"/>
          <p:nvPr/>
        </p:nvSpPr>
        <p:spPr>
          <a:xfrm>
            <a:off x="2068500" y="3406800"/>
            <a:ext cx="5007000" cy="173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3500">
                <a:latin typeface="Amatic SC"/>
                <a:ea typeface="Amatic SC"/>
                <a:cs typeface="Amatic SC"/>
                <a:sym typeface="Amatic SC"/>
              </a:rPr>
              <a:t>should Palestinian refugees and their descendants be provided or denied  of a right to come back to Israel?</a:t>
            </a:r>
            <a:endParaRPr i="1" sz="3500">
              <a:latin typeface="Amatic SC"/>
              <a:ea typeface="Amatic SC"/>
              <a:cs typeface="Amatic SC"/>
              <a:sym typeface="Amatic SC"/>
            </a:endParaRPr>
          </a:p>
        </p:txBody>
      </p:sp>
      <p:sp>
        <p:nvSpPr>
          <p:cNvPr id="167" name="Google Shape;167;p21"/>
          <p:cNvSpPr txBox="1"/>
          <p:nvPr/>
        </p:nvSpPr>
        <p:spPr>
          <a:xfrm>
            <a:off x="2906400" y="835050"/>
            <a:ext cx="3331200" cy="173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600">
                <a:latin typeface="Impact"/>
                <a:ea typeface="Impact"/>
                <a:cs typeface="Impact"/>
                <a:sym typeface="Impact"/>
              </a:rPr>
              <a:t>Topic: Palestinian  Refugees and the right of return</a:t>
            </a:r>
            <a:endParaRPr b="1" i="1" sz="2600">
              <a:latin typeface="Impact"/>
              <a:ea typeface="Impact"/>
              <a:cs typeface="Impact"/>
              <a:sym typeface="Impac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2500"/>
                                        <p:tgtEl>
                                          <p:spTgt spid="163"/>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25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