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2"/>
  </p:notesMasterIdLst>
  <p:handoutMasterIdLst>
    <p:handoutMasterId r:id="rId33"/>
  </p:handoutMasterIdLst>
  <p:sldIdLst>
    <p:sldId id="256" r:id="rId2"/>
    <p:sldId id="465" r:id="rId3"/>
    <p:sldId id="466" r:id="rId4"/>
    <p:sldId id="433" r:id="rId5"/>
    <p:sldId id="455" r:id="rId6"/>
    <p:sldId id="461" r:id="rId7"/>
    <p:sldId id="458" r:id="rId8"/>
    <p:sldId id="435" r:id="rId9"/>
    <p:sldId id="436" r:id="rId10"/>
    <p:sldId id="437" r:id="rId11"/>
    <p:sldId id="438" r:id="rId12"/>
    <p:sldId id="464" r:id="rId13"/>
    <p:sldId id="457" r:id="rId14"/>
    <p:sldId id="439" r:id="rId15"/>
    <p:sldId id="450" r:id="rId16"/>
    <p:sldId id="440" r:id="rId17"/>
    <p:sldId id="462" r:id="rId18"/>
    <p:sldId id="452" r:id="rId19"/>
    <p:sldId id="454" r:id="rId20"/>
    <p:sldId id="460" r:id="rId21"/>
    <p:sldId id="463" r:id="rId22"/>
    <p:sldId id="443" r:id="rId23"/>
    <p:sldId id="444" r:id="rId24"/>
    <p:sldId id="453" r:id="rId25"/>
    <p:sldId id="445" r:id="rId26"/>
    <p:sldId id="446" r:id="rId27"/>
    <p:sldId id="447" r:id="rId28"/>
    <p:sldId id="448" r:id="rId29"/>
    <p:sldId id="449" r:id="rId30"/>
    <p:sldId id="459" r:id="rId31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9626"/>
    <a:srgbClr val="F18C27"/>
    <a:srgbClr val="C70B79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68" autoAdjust="0"/>
    <p:restoredTop sz="94629" autoAdjust="0"/>
  </p:normalViewPr>
  <p:slideViewPr>
    <p:cSldViewPr>
      <p:cViewPr varScale="1">
        <p:scale>
          <a:sx n="88" d="100"/>
          <a:sy n="88" d="100"/>
        </p:scale>
        <p:origin x="96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B5612-DC49-492E-9968-6FCF0ECDE73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804114-1FEB-4FE8-9E3F-1C97E3597C6A}">
      <dgm:prSet phldrT="[טקסט]"/>
      <dgm:spPr/>
      <dgm:t>
        <a:bodyPr/>
        <a:lstStyle/>
        <a:p>
          <a:r>
            <a:rPr lang="en-US" dirty="0" smtClean="0"/>
            <a:t>0-18</a:t>
          </a:r>
          <a:endParaRPr lang="en-US" dirty="0"/>
        </a:p>
      </dgm:t>
    </dgm:pt>
    <dgm:pt modelId="{3B8F5DA3-100C-435A-A5C5-042F5D73755D}" type="parTrans" cxnId="{46B19760-638B-4A9B-BF3F-2D53BD047428}">
      <dgm:prSet/>
      <dgm:spPr/>
      <dgm:t>
        <a:bodyPr/>
        <a:lstStyle/>
        <a:p>
          <a:endParaRPr lang="en-US"/>
        </a:p>
      </dgm:t>
    </dgm:pt>
    <dgm:pt modelId="{1162079D-22E3-43A6-8339-D3CA24C7599C}" type="sibTrans" cxnId="{46B19760-638B-4A9B-BF3F-2D53BD047428}">
      <dgm:prSet/>
      <dgm:spPr/>
      <dgm:t>
        <a:bodyPr/>
        <a:lstStyle/>
        <a:p>
          <a:endParaRPr lang="en-US"/>
        </a:p>
      </dgm:t>
    </dgm:pt>
    <dgm:pt modelId="{66702AA7-2444-417B-93D5-0A876AEB4E3A}">
      <dgm:prSet phldrT="[טקסט]" custT="1"/>
      <dgm:spPr/>
      <dgm:t>
        <a:bodyPr/>
        <a:lstStyle/>
        <a:p>
          <a:r>
            <a:rPr lang="en-US" sz="2400" b="1" dirty="0" smtClean="0"/>
            <a:t>School</a:t>
          </a:r>
          <a:endParaRPr lang="en-US" sz="2400" b="1" dirty="0"/>
        </a:p>
      </dgm:t>
    </dgm:pt>
    <dgm:pt modelId="{2924FD4E-CC8E-41C9-A579-7CCFAF67D9D2}" type="parTrans" cxnId="{414A83BB-6450-4AA3-8A4D-F5E087D2447A}">
      <dgm:prSet/>
      <dgm:spPr/>
      <dgm:t>
        <a:bodyPr/>
        <a:lstStyle/>
        <a:p>
          <a:endParaRPr lang="en-US"/>
        </a:p>
      </dgm:t>
    </dgm:pt>
    <dgm:pt modelId="{8FD1D7B7-97FC-42D5-93B3-5DCDA7E00098}" type="sibTrans" cxnId="{414A83BB-6450-4AA3-8A4D-F5E087D2447A}">
      <dgm:prSet/>
      <dgm:spPr/>
      <dgm:t>
        <a:bodyPr/>
        <a:lstStyle/>
        <a:p>
          <a:endParaRPr lang="en-US"/>
        </a:p>
      </dgm:t>
    </dgm:pt>
    <dgm:pt modelId="{D7BF85D6-1B2D-46AE-B8E9-3A29AF0458AA}">
      <dgm:prSet phldrT="[טקסט]"/>
      <dgm:spPr/>
      <dgm:t>
        <a:bodyPr/>
        <a:lstStyle/>
        <a:p>
          <a:r>
            <a:rPr lang="en-US" dirty="0" smtClean="0"/>
            <a:t>18-21</a:t>
          </a:r>
          <a:endParaRPr lang="en-US" dirty="0"/>
        </a:p>
      </dgm:t>
    </dgm:pt>
    <dgm:pt modelId="{41D5D8A5-79AF-4E76-A212-4B71215E6D78}" type="parTrans" cxnId="{4CEA642E-B0F3-4AD3-A9DE-1DD8BE559E22}">
      <dgm:prSet/>
      <dgm:spPr/>
      <dgm:t>
        <a:bodyPr/>
        <a:lstStyle/>
        <a:p>
          <a:endParaRPr lang="en-US"/>
        </a:p>
      </dgm:t>
    </dgm:pt>
    <dgm:pt modelId="{B11DBEC0-1517-468C-8F74-86EAAAC99253}" type="sibTrans" cxnId="{4CEA642E-B0F3-4AD3-A9DE-1DD8BE559E22}">
      <dgm:prSet/>
      <dgm:spPr/>
      <dgm:t>
        <a:bodyPr/>
        <a:lstStyle/>
        <a:p>
          <a:endParaRPr lang="en-US"/>
        </a:p>
      </dgm:t>
    </dgm:pt>
    <dgm:pt modelId="{508572E5-96D4-4AD4-9991-D718B1646BB9}">
      <dgm:prSet phldrT="[טקסט]" custT="1"/>
      <dgm:spPr/>
      <dgm:t>
        <a:bodyPr/>
        <a:lstStyle/>
        <a:p>
          <a:r>
            <a:rPr lang="en-US" sz="2400" b="1" dirty="0" smtClean="0"/>
            <a:t>Military</a:t>
          </a:r>
          <a:endParaRPr lang="en-US" sz="2400" b="1" dirty="0"/>
        </a:p>
      </dgm:t>
    </dgm:pt>
    <dgm:pt modelId="{2F095070-6AE7-4AA3-92B2-0A154B5FD0CF}" type="parTrans" cxnId="{874F2ABD-4613-4FD8-A0A7-3E3D7B46207F}">
      <dgm:prSet/>
      <dgm:spPr/>
      <dgm:t>
        <a:bodyPr/>
        <a:lstStyle/>
        <a:p>
          <a:endParaRPr lang="en-US"/>
        </a:p>
      </dgm:t>
    </dgm:pt>
    <dgm:pt modelId="{F9E06DE5-715C-43F8-BA9A-6E18C829FBE4}" type="sibTrans" cxnId="{874F2ABD-4613-4FD8-A0A7-3E3D7B46207F}">
      <dgm:prSet/>
      <dgm:spPr/>
      <dgm:t>
        <a:bodyPr/>
        <a:lstStyle/>
        <a:p>
          <a:endParaRPr lang="en-US"/>
        </a:p>
      </dgm:t>
    </dgm:pt>
    <dgm:pt modelId="{2D820711-2AE0-4C3A-A4FF-7CC6DC630D85}">
      <dgm:prSet phldrT="[טקסט]"/>
      <dgm:spPr/>
      <dgm:t>
        <a:bodyPr/>
        <a:lstStyle/>
        <a:p>
          <a:r>
            <a:rPr lang="en-US" dirty="0" smtClean="0"/>
            <a:t>21-23</a:t>
          </a:r>
          <a:endParaRPr lang="en-US" dirty="0"/>
        </a:p>
      </dgm:t>
    </dgm:pt>
    <dgm:pt modelId="{665104EC-D4EB-445E-8667-84EF4363E49D}" type="parTrans" cxnId="{B20F0AE3-8FF3-4912-AAE0-10428023A281}">
      <dgm:prSet/>
      <dgm:spPr/>
      <dgm:t>
        <a:bodyPr/>
        <a:lstStyle/>
        <a:p>
          <a:endParaRPr lang="en-US"/>
        </a:p>
      </dgm:t>
    </dgm:pt>
    <dgm:pt modelId="{7D56E497-9A18-47DD-AE52-EA64E3EB500E}" type="sibTrans" cxnId="{B20F0AE3-8FF3-4912-AAE0-10428023A281}">
      <dgm:prSet/>
      <dgm:spPr/>
      <dgm:t>
        <a:bodyPr/>
        <a:lstStyle/>
        <a:p>
          <a:endParaRPr lang="en-US"/>
        </a:p>
      </dgm:t>
    </dgm:pt>
    <dgm:pt modelId="{74E21F3E-2D24-4FFF-B7F4-086AE97D2E0E}">
      <dgm:prSet phldrT="[טקסט]" custT="1"/>
      <dgm:spPr/>
      <dgm:t>
        <a:bodyPr/>
        <a:lstStyle/>
        <a:p>
          <a:r>
            <a:rPr lang="en-US" sz="2400" b="1" dirty="0" smtClean="0"/>
            <a:t>Self Journey</a:t>
          </a:r>
          <a:endParaRPr lang="en-US" sz="2400" b="1" dirty="0"/>
        </a:p>
      </dgm:t>
    </dgm:pt>
    <dgm:pt modelId="{F8C77F94-6B41-4442-BB32-867AF2D9BF1B}" type="parTrans" cxnId="{FABD5471-E483-4BF1-A4A7-BD333B378C28}">
      <dgm:prSet/>
      <dgm:spPr/>
      <dgm:t>
        <a:bodyPr/>
        <a:lstStyle/>
        <a:p>
          <a:endParaRPr lang="en-US"/>
        </a:p>
      </dgm:t>
    </dgm:pt>
    <dgm:pt modelId="{4E371182-BDD0-4B19-B399-421139AAF6ED}" type="sibTrans" cxnId="{FABD5471-E483-4BF1-A4A7-BD333B378C28}">
      <dgm:prSet/>
      <dgm:spPr/>
      <dgm:t>
        <a:bodyPr/>
        <a:lstStyle/>
        <a:p>
          <a:endParaRPr lang="en-US"/>
        </a:p>
      </dgm:t>
    </dgm:pt>
    <dgm:pt modelId="{748A7F74-D11D-4EB4-9060-D0C0E647B657}">
      <dgm:prSet phldrT="[טקסט]"/>
      <dgm:spPr/>
      <dgm:t>
        <a:bodyPr/>
        <a:lstStyle/>
        <a:p>
          <a:r>
            <a:rPr lang="en-US" dirty="0" smtClean="0"/>
            <a:t>23-26</a:t>
          </a:r>
          <a:endParaRPr lang="en-US" dirty="0"/>
        </a:p>
      </dgm:t>
    </dgm:pt>
    <dgm:pt modelId="{B5B20070-F076-47B3-99B7-2AA9F0F39D0F}" type="parTrans" cxnId="{5B1F9096-6BEA-49D3-8449-3FD69FE95301}">
      <dgm:prSet/>
      <dgm:spPr/>
      <dgm:t>
        <a:bodyPr/>
        <a:lstStyle/>
        <a:p>
          <a:endParaRPr lang="en-US"/>
        </a:p>
      </dgm:t>
    </dgm:pt>
    <dgm:pt modelId="{E14DBD18-9338-4D11-BA6E-D1ADBCE36AB2}" type="sibTrans" cxnId="{5B1F9096-6BEA-49D3-8449-3FD69FE95301}">
      <dgm:prSet/>
      <dgm:spPr/>
      <dgm:t>
        <a:bodyPr/>
        <a:lstStyle/>
        <a:p>
          <a:endParaRPr lang="en-US"/>
        </a:p>
      </dgm:t>
    </dgm:pt>
    <dgm:pt modelId="{DA2955B3-3FB1-4766-A618-0E65B1779631}">
      <dgm:prSet phldrT="[טקסט]" custT="1"/>
      <dgm:spPr/>
      <dgm:t>
        <a:bodyPr/>
        <a:lstStyle/>
        <a:p>
          <a:r>
            <a:rPr lang="en-US" sz="2400" b="1" dirty="0" smtClean="0"/>
            <a:t>College</a:t>
          </a:r>
          <a:endParaRPr lang="en-US" sz="2400" b="1" dirty="0"/>
        </a:p>
      </dgm:t>
    </dgm:pt>
    <dgm:pt modelId="{61CDE19B-EA5F-44E9-94B9-300CDA5FF117}" type="parTrans" cxnId="{45A8EF06-8952-4ABC-A646-09CC6B40D751}">
      <dgm:prSet/>
      <dgm:spPr/>
      <dgm:t>
        <a:bodyPr/>
        <a:lstStyle/>
        <a:p>
          <a:endParaRPr lang="en-US"/>
        </a:p>
      </dgm:t>
    </dgm:pt>
    <dgm:pt modelId="{B6161886-B535-4642-8EEB-19CD3F9B6CE0}" type="sibTrans" cxnId="{45A8EF06-8952-4ABC-A646-09CC6B40D751}">
      <dgm:prSet/>
      <dgm:spPr/>
      <dgm:t>
        <a:bodyPr/>
        <a:lstStyle/>
        <a:p>
          <a:endParaRPr lang="en-US"/>
        </a:p>
      </dgm:t>
    </dgm:pt>
    <dgm:pt modelId="{C00600A6-1148-42A9-B369-C8AB6721DF1B}" type="pres">
      <dgm:prSet presAssocID="{03BB5612-DC49-492E-9968-6FCF0ECDE73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C25232-0D08-4E1F-B37C-2965BCFC77FC}" type="pres">
      <dgm:prSet presAssocID="{93804114-1FEB-4FE8-9E3F-1C97E3597C6A}" presName="composite" presStyleCnt="0"/>
      <dgm:spPr/>
    </dgm:pt>
    <dgm:pt modelId="{A83535A2-156A-4C4A-9C0D-FBD7795E2E29}" type="pres">
      <dgm:prSet presAssocID="{93804114-1FEB-4FE8-9E3F-1C97E3597C6A}" presName="bentUpArrow1" presStyleLbl="alignImgPlace1" presStyleIdx="0" presStyleCnt="3"/>
      <dgm:spPr/>
    </dgm:pt>
    <dgm:pt modelId="{276CAE2E-D263-41CE-B01D-339ABA9796CA}" type="pres">
      <dgm:prSet presAssocID="{93804114-1FEB-4FE8-9E3F-1C97E3597C6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227CF-4FA3-46B4-B78E-A1182447F707}" type="pres">
      <dgm:prSet presAssocID="{93804114-1FEB-4FE8-9E3F-1C97E3597C6A}" presName="ChildText" presStyleLbl="revTx" presStyleIdx="0" presStyleCnt="4" custScaleX="151058" custLinFactNeighborX="34281" custLinFactNeighborY="1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7EF7D-0B87-4DBD-A533-CCCBFE01CCAE}" type="pres">
      <dgm:prSet presAssocID="{1162079D-22E3-43A6-8339-D3CA24C7599C}" presName="sibTrans" presStyleCnt="0"/>
      <dgm:spPr/>
    </dgm:pt>
    <dgm:pt modelId="{4850BE7A-5511-4038-8B88-53B81EA90F6C}" type="pres">
      <dgm:prSet presAssocID="{D7BF85D6-1B2D-46AE-B8E9-3A29AF0458AA}" presName="composite" presStyleCnt="0"/>
      <dgm:spPr/>
    </dgm:pt>
    <dgm:pt modelId="{89CF17FE-9F3D-4846-8416-333FA83023EA}" type="pres">
      <dgm:prSet presAssocID="{D7BF85D6-1B2D-46AE-B8E9-3A29AF0458AA}" presName="bentUpArrow1" presStyleLbl="alignImgPlace1" presStyleIdx="1" presStyleCnt="3"/>
      <dgm:spPr/>
    </dgm:pt>
    <dgm:pt modelId="{D3A69859-32FE-4952-A49F-B842E2A4A926}" type="pres">
      <dgm:prSet presAssocID="{D7BF85D6-1B2D-46AE-B8E9-3A29AF0458A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36427-C440-4F0C-A495-842178ADF57B}" type="pres">
      <dgm:prSet presAssocID="{D7BF85D6-1B2D-46AE-B8E9-3A29AF0458AA}" presName="ChildText" presStyleLbl="revTx" presStyleIdx="1" presStyleCnt="4" custScaleX="141274" custLinFactNeighborX="25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41A4-801A-4080-9221-D16D7C495C24}" type="pres">
      <dgm:prSet presAssocID="{B11DBEC0-1517-468C-8F74-86EAAAC99253}" presName="sibTrans" presStyleCnt="0"/>
      <dgm:spPr/>
    </dgm:pt>
    <dgm:pt modelId="{DBC6DACF-05D0-4A4C-86F4-7966B0AB16C1}" type="pres">
      <dgm:prSet presAssocID="{2D820711-2AE0-4C3A-A4FF-7CC6DC630D85}" presName="composite" presStyleCnt="0"/>
      <dgm:spPr/>
    </dgm:pt>
    <dgm:pt modelId="{88583B0C-AE72-467D-A44D-2BFFE9849E3A}" type="pres">
      <dgm:prSet presAssocID="{2D820711-2AE0-4C3A-A4FF-7CC6DC630D85}" presName="bentUpArrow1" presStyleLbl="alignImgPlace1" presStyleIdx="2" presStyleCnt="3"/>
      <dgm:spPr/>
    </dgm:pt>
    <dgm:pt modelId="{94B2FF5F-226F-4D9D-9EF8-0BA07B63272D}" type="pres">
      <dgm:prSet presAssocID="{2D820711-2AE0-4C3A-A4FF-7CC6DC630D85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46DD7-7145-4C61-9B6F-1A8AD9D70F6D}" type="pres">
      <dgm:prSet presAssocID="{2D820711-2AE0-4C3A-A4FF-7CC6DC630D85}" presName="ChildText" presStyleLbl="revTx" presStyleIdx="2" presStyleCnt="4" custScaleX="171960" custLinFactNeighborX="38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04C6E-AA55-4ECB-847F-FD15CDE7F6DE}" type="pres">
      <dgm:prSet presAssocID="{7D56E497-9A18-47DD-AE52-EA64E3EB500E}" presName="sibTrans" presStyleCnt="0"/>
      <dgm:spPr/>
    </dgm:pt>
    <dgm:pt modelId="{5052C1EA-EE52-49C4-985B-55CE63486E97}" type="pres">
      <dgm:prSet presAssocID="{748A7F74-D11D-4EB4-9060-D0C0E647B657}" presName="composite" presStyleCnt="0"/>
      <dgm:spPr/>
    </dgm:pt>
    <dgm:pt modelId="{78F9FEEF-0070-4FC7-8C7F-648C0DE4A829}" type="pres">
      <dgm:prSet presAssocID="{748A7F74-D11D-4EB4-9060-D0C0E647B657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65E14-24E1-40A3-B6C8-9E54A6C3DADD}" type="pres">
      <dgm:prSet presAssocID="{748A7F74-D11D-4EB4-9060-D0C0E647B657}" presName="FinalChildText" presStyleLbl="revTx" presStyleIdx="3" presStyleCnt="4" custScaleX="164031" custLinFactNeighborX="45760" custLinFactNeighborY="-9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4A83BB-6450-4AA3-8A4D-F5E087D2447A}" srcId="{93804114-1FEB-4FE8-9E3F-1C97E3597C6A}" destId="{66702AA7-2444-417B-93D5-0A876AEB4E3A}" srcOrd="0" destOrd="0" parTransId="{2924FD4E-CC8E-41C9-A579-7CCFAF67D9D2}" sibTransId="{8FD1D7B7-97FC-42D5-93B3-5DCDA7E00098}"/>
    <dgm:cxn modelId="{4CEA642E-B0F3-4AD3-A9DE-1DD8BE559E22}" srcId="{03BB5612-DC49-492E-9968-6FCF0ECDE73F}" destId="{D7BF85D6-1B2D-46AE-B8E9-3A29AF0458AA}" srcOrd="1" destOrd="0" parTransId="{41D5D8A5-79AF-4E76-A212-4B71215E6D78}" sibTransId="{B11DBEC0-1517-468C-8F74-86EAAAC99253}"/>
    <dgm:cxn modelId="{B20F0AE3-8FF3-4912-AAE0-10428023A281}" srcId="{03BB5612-DC49-492E-9968-6FCF0ECDE73F}" destId="{2D820711-2AE0-4C3A-A4FF-7CC6DC630D85}" srcOrd="2" destOrd="0" parTransId="{665104EC-D4EB-445E-8667-84EF4363E49D}" sibTransId="{7D56E497-9A18-47DD-AE52-EA64E3EB500E}"/>
    <dgm:cxn modelId="{1C12D471-2D83-44BA-A897-91E99FBDB0B4}" type="presOf" srcId="{03BB5612-DC49-492E-9968-6FCF0ECDE73F}" destId="{C00600A6-1148-42A9-B369-C8AB6721DF1B}" srcOrd="0" destOrd="0" presId="urn:microsoft.com/office/officeart/2005/8/layout/StepDownProcess"/>
    <dgm:cxn modelId="{589075CB-A8E1-47C4-8A72-5D178FAEB4FE}" type="presOf" srcId="{508572E5-96D4-4AD4-9991-D718B1646BB9}" destId="{43B36427-C440-4F0C-A495-842178ADF57B}" srcOrd="0" destOrd="0" presId="urn:microsoft.com/office/officeart/2005/8/layout/StepDownProcess"/>
    <dgm:cxn modelId="{31727438-1C56-4ED7-A060-0A92EC03982F}" type="presOf" srcId="{748A7F74-D11D-4EB4-9060-D0C0E647B657}" destId="{78F9FEEF-0070-4FC7-8C7F-648C0DE4A829}" srcOrd="0" destOrd="0" presId="urn:microsoft.com/office/officeart/2005/8/layout/StepDownProcess"/>
    <dgm:cxn modelId="{EC1F5B4D-B6D0-428C-8E5B-15BAE3C216BD}" type="presOf" srcId="{93804114-1FEB-4FE8-9E3F-1C97E3597C6A}" destId="{276CAE2E-D263-41CE-B01D-339ABA9796CA}" srcOrd="0" destOrd="0" presId="urn:microsoft.com/office/officeart/2005/8/layout/StepDownProcess"/>
    <dgm:cxn modelId="{F7890252-EC85-44DD-82B7-AE30A3526ED0}" type="presOf" srcId="{DA2955B3-3FB1-4766-A618-0E65B1779631}" destId="{ACA65E14-24E1-40A3-B6C8-9E54A6C3DADD}" srcOrd="0" destOrd="0" presId="urn:microsoft.com/office/officeart/2005/8/layout/StepDownProcess"/>
    <dgm:cxn modelId="{46B19760-638B-4A9B-BF3F-2D53BD047428}" srcId="{03BB5612-DC49-492E-9968-6FCF0ECDE73F}" destId="{93804114-1FEB-4FE8-9E3F-1C97E3597C6A}" srcOrd="0" destOrd="0" parTransId="{3B8F5DA3-100C-435A-A5C5-042F5D73755D}" sibTransId="{1162079D-22E3-43A6-8339-D3CA24C7599C}"/>
    <dgm:cxn modelId="{874F2ABD-4613-4FD8-A0A7-3E3D7B46207F}" srcId="{D7BF85D6-1B2D-46AE-B8E9-3A29AF0458AA}" destId="{508572E5-96D4-4AD4-9991-D718B1646BB9}" srcOrd="0" destOrd="0" parTransId="{2F095070-6AE7-4AA3-92B2-0A154B5FD0CF}" sibTransId="{F9E06DE5-715C-43F8-BA9A-6E18C829FBE4}"/>
    <dgm:cxn modelId="{FB6E7DD7-AE92-4FD1-8BB0-19E30527AA7D}" type="presOf" srcId="{66702AA7-2444-417B-93D5-0A876AEB4E3A}" destId="{E0E227CF-4FA3-46B4-B78E-A1182447F707}" srcOrd="0" destOrd="0" presId="urn:microsoft.com/office/officeart/2005/8/layout/StepDownProcess"/>
    <dgm:cxn modelId="{E25831A7-8439-48B6-90B2-B6CDB6F171AA}" type="presOf" srcId="{74E21F3E-2D24-4FFF-B7F4-086AE97D2E0E}" destId="{C5D46DD7-7145-4C61-9B6F-1A8AD9D70F6D}" srcOrd="0" destOrd="0" presId="urn:microsoft.com/office/officeart/2005/8/layout/StepDownProcess"/>
    <dgm:cxn modelId="{FAEA5034-F24E-4821-8797-600E067FC441}" type="presOf" srcId="{2D820711-2AE0-4C3A-A4FF-7CC6DC630D85}" destId="{94B2FF5F-226F-4D9D-9EF8-0BA07B63272D}" srcOrd="0" destOrd="0" presId="urn:microsoft.com/office/officeart/2005/8/layout/StepDownProcess"/>
    <dgm:cxn modelId="{5B1F9096-6BEA-49D3-8449-3FD69FE95301}" srcId="{03BB5612-DC49-492E-9968-6FCF0ECDE73F}" destId="{748A7F74-D11D-4EB4-9060-D0C0E647B657}" srcOrd="3" destOrd="0" parTransId="{B5B20070-F076-47B3-99B7-2AA9F0F39D0F}" sibTransId="{E14DBD18-9338-4D11-BA6E-D1ADBCE36AB2}"/>
    <dgm:cxn modelId="{FABD5471-E483-4BF1-A4A7-BD333B378C28}" srcId="{2D820711-2AE0-4C3A-A4FF-7CC6DC630D85}" destId="{74E21F3E-2D24-4FFF-B7F4-086AE97D2E0E}" srcOrd="0" destOrd="0" parTransId="{F8C77F94-6B41-4442-BB32-867AF2D9BF1B}" sibTransId="{4E371182-BDD0-4B19-B399-421139AAF6ED}"/>
    <dgm:cxn modelId="{45A8EF06-8952-4ABC-A646-09CC6B40D751}" srcId="{748A7F74-D11D-4EB4-9060-D0C0E647B657}" destId="{DA2955B3-3FB1-4766-A618-0E65B1779631}" srcOrd="0" destOrd="0" parTransId="{61CDE19B-EA5F-44E9-94B9-300CDA5FF117}" sibTransId="{B6161886-B535-4642-8EEB-19CD3F9B6CE0}"/>
    <dgm:cxn modelId="{BBC34C2D-D428-4BAE-BEF8-6552DBE0620E}" type="presOf" srcId="{D7BF85D6-1B2D-46AE-B8E9-3A29AF0458AA}" destId="{D3A69859-32FE-4952-A49F-B842E2A4A926}" srcOrd="0" destOrd="0" presId="urn:microsoft.com/office/officeart/2005/8/layout/StepDownProcess"/>
    <dgm:cxn modelId="{E78C0117-06FB-41A9-B50B-79BD64E2E77A}" type="presParOf" srcId="{C00600A6-1148-42A9-B369-C8AB6721DF1B}" destId="{C9C25232-0D08-4E1F-B37C-2965BCFC77FC}" srcOrd="0" destOrd="0" presId="urn:microsoft.com/office/officeart/2005/8/layout/StepDownProcess"/>
    <dgm:cxn modelId="{992E7137-90B1-4510-940B-EBF18D55E5CE}" type="presParOf" srcId="{C9C25232-0D08-4E1F-B37C-2965BCFC77FC}" destId="{A83535A2-156A-4C4A-9C0D-FBD7795E2E29}" srcOrd="0" destOrd="0" presId="urn:microsoft.com/office/officeart/2005/8/layout/StepDownProcess"/>
    <dgm:cxn modelId="{38462E72-A7C2-4899-80C5-021A80F3B8C6}" type="presParOf" srcId="{C9C25232-0D08-4E1F-B37C-2965BCFC77FC}" destId="{276CAE2E-D263-41CE-B01D-339ABA9796CA}" srcOrd="1" destOrd="0" presId="urn:microsoft.com/office/officeart/2005/8/layout/StepDownProcess"/>
    <dgm:cxn modelId="{DEF3F7D6-3C9E-4A26-A079-07D6D49DA7ED}" type="presParOf" srcId="{C9C25232-0D08-4E1F-B37C-2965BCFC77FC}" destId="{E0E227CF-4FA3-46B4-B78E-A1182447F707}" srcOrd="2" destOrd="0" presId="urn:microsoft.com/office/officeart/2005/8/layout/StepDownProcess"/>
    <dgm:cxn modelId="{BA087235-D652-4C0E-89CA-3957FBF4B809}" type="presParOf" srcId="{C00600A6-1148-42A9-B369-C8AB6721DF1B}" destId="{7527EF7D-0B87-4DBD-A533-CCCBFE01CCAE}" srcOrd="1" destOrd="0" presId="urn:microsoft.com/office/officeart/2005/8/layout/StepDownProcess"/>
    <dgm:cxn modelId="{D7D1E730-AD0D-4D49-A32E-24015CF3E934}" type="presParOf" srcId="{C00600A6-1148-42A9-B369-C8AB6721DF1B}" destId="{4850BE7A-5511-4038-8B88-53B81EA90F6C}" srcOrd="2" destOrd="0" presId="urn:microsoft.com/office/officeart/2005/8/layout/StepDownProcess"/>
    <dgm:cxn modelId="{531AD225-B3F2-4EBE-9863-516A1A1FD58D}" type="presParOf" srcId="{4850BE7A-5511-4038-8B88-53B81EA90F6C}" destId="{89CF17FE-9F3D-4846-8416-333FA83023EA}" srcOrd="0" destOrd="0" presId="urn:microsoft.com/office/officeart/2005/8/layout/StepDownProcess"/>
    <dgm:cxn modelId="{FA279B8C-2999-43DC-B23E-C102DAEFAAE9}" type="presParOf" srcId="{4850BE7A-5511-4038-8B88-53B81EA90F6C}" destId="{D3A69859-32FE-4952-A49F-B842E2A4A926}" srcOrd="1" destOrd="0" presId="urn:microsoft.com/office/officeart/2005/8/layout/StepDownProcess"/>
    <dgm:cxn modelId="{4C5865B5-3679-4154-AF60-82A0E020442D}" type="presParOf" srcId="{4850BE7A-5511-4038-8B88-53B81EA90F6C}" destId="{43B36427-C440-4F0C-A495-842178ADF57B}" srcOrd="2" destOrd="0" presId="urn:microsoft.com/office/officeart/2005/8/layout/StepDownProcess"/>
    <dgm:cxn modelId="{4CC497F0-7760-47AB-9987-6DAF58FEE4DE}" type="presParOf" srcId="{C00600A6-1148-42A9-B369-C8AB6721DF1B}" destId="{F0B741A4-801A-4080-9221-D16D7C495C24}" srcOrd="3" destOrd="0" presId="urn:microsoft.com/office/officeart/2005/8/layout/StepDownProcess"/>
    <dgm:cxn modelId="{42CAD6E9-1DB5-45F9-8114-5A1F7C9CEB95}" type="presParOf" srcId="{C00600A6-1148-42A9-B369-C8AB6721DF1B}" destId="{DBC6DACF-05D0-4A4C-86F4-7966B0AB16C1}" srcOrd="4" destOrd="0" presId="urn:microsoft.com/office/officeart/2005/8/layout/StepDownProcess"/>
    <dgm:cxn modelId="{2D2D385B-A959-403E-9D3E-A61C5D4C3D01}" type="presParOf" srcId="{DBC6DACF-05D0-4A4C-86F4-7966B0AB16C1}" destId="{88583B0C-AE72-467D-A44D-2BFFE9849E3A}" srcOrd="0" destOrd="0" presId="urn:microsoft.com/office/officeart/2005/8/layout/StepDownProcess"/>
    <dgm:cxn modelId="{801DBF9D-9BB3-40D4-B50F-53FF0C3DC9ED}" type="presParOf" srcId="{DBC6DACF-05D0-4A4C-86F4-7966B0AB16C1}" destId="{94B2FF5F-226F-4D9D-9EF8-0BA07B63272D}" srcOrd="1" destOrd="0" presId="urn:microsoft.com/office/officeart/2005/8/layout/StepDownProcess"/>
    <dgm:cxn modelId="{8DCC0961-33BA-4AD4-A885-B033DC635ED5}" type="presParOf" srcId="{DBC6DACF-05D0-4A4C-86F4-7966B0AB16C1}" destId="{C5D46DD7-7145-4C61-9B6F-1A8AD9D70F6D}" srcOrd="2" destOrd="0" presId="urn:microsoft.com/office/officeart/2005/8/layout/StepDownProcess"/>
    <dgm:cxn modelId="{4578977B-3DB3-43E6-BE59-CF667C46DDEA}" type="presParOf" srcId="{C00600A6-1148-42A9-B369-C8AB6721DF1B}" destId="{19804C6E-AA55-4ECB-847F-FD15CDE7F6DE}" srcOrd="5" destOrd="0" presId="urn:microsoft.com/office/officeart/2005/8/layout/StepDownProcess"/>
    <dgm:cxn modelId="{2D227650-EA71-401B-9C83-63132CE59BFD}" type="presParOf" srcId="{C00600A6-1148-42A9-B369-C8AB6721DF1B}" destId="{5052C1EA-EE52-49C4-985B-55CE63486E97}" srcOrd="6" destOrd="0" presId="urn:microsoft.com/office/officeart/2005/8/layout/StepDownProcess"/>
    <dgm:cxn modelId="{10925DD9-DCA4-402B-A93A-42970B2D0C3A}" type="presParOf" srcId="{5052C1EA-EE52-49C4-985B-55CE63486E97}" destId="{78F9FEEF-0070-4FC7-8C7F-648C0DE4A829}" srcOrd="0" destOrd="0" presId="urn:microsoft.com/office/officeart/2005/8/layout/StepDownProcess"/>
    <dgm:cxn modelId="{F3689C43-4B10-4DCA-95E1-95F96761FB08}" type="presParOf" srcId="{5052C1EA-EE52-49C4-985B-55CE63486E97}" destId="{ACA65E14-24E1-40A3-B6C8-9E54A6C3DAD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535A2-156A-4C4A-9C0D-FBD7795E2E29}">
      <dsp:nvSpPr>
        <dsp:cNvPr id="0" name=""/>
        <dsp:cNvSpPr/>
      </dsp:nvSpPr>
      <dsp:spPr>
        <a:xfrm rot="5400000">
          <a:off x="1154607" y="1101089"/>
          <a:ext cx="966995" cy="11008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CAE2E-D263-41CE-B01D-339ABA9796CA}">
      <dsp:nvSpPr>
        <dsp:cNvPr id="0" name=""/>
        <dsp:cNvSpPr/>
      </dsp:nvSpPr>
      <dsp:spPr>
        <a:xfrm>
          <a:off x="898411" y="29155"/>
          <a:ext cx="1627851" cy="113944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0-18</a:t>
          </a:r>
          <a:endParaRPr lang="en-US" sz="4000" kern="1200" dirty="0"/>
        </a:p>
      </dsp:txBody>
      <dsp:txXfrm>
        <a:off x="954044" y="84788"/>
        <a:ext cx="1516585" cy="1028177"/>
      </dsp:txXfrm>
    </dsp:sp>
    <dsp:sp modelId="{E0E227CF-4FA3-46B4-B78E-A1182447F707}">
      <dsp:nvSpPr>
        <dsp:cNvPr id="0" name=""/>
        <dsp:cNvSpPr/>
      </dsp:nvSpPr>
      <dsp:spPr>
        <a:xfrm>
          <a:off x="2629882" y="152396"/>
          <a:ext cx="1788442" cy="92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School</a:t>
          </a:r>
          <a:endParaRPr lang="en-US" sz="2400" b="1" kern="1200" dirty="0"/>
        </a:p>
      </dsp:txBody>
      <dsp:txXfrm>
        <a:off x="2629882" y="152396"/>
        <a:ext cx="1788442" cy="920948"/>
      </dsp:txXfrm>
    </dsp:sp>
    <dsp:sp modelId="{89CF17FE-9F3D-4846-8416-333FA83023EA}">
      <dsp:nvSpPr>
        <dsp:cNvPr id="0" name=""/>
        <dsp:cNvSpPr/>
      </dsp:nvSpPr>
      <dsp:spPr>
        <a:xfrm rot="5400000">
          <a:off x="2649348" y="2381060"/>
          <a:ext cx="966995" cy="11008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2528518"/>
            <a:satOff val="-3470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69859-32FE-4952-A49F-B842E2A4A926}">
      <dsp:nvSpPr>
        <dsp:cNvPr id="0" name=""/>
        <dsp:cNvSpPr/>
      </dsp:nvSpPr>
      <dsp:spPr>
        <a:xfrm>
          <a:off x="2393153" y="1309126"/>
          <a:ext cx="1627851" cy="1139443"/>
        </a:xfrm>
        <a:prstGeom prst="roundRect">
          <a:avLst>
            <a:gd name="adj" fmla="val 1667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18-21</a:t>
          </a:r>
          <a:endParaRPr lang="en-US" sz="4000" kern="1200" dirty="0"/>
        </a:p>
      </dsp:txBody>
      <dsp:txXfrm>
        <a:off x="2448786" y="1364759"/>
        <a:ext cx="1516585" cy="1028177"/>
      </dsp:txXfrm>
    </dsp:sp>
    <dsp:sp modelId="{43B36427-C440-4F0C-A495-842178ADF57B}">
      <dsp:nvSpPr>
        <dsp:cNvPr id="0" name=""/>
        <dsp:cNvSpPr/>
      </dsp:nvSpPr>
      <dsp:spPr>
        <a:xfrm>
          <a:off x="4081469" y="1417798"/>
          <a:ext cx="1672605" cy="92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Military</a:t>
          </a:r>
          <a:endParaRPr lang="en-US" sz="2400" b="1" kern="1200" dirty="0"/>
        </a:p>
      </dsp:txBody>
      <dsp:txXfrm>
        <a:off x="4081469" y="1417798"/>
        <a:ext cx="1672605" cy="920948"/>
      </dsp:txXfrm>
    </dsp:sp>
    <dsp:sp modelId="{88583B0C-AE72-467D-A44D-2BFFE9849E3A}">
      <dsp:nvSpPr>
        <dsp:cNvPr id="0" name=""/>
        <dsp:cNvSpPr/>
      </dsp:nvSpPr>
      <dsp:spPr>
        <a:xfrm rot="5400000">
          <a:off x="4144090" y="3661031"/>
          <a:ext cx="966995" cy="11008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5057036"/>
            <a:satOff val="-6941"/>
            <a:lumOff val="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2FF5F-226F-4D9D-9EF8-0BA07B63272D}">
      <dsp:nvSpPr>
        <dsp:cNvPr id="0" name=""/>
        <dsp:cNvSpPr/>
      </dsp:nvSpPr>
      <dsp:spPr>
        <a:xfrm>
          <a:off x="3887895" y="2589097"/>
          <a:ext cx="1627851" cy="1139443"/>
        </a:xfrm>
        <a:prstGeom prst="roundRect">
          <a:avLst>
            <a:gd name="adj" fmla="val 1667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21-23</a:t>
          </a:r>
          <a:endParaRPr lang="en-US" sz="4000" kern="1200" dirty="0"/>
        </a:p>
      </dsp:txBody>
      <dsp:txXfrm>
        <a:off x="3943528" y="2644730"/>
        <a:ext cx="1516585" cy="1028177"/>
      </dsp:txXfrm>
    </dsp:sp>
    <dsp:sp modelId="{C5D46DD7-7145-4C61-9B6F-1A8AD9D70F6D}">
      <dsp:nvSpPr>
        <dsp:cNvPr id="0" name=""/>
        <dsp:cNvSpPr/>
      </dsp:nvSpPr>
      <dsp:spPr>
        <a:xfrm>
          <a:off x="5546967" y="2697769"/>
          <a:ext cx="2035910" cy="92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Self Journey</a:t>
          </a:r>
          <a:endParaRPr lang="en-US" sz="2400" b="1" kern="1200" dirty="0"/>
        </a:p>
      </dsp:txBody>
      <dsp:txXfrm>
        <a:off x="5546967" y="2697769"/>
        <a:ext cx="2035910" cy="920948"/>
      </dsp:txXfrm>
    </dsp:sp>
    <dsp:sp modelId="{78F9FEEF-0070-4FC7-8C7F-648C0DE4A829}">
      <dsp:nvSpPr>
        <dsp:cNvPr id="0" name=""/>
        <dsp:cNvSpPr/>
      </dsp:nvSpPr>
      <dsp:spPr>
        <a:xfrm>
          <a:off x="5382637" y="3869068"/>
          <a:ext cx="1627851" cy="1139443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23-26</a:t>
          </a:r>
          <a:endParaRPr lang="en-US" sz="4000" kern="1200" dirty="0"/>
        </a:p>
      </dsp:txBody>
      <dsp:txXfrm>
        <a:off x="5438270" y="3924701"/>
        <a:ext cx="1516585" cy="1028177"/>
      </dsp:txXfrm>
    </dsp:sp>
    <dsp:sp modelId="{ACA65E14-24E1-40A3-B6C8-9E54A6C3DADD}">
      <dsp:nvSpPr>
        <dsp:cNvPr id="0" name=""/>
        <dsp:cNvSpPr/>
      </dsp:nvSpPr>
      <dsp:spPr>
        <a:xfrm>
          <a:off x="7173216" y="3968595"/>
          <a:ext cx="1942035" cy="92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College</a:t>
          </a:r>
          <a:endParaRPr lang="en-US" sz="2400" b="1" kern="1200" dirty="0"/>
        </a:p>
      </dsp:txBody>
      <dsp:txXfrm>
        <a:off x="7173216" y="3968595"/>
        <a:ext cx="1942035" cy="920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7C70F-590D-4C3A-A888-AD00F562F05D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A712D-994E-4A27-A05B-97C21ADB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73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900" y="696913"/>
            <a:ext cx="61960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C9D82A-5721-49EF-8687-DE4D9C21E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08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69210-BC0F-4661-84BB-093C130E2DB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6013" cy="34861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103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69210-BC0F-4661-84BB-093C130E2DB5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632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9D82A-5721-49EF-8687-DE4D9C21E3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7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68" rtl="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 defTabSz="949568" rtl="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 defTabSz="949568" rtl="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 defTabSz="949568" rtl="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 defTabSz="949568" rtl="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94956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94956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94956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94956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rtl="0"/>
            <a:fld id="{AD7186D0-5A80-49F8-9536-579B606F8673}" type="slidenum">
              <a:rPr lang="he-IL"/>
              <a:pPr rtl="0"/>
              <a:t>12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6013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810" y="4795072"/>
            <a:ext cx="5457660" cy="4541679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434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6869D3-4A29-4896-BF5D-9DF88EF20668}" type="datetime1">
              <a:rPr lang="en-US" smtClean="0"/>
              <a:pPr>
                <a:defRPr/>
              </a:pPr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4BCC2A-D350-43A0-BFB2-29D6D8887F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1"/>
            <a:ext cx="5384800" cy="4754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384800" cy="230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24289"/>
            <a:ext cx="5384800" cy="230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2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1"/>
            <a:ext cx="5384800" cy="4754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754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7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2A9F0-021C-4F5A-8DB5-F29C37EC8E7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8A6189-4026-4A04-8A35-99EE3AAD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3" r:id="rId12"/>
    <p:sldLayoutId id="214748374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image" Target="../media/image40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Israel%20Inside%20-%20Edited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../OrCam.mp4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Camero%20Xaver%20800%20-%203D%20Through%20Wall%20Radar%20System.mp4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Yoni\Documents\&#1513;&#1500;&#1497;&#1495;&#1493;&#1514;%20&#1489;&#1491;&#1504;&#1493;&#1493;&#1512;\&#1495;&#1493;&#1502;&#1512;&#1497;&#1501;%20&#1502;&#1511;&#1510;&#1493;&#1506;&#1497;&#1497;&#1501;\&#1500;&#1492;&#1499;&#1497;&#1512;%20&#1488;&#1514;%20&#1497;&#1513;&#1512;&#1488;&#1500;\&#1496;&#1499;&#1504;&#1493;&#1500;&#1493;&#1490;&#1497;&#1492;%20&#1499;&#1495;&#1493;&#1500;%20&#1500;&#1489;&#1503;\How%20do%20you%20view%20Israel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Yoni\Documents\&#1513;&#1500;&#1497;&#1495;&#1493;&#1514;%20&#1489;&#1491;&#1504;&#1493;&#1493;&#1512;\&#1495;&#1493;&#1502;&#1512;&#1497;&#1501;%20&#1502;&#1511;&#1510;&#1493;&#1506;&#1497;&#1497;&#1501;\&#1500;&#1492;&#1499;&#1497;&#1512;%20&#1488;&#1514;%20&#1497;&#1513;&#1512;&#1488;&#1500;\&#1496;&#1499;&#1504;&#1493;&#1500;&#1493;&#1490;&#1497;&#1492;%20&#1499;&#1495;&#1493;&#1500;%20&#1500;&#1489;&#1503;\The%20Man%20Who%20Taught%20Me%20To%20Fly.mp4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www.israel21c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22C:/Users/Yoni/Documents/&#1513;&#1500;&#1497;&#1495;&#1493;&#1514;%20&#1489;&#1491;&#1504;&#1493;&#1493;&#1512;/&#1495;&#1493;&#1502;&#1512;&#1497;&#1501;%20&#1502;&#1511;&#1510;&#1493;&#1506;&#1497;&#1497;&#1501;/&#1500;&#1492;&#1499;&#1497;&#1512;%20&#1488;&#1514;%20&#1497;&#1513;&#1512;&#1488;&#1500;/&#1496;&#1499;&#1504;&#1493;&#1500;&#1493;&#1490;&#1497;&#1492;%20&#1499;&#1495;&#1493;&#1500;%20&#1500;&#1489;&#1503;/Rube%20Goldberg%20Machine%20-%20Technion%20Israel%20-%20Hanukkah%20101.mp4%2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Yoni\Documents\&#1513;&#1500;&#1497;&#1495;&#1493;&#1514;%20&#1489;&#1491;&#1504;&#1493;&#1493;&#1512;\&#1495;&#1493;&#1502;&#1512;&#1497;&#1501;%20&#1502;&#1511;&#1510;&#1493;&#1506;&#1497;&#1497;&#1501;\&#1492;&#1505;&#1489;&#1512;&#1492;\Size%20Doesnt%20Matter.wmv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Invest%20Israel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jpeg"/><Relationship Id="rId18" Type="http://schemas.openxmlformats.org/officeDocument/2006/relationships/image" Target="../media/image17.jpeg"/><Relationship Id="rId26" Type="http://schemas.openxmlformats.org/officeDocument/2006/relationships/image" Target="../media/image22.jpeg"/><Relationship Id="rId3" Type="http://schemas.openxmlformats.org/officeDocument/2006/relationships/hyperlink" Target="http://www.bmc.com/" TargetMode="External"/><Relationship Id="rId21" Type="http://schemas.openxmlformats.org/officeDocument/2006/relationships/hyperlink" Target="http://www.ca.com/" TargetMode="External"/><Relationship Id="rId7" Type="http://schemas.openxmlformats.org/officeDocument/2006/relationships/hyperlink" Target="http://www.cisco.com/en/US/hmpgs/index.html" TargetMode="External"/><Relationship Id="rId12" Type="http://schemas.openxmlformats.org/officeDocument/2006/relationships/hyperlink" Target="http://www.cadence.com/index.aspx?lid=home" TargetMode="External"/><Relationship Id="rId17" Type="http://schemas.openxmlformats.org/officeDocument/2006/relationships/image" Target="../media/image16.png"/><Relationship Id="rId25" Type="http://schemas.openxmlformats.org/officeDocument/2006/relationships/image" Target="../media/image21.jpeg"/><Relationship Id="rId2" Type="http://schemas.openxmlformats.org/officeDocument/2006/relationships/image" Target="../media/image8.jpeg"/><Relationship Id="rId16" Type="http://schemas.openxmlformats.org/officeDocument/2006/relationships/hyperlink" Target="http://en.wikipedia.org/wiki/Image:JohnsonandJohnsonLogo.gif" TargetMode="Externa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0.png"/><Relationship Id="rId5" Type="http://schemas.openxmlformats.org/officeDocument/2006/relationships/hyperlink" Target="http://www.broadcom.com/index.php" TargetMode="External"/><Relationship Id="rId15" Type="http://schemas.openxmlformats.org/officeDocument/2006/relationships/image" Target="../media/image15.jpeg"/><Relationship Id="rId23" Type="http://schemas.openxmlformats.org/officeDocument/2006/relationships/hyperlink" Target="http://www.netapp.com/" TargetMode="External"/><Relationship Id="rId28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openxmlformats.org/officeDocument/2006/relationships/hyperlink" Target="http://www.sandisk.com/Default.aspx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www.juniper.net/" TargetMode="External"/><Relationship Id="rId14" Type="http://schemas.openxmlformats.org/officeDocument/2006/relationships/hyperlink" Target="http://images.google.com/imgres?imgurl=http://www.cs.cf.ac.uk/ccgrid2005/hp-logo.gif&amp;imgrefurl=http://www.cs.cf.ac.uk/ccgrid2005/&amp;h=239&amp;w=292&amp;sz=18&amp;tbnid=XV5whVrwpJTQvM:&amp;tbnh=94&amp;tbnw=115&amp;prev=/images?q=hp+logo&amp;start=3&amp;sa=X&amp;oi=images&amp;ct=image&amp;cd=3" TargetMode="External"/><Relationship Id="rId22" Type="http://schemas.openxmlformats.org/officeDocument/2006/relationships/image" Target="../media/image19.png"/><Relationship Id="rId27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762000" y="533400"/>
            <a:ext cx="5662704" cy="227754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“Israeli style”</a:t>
            </a:r>
            <a:endParaRPr lang="he-IL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823917" y="5539264"/>
            <a:ext cx="3657600" cy="990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5742176"/>
            <a:ext cx="2650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May </a:t>
            </a:r>
            <a:r>
              <a:rPr lang="en-US" sz="1600" dirty="0" smtClean="0"/>
              <a:t>2014</a:t>
            </a:r>
            <a:endParaRPr lang="en-US" sz="1600" dirty="0"/>
          </a:p>
          <a:p>
            <a:r>
              <a:rPr lang="en-US" sz="1600" b="1" dirty="0" smtClean="0"/>
              <a:t>Israeli </a:t>
            </a:r>
            <a:r>
              <a:rPr lang="en-US" sz="1600" b="1" dirty="0"/>
              <a:t>Shaliach/Emissary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philli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080" y="1487488"/>
            <a:ext cx="2286000" cy="417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3" descr="siemen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691" y="2971800"/>
            <a:ext cx="1295400" cy="98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3" name="Picture 4" descr="macmillan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2019" y="4705350"/>
            <a:ext cx="2247900" cy="933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5" descr="p and g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1773" y="4930353"/>
            <a:ext cx="1524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5" name="Picture 6" descr="berkshir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4018" y="5378761"/>
            <a:ext cx="30480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6" name="Picture 7" descr="3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3462" y="2351809"/>
            <a:ext cx="1538288" cy="80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7" name="Picture 8" descr="CHEMCHINAREAL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676401"/>
            <a:ext cx="854075" cy="54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8" name="Picture 9" descr="GE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2362200"/>
            <a:ext cx="990600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9" name="Picture 10" descr="SAMSUNG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48800" y="1676401"/>
            <a:ext cx="1524000" cy="74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0" name="Picture 11" descr="MEDTRONICS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1838" y="3772308"/>
            <a:ext cx="2559050" cy="496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1" name="Picture 12" descr="MOTOROLA.bmp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3291" y="2799234"/>
            <a:ext cx="1338145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twitt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10200" y="5903268"/>
            <a:ext cx="2219325" cy="72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del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62857" y="4019862"/>
            <a:ext cx="1309688" cy="100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em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21128" y="535096"/>
            <a:ext cx="1874672" cy="988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vmwar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67601" y="304801"/>
            <a:ext cx="2612571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9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3657600" cy="104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5785"/>
            <a:ext cx="1743075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492" y="2592534"/>
            <a:ext cx="1724025" cy="48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92459"/>
            <a:ext cx="1200150" cy="1200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56" y="2525543"/>
            <a:ext cx="3048000" cy="72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38911"/>
            <a:ext cx="2028825" cy="225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55" y="3676078"/>
            <a:ext cx="3371850" cy="1186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949896"/>
            <a:ext cx="2143124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540456"/>
            <a:ext cx="5048250" cy="90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376" y="320930"/>
            <a:ext cx="3176588" cy="90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6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0" name="Rectangle 10"/>
          <p:cNvSpPr>
            <a:spLocks noChangeArrowheads="1"/>
          </p:cNvSpPr>
          <p:nvPr/>
        </p:nvSpPr>
        <p:spPr bwMode="auto">
          <a:xfrm>
            <a:off x="2209800" y="481014"/>
            <a:ext cx="6705600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1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Israel’s Main Trading Partners 2010 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(US$ Billions, excluding diamonds)</a:t>
            </a:r>
          </a:p>
        </p:txBody>
      </p:sp>
      <p:sp>
        <p:nvSpPr>
          <p:cNvPr id="29702" name="Text Box 11"/>
          <p:cNvSpPr txBox="1">
            <a:spLocks noChangeArrowheads="1"/>
          </p:cNvSpPr>
          <p:nvPr/>
        </p:nvSpPr>
        <p:spPr bwMode="auto">
          <a:xfrm>
            <a:off x="1828800" y="6477000"/>
            <a:ext cx="5162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rtl="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rtl="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1000" dirty="0"/>
              <a:t>Source: Central Bureau of Statistics</a:t>
            </a:r>
          </a:p>
        </p:txBody>
      </p:sp>
      <p:graphicFrame>
        <p:nvGraphicFramePr>
          <p:cNvPr id="29705" name="Object 22"/>
          <p:cNvGraphicFramePr>
            <a:graphicFrameLocks noChangeAspect="1"/>
          </p:cNvGraphicFramePr>
          <p:nvPr>
            <p:extLst/>
          </p:nvPr>
        </p:nvGraphicFramePr>
        <p:xfrm>
          <a:off x="1754043" y="1770063"/>
          <a:ext cx="8893175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תרשים" r:id="rId4" imgW="8048728" imgH="3924198" progId="Excel.Chart.8">
                  <p:embed/>
                </p:oleObj>
              </mc:Choice>
              <mc:Fallback>
                <p:oleObj name="תרשים" r:id="rId4" imgW="8048728" imgH="392419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043" y="1770063"/>
                        <a:ext cx="8893175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0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133601" y="533400"/>
            <a:ext cx="3172279" cy="12618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Israeli style</a:t>
            </a:r>
            <a:endParaRPr lang="he-IL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www.theonestopfunshop.com/product_images/uploaded_images/movie-n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057400"/>
            <a:ext cx="3349517" cy="3132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hlinkClick r:id="rId3" action="ppaction://hlinkfile"/>
          </p:cNvPr>
          <p:cNvSpPr/>
          <p:nvPr/>
        </p:nvSpPr>
        <p:spPr>
          <a:xfrm>
            <a:off x="2110409" y="5616714"/>
            <a:ext cx="3365024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Israel inside…</a:t>
            </a:r>
            <a:endParaRPr lang="he-IL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Israeli agricultural miracle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8229600" cy="4191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Overcome </a:t>
            </a:r>
            <a:r>
              <a:rPr lang="en-US" sz="2600" dirty="0" smtClean="0"/>
              <a:t>immense problems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/>
              <a:t>Grow More With Less</a:t>
            </a:r>
            <a:r>
              <a:rPr lang="en-US" sz="2600" b="1" dirty="0" smtClean="0"/>
              <a:t>! </a:t>
            </a:r>
            <a:r>
              <a:rPr lang="en-US" sz="2600" dirty="0"/>
              <a:t>We use Less Land.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80% of the water used is recycled water. Using </a:t>
            </a:r>
            <a:r>
              <a:rPr lang="en-US" sz="2600" dirty="0"/>
              <a:t>waste water treatment for agricultural purposes.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Deploy </a:t>
            </a:r>
            <a:r>
              <a:rPr lang="en-US" sz="2600" dirty="0"/>
              <a:t>intensive technologies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Focus on super intensive agriculture!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485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Israeli agricultural miracle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Overcome huge problems such as limited water, limited land and often inhospitable and challenging climates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Grow More With Less! The Agricultural Paradox in the past 60 years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We use 60% Less water (80% recycled).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Israel is the first to use waste water treatment for agricultural purposes.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We use Less Land.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Deploy intensive technologies: Seed, irrigation, cover, fully integrated systems—Hot houses become “agricultural factories”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Focus on super intensive agriculture!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8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52381"/>
            <a:ext cx="8534400" cy="792162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Israel ? It’s the Culture…</a:t>
            </a:r>
          </a:p>
        </p:txBody>
      </p:sp>
      <p:sp>
        <p:nvSpPr>
          <p:cNvPr id="6" name="מלבן 5">
            <a:hlinkClick r:id="rId2" action="ppaction://hlinkfile"/>
          </p:cNvPr>
          <p:cNvSpPr/>
          <p:nvPr/>
        </p:nvSpPr>
        <p:spPr>
          <a:xfrm>
            <a:off x="2110409" y="5616714"/>
            <a:ext cx="3879267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Watch: Israeli invention</a:t>
            </a:r>
            <a:endParaRPr lang="he-IL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4724400"/>
            <a:ext cx="3048000" cy="1767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מלבן מעוגל 3"/>
          <p:cNvSpPr/>
          <p:nvPr/>
        </p:nvSpPr>
        <p:spPr>
          <a:xfrm>
            <a:off x="1447800" y="1600200"/>
            <a:ext cx="7391400" cy="3505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Israel is like a </a:t>
            </a:r>
            <a:r>
              <a:rPr lang="en-US" dirty="0" smtClean="0">
                <a:solidFill>
                  <a:schemeClr val="tx1"/>
                </a:solidFill>
              </a:rPr>
              <a:t>`</a:t>
            </a:r>
            <a:r>
              <a:rPr lang="en-US" b="1" dirty="0" smtClean="0">
                <a:solidFill>
                  <a:schemeClr val="tx1"/>
                </a:solidFill>
              </a:rPr>
              <a:t>Silicon Valley</a:t>
            </a:r>
            <a:r>
              <a:rPr lang="en-US" dirty="0" smtClean="0">
                <a:solidFill>
                  <a:schemeClr val="tx1"/>
                </a:solidFill>
              </a:rPr>
              <a:t>` - </a:t>
            </a:r>
            <a:r>
              <a:rPr lang="en-US" dirty="0">
                <a:solidFill>
                  <a:schemeClr val="tx1"/>
                </a:solidFill>
              </a:rPr>
              <a:t>2hrs drive to any deal</a:t>
            </a: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Informality</a:t>
            </a:r>
            <a:r>
              <a:rPr lang="en-US" dirty="0">
                <a:solidFill>
                  <a:schemeClr val="tx1"/>
                </a:solidFill>
              </a:rPr>
              <a:t> is a way of life</a:t>
            </a: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Risk taking </a:t>
            </a:r>
            <a:r>
              <a:rPr lang="en-US" dirty="0">
                <a:solidFill>
                  <a:schemeClr val="tx1"/>
                </a:solidFill>
              </a:rPr>
              <a:t>is everywhere</a:t>
            </a: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Failure</a:t>
            </a:r>
            <a:r>
              <a:rPr lang="en-US" dirty="0">
                <a:solidFill>
                  <a:schemeClr val="tx1"/>
                </a:solidFill>
              </a:rPr>
              <a:t> tolerant</a:t>
            </a: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Pioneering </a:t>
            </a:r>
            <a:r>
              <a:rPr lang="en-US" dirty="0" smtClean="0">
                <a:solidFill>
                  <a:schemeClr val="tx1"/>
                </a:solidFill>
              </a:rPr>
              <a:t>ethos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International networks </a:t>
            </a:r>
            <a:r>
              <a:rPr lang="en-US" dirty="0">
                <a:solidFill>
                  <a:schemeClr val="tx1"/>
                </a:solidFill>
              </a:rPr>
              <a:t>and experience</a:t>
            </a: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go “global” from day </a:t>
            </a:r>
            <a:r>
              <a:rPr lang="en-US" dirty="0" smtClean="0">
                <a:solidFill>
                  <a:schemeClr val="tx1"/>
                </a:solidFill>
              </a:rPr>
              <a:t>one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52381"/>
            <a:ext cx="8534400" cy="792162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Israel ? It’s the Culture…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5410200"/>
            <a:ext cx="1950143" cy="1130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מלבן מעוגל 3"/>
          <p:cNvSpPr/>
          <p:nvPr/>
        </p:nvSpPr>
        <p:spPr>
          <a:xfrm>
            <a:off x="1447800" y="1600200"/>
            <a:ext cx="8382000" cy="4191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Everyone questions </a:t>
            </a:r>
            <a:r>
              <a:rPr lang="en-US" sz="2200" b="1" dirty="0" smtClean="0">
                <a:solidFill>
                  <a:schemeClr val="tx1"/>
                </a:solidFill>
              </a:rPr>
              <a:t>authority</a:t>
            </a:r>
            <a:r>
              <a:rPr lang="en-US" sz="2200" dirty="0" smtClean="0">
                <a:solidFill>
                  <a:schemeClr val="tx1"/>
                </a:solidFill>
              </a:rPr>
              <a:t> – “Lama </a:t>
            </a:r>
            <a:r>
              <a:rPr lang="en-US" sz="2200" dirty="0" err="1" smtClean="0">
                <a:solidFill>
                  <a:schemeClr val="tx1"/>
                </a:solidFill>
              </a:rPr>
              <a:t>Mee</a:t>
            </a:r>
            <a:r>
              <a:rPr lang="en-US" sz="2200" dirty="0" smtClean="0">
                <a:solidFill>
                  <a:schemeClr val="tx1"/>
                </a:solidFill>
              </a:rPr>
              <a:t> Ata”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Flat</a:t>
            </a:r>
            <a:r>
              <a:rPr lang="en-US" sz="2200" dirty="0" smtClean="0">
                <a:solidFill>
                  <a:schemeClr val="tx1"/>
                </a:solidFill>
              </a:rPr>
              <a:t> social </a:t>
            </a:r>
            <a:r>
              <a:rPr lang="en-US" sz="2200" dirty="0">
                <a:solidFill>
                  <a:schemeClr val="tx1"/>
                </a:solidFill>
              </a:rPr>
              <a:t>organization (the coffee mug)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Strong academic </a:t>
            </a:r>
            <a:r>
              <a:rPr lang="en-US" sz="2200" b="1" dirty="0" smtClean="0">
                <a:solidFill>
                  <a:schemeClr val="tx1"/>
                </a:solidFill>
              </a:rPr>
              <a:t>environment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- entrepreneurial universities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There are </a:t>
            </a:r>
            <a:r>
              <a:rPr lang="en-US" sz="2200" b="1" dirty="0" smtClean="0">
                <a:solidFill>
                  <a:schemeClr val="tx1"/>
                </a:solidFill>
              </a:rPr>
              <a:t>no “unknown millionaires” </a:t>
            </a:r>
            <a:r>
              <a:rPr lang="en-US" sz="2200" dirty="0" smtClean="0">
                <a:solidFill>
                  <a:schemeClr val="tx1"/>
                </a:solidFill>
              </a:rPr>
              <a:t>- a </a:t>
            </a:r>
            <a:r>
              <a:rPr lang="en-US" sz="2200" dirty="0">
                <a:solidFill>
                  <a:schemeClr val="tx1"/>
                </a:solidFill>
              </a:rPr>
              <a:t>real community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Building startups has become </a:t>
            </a:r>
            <a:r>
              <a:rPr lang="en-US" sz="2200" dirty="0" smtClean="0">
                <a:solidFill>
                  <a:schemeClr val="tx1"/>
                </a:solidFill>
              </a:rPr>
              <a:t>the </a:t>
            </a:r>
            <a:r>
              <a:rPr lang="en-US" sz="2200" b="1" dirty="0">
                <a:solidFill>
                  <a:schemeClr val="tx1"/>
                </a:solidFill>
              </a:rPr>
              <a:t>national sport</a:t>
            </a:r>
            <a:r>
              <a:rPr lang="en-US" sz="2200" dirty="0">
                <a:solidFill>
                  <a:schemeClr val="tx1"/>
                </a:solidFill>
              </a:rPr>
              <a:t>; entrepreneurs-the new cultural heroes – It’s </a:t>
            </a:r>
            <a:r>
              <a:rPr lang="en-US" sz="2200">
                <a:solidFill>
                  <a:schemeClr val="tx1"/>
                </a:solidFill>
              </a:rPr>
              <a:t>the conversation at </a:t>
            </a:r>
            <a:r>
              <a:rPr lang="en-US" sz="2200" dirty="0">
                <a:solidFill>
                  <a:schemeClr val="tx1"/>
                </a:solidFill>
              </a:rPr>
              <a:t>the </a:t>
            </a:r>
            <a:r>
              <a:rPr lang="en-US" sz="2200" dirty="0" smtClean="0">
                <a:solidFill>
                  <a:schemeClr val="tx1"/>
                </a:solidFill>
              </a:rPr>
              <a:t>bar.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מלבן 6">
            <a:hlinkClick r:id="rId3" action="ppaction://hlinkfile"/>
          </p:cNvPr>
          <p:cNvSpPr/>
          <p:nvPr/>
        </p:nvSpPr>
        <p:spPr>
          <a:xfrm>
            <a:off x="2133600" y="6046857"/>
            <a:ext cx="6242543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Watch: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won’t take `NO` for an answer</a:t>
            </a:r>
            <a:endParaRPr lang="he-I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009" y="381000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in the Israel Defense Force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4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7325707"/>
              </p:ext>
            </p:extLst>
          </p:nvPr>
        </p:nvGraphicFramePr>
        <p:xfrm>
          <a:off x="9906000" y="581843"/>
          <a:ext cx="1866900" cy="9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Image" r:id="rId3" imgW="2933333" imgH="1523272" progId="">
                  <p:embed/>
                </p:oleObj>
              </mc:Choice>
              <mc:Fallback>
                <p:oleObj name="Image" r:id="rId3" imgW="2933333" imgH="152327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581843"/>
                        <a:ext cx="1866900" cy="9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מלבן מעוגל 4"/>
          <p:cNvSpPr/>
          <p:nvPr/>
        </p:nvSpPr>
        <p:spPr>
          <a:xfrm>
            <a:off x="381000" y="1295400"/>
            <a:ext cx="8915400" cy="517919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Best and the </a:t>
            </a:r>
            <a:r>
              <a:rPr lang="en-US" sz="2000" b="1" dirty="0" smtClean="0">
                <a:solidFill>
                  <a:schemeClr val="tx1"/>
                </a:solidFill>
              </a:rPr>
              <a:t>brightest</a:t>
            </a:r>
            <a:r>
              <a:rPr lang="en-US" sz="2000" dirty="0" smtClean="0">
                <a:solidFill>
                  <a:schemeClr val="tx1"/>
                </a:solidFill>
              </a:rPr>
              <a:t> – are picked up by tech units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Units are outfitted with the latest “toys”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Learn how to build products </a:t>
            </a:r>
            <a:r>
              <a:rPr lang="en-US" sz="2000" b="1" dirty="0">
                <a:solidFill>
                  <a:schemeClr val="tx1"/>
                </a:solidFill>
              </a:rPr>
              <a:t>fast and cheap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Value placed on development and applied research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Team effort, taking risks and learn how to lead in a young age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Cutting </a:t>
            </a:r>
            <a:r>
              <a:rPr lang="en-US" sz="2000" dirty="0">
                <a:solidFill>
                  <a:schemeClr val="tx1"/>
                </a:solidFill>
              </a:rPr>
              <a:t>edge technologies in communications, security, electro-optics, video, distributed networking, etc.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Meet friends and partners for life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When they come out-they are “</a:t>
            </a:r>
            <a:r>
              <a:rPr lang="en-US" sz="2000" b="1" dirty="0">
                <a:solidFill>
                  <a:schemeClr val="tx1"/>
                </a:solidFill>
              </a:rPr>
              <a:t>ready for the world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They are </a:t>
            </a:r>
            <a:r>
              <a:rPr lang="en-US" sz="2000" dirty="0" smtClean="0">
                <a:solidFill>
                  <a:schemeClr val="tx1"/>
                </a:solidFill>
              </a:rPr>
              <a:t>required to think </a:t>
            </a:r>
            <a:r>
              <a:rPr lang="en-US" sz="2000" b="1" dirty="0">
                <a:solidFill>
                  <a:schemeClr val="tx1"/>
                </a:solidFill>
              </a:rPr>
              <a:t>outside the box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4419600" y="4920432"/>
            <a:ext cx="7353300" cy="1676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Not </a:t>
            </a:r>
            <a:r>
              <a:rPr lang="en-US" sz="2000" b="1" dirty="0" smtClean="0">
                <a:solidFill>
                  <a:schemeClr val="tx1"/>
                </a:solidFill>
              </a:rPr>
              <a:t>only </a:t>
            </a:r>
            <a:r>
              <a:rPr lang="en-US" sz="2000" b="1" dirty="0">
                <a:solidFill>
                  <a:schemeClr val="tx1"/>
                </a:solidFill>
              </a:rPr>
              <a:t>the Tech units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What it means to </a:t>
            </a:r>
            <a:r>
              <a:rPr lang="en-US" sz="2000" b="1" dirty="0">
                <a:solidFill>
                  <a:schemeClr val="tx1"/>
                </a:solidFill>
              </a:rPr>
              <a:t>start college late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The effect of not having a lot of money (</a:t>
            </a:r>
            <a:r>
              <a:rPr lang="en-US" sz="2000" b="1" dirty="0">
                <a:solidFill>
                  <a:schemeClr val="tx1"/>
                </a:solidFill>
              </a:rPr>
              <a:t>100-200$ a month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08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career start later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2820114507"/>
              </p:ext>
            </p:extLst>
          </p:nvPr>
        </p:nvGraphicFramePr>
        <p:xfrm>
          <a:off x="1600200" y="1295400"/>
          <a:ext cx="9471891" cy="503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6241473"/>
            <a:ext cx="40386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 it represent all Israelis?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133601" y="533400"/>
            <a:ext cx="33813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you ?</a:t>
            </a:r>
            <a:endParaRPr lang="he-IL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6648" y="1776948"/>
            <a:ext cx="67906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years 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Born and raised in Tel Aviv (rare thing)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Dad – Libyan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(Good food)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 – Polish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(Bad food)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Spent more time in Boy Scouts than in high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Spent 6.5 years in the IDF (2006-2013)</a:t>
            </a:r>
          </a:p>
        </p:txBody>
      </p:sp>
      <p:sp>
        <p:nvSpPr>
          <p:cNvPr id="4" name="מלבן 3">
            <a:hlinkClick r:id="rId3" action="ppaction://hlinkfile"/>
          </p:cNvPr>
          <p:cNvSpPr/>
          <p:nvPr/>
        </p:nvSpPr>
        <p:spPr>
          <a:xfrm>
            <a:off x="5257800" y="5943600"/>
            <a:ext cx="35814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here ?</a:t>
            </a:r>
            <a:endParaRPr lang="he-IL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4876800" cy="7921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Dare and dream 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מלבן 6">
            <a:hlinkClick r:id="rId2" action="ppaction://hlinkfile"/>
          </p:cNvPr>
          <p:cNvSpPr/>
          <p:nvPr/>
        </p:nvSpPr>
        <p:spPr>
          <a:xfrm>
            <a:off x="2819400" y="3124200"/>
            <a:ext cx="6199326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Watch: The dream of one Israeli boy</a:t>
            </a:r>
            <a:endParaRPr lang="he-IL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229600" cy="7921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my brother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Giyora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s://fbcdn-sphotos-d-a.akamaihd.net/hphotos-ak-prn1/t31/170470_10151181441378448_1203513351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4" t="17295" r="21842" b="10747"/>
          <a:stretch/>
        </p:blipFill>
        <p:spPr bwMode="auto">
          <a:xfrm rot="21235889">
            <a:off x="9179332" y="4236409"/>
            <a:ext cx="2419270" cy="2238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609600" y="1556894"/>
            <a:ext cx="8001000" cy="37884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At 10 - First computer (Parents </a:t>
            </a:r>
            <a:r>
              <a:rPr lang="en-US" sz="2000" dirty="0" err="1" smtClean="0">
                <a:solidFill>
                  <a:schemeClr val="tx1"/>
                </a:solidFill>
              </a:rPr>
              <a:t>decison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At 12 - </a:t>
            </a:r>
            <a:r>
              <a:rPr lang="en-US" sz="2000" b="1" dirty="0" smtClean="0">
                <a:solidFill>
                  <a:schemeClr val="tx1"/>
                </a:solidFill>
              </a:rPr>
              <a:t>First </a:t>
            </a:r>
            <a:r>
              <a:rPr lang="en-US" sz="2000" b="1" dirty="0">
                <a:solidFill>
                  <a:schemeClr val="tx1"/>
                </a:solidFill>
              </a:rPr>
              <a:t>programs </a:t>
            </a:r>
            <a:r>
              <a:rPr lang="en-US" sz="2000" b="1" dirty="0" smtClean="0">
                <a:solidFill>
                  <a:schemeClr val="tx1"/>
                </a:solidFill>
              </a:rPr>
              <a:t>written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At 18</a:t>
            </a:r>
            <a:r>
              <a:rPr lang="en-US" sz="2000" b="1" dirty="0" smtClean="0">
                <a:solidFill>
                  <a:schemeClr val="tx1"/>
                </a:solidFill>
              </a:rPr>
              <a:t> - </a:t>
            </a:r>
            <a:r>
              <a:rPr lang="en-US" sz="2000" dirty="0" smtClean="0">
                <a:solidFill>
                  <a:schemeClr val="tx1"/>
                </a:solidFill>
              </a:rPr>
              <a:t>Was </a:t>
            </a:r>
            <a:r>
              <a:rPr lang="en-US" sz="2000" dirty="0">
                <a:solidFill>
                  <a:schemeClr val="tx1"/>
                </a:solidFill>
              </a:rPr>
              <a:t>picked by the IDF to a </a:t>
            </a:r>
            <a:r>
              <a:rPr lang="en-US" sz="2000" b="1" dirty="0">
                <a:solidFill>
                  <a:schemeClr val="tx1"/>
                </a:solidFill>
              </a:rPr>
              <a:t>programing unit at </a:t>
            </a:r>
            <a:r>
              <a:rPr lang="en-US" sz="2000" b="1" dirty="0" smtClean="0">
                <a:solidFill>
                  <a:schemeClr val="tx1"/>
                </a:solidFill>
              </a:rPr>
              <a:t>18 </a:t>
            </a:r>
            <a:r>
              <a:rPr lang="en-US" sz="1600" dirty="0" smtClean="0">
                <a:solidFill>
                  <a:schemeClr val="tx1"/>
                </a:solidFill>
              </a:rPr>
              <a:t>(from High school)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At 21 – </a:t>
            </a:r>
            <a:r>
              <a:rPr lang="en-US" sz="2000" b="1" dirty="0" smtClean="0">
                <a:solidFill>
                  <a:schemeClr val="tx1"/>
                </a:solidFill>
              </a:rPr>
              <a:t>A </a:t>
            </a:r>
            <a:r>
              <a:rPr lang="en-US" sz="2000" b="1" dirty="0">
                <a:solidFill>
                  <a:schemeClr val="tx1"/>
                </a:solidFill>
              </a:rPr>
              <a:t>clear idea</a:t>
            </a:r>
            <a:r>
              <a:rPr lang="en-US" sz="2000" dirty="0">
                <a:solidFill>
                  <a:schemeClr val="tx1"/>
                </a:solidFill>
              </a:rPr>
              <a:t> for building up a </a:t>
            </a:r>
            <a:r>
              <a:rPr lang="en-US" sz="2000" dirty="0" smtClean="0">
                <a:solidFill>
                  <a:schemeClr val="tx1"/>
                </a:solidFill>
              </a:rPr>
              <a:t>business (because of the service)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At 23 – Owns a solid productive </a:t>
            </a:r>
            <a:r>
              <a:rPr lang="en-US" sz="2000" dirty="0" smtClean="0">
                <a:solidFill>
                  <a:schemeClr val="tx1"/>
                </a:solidFill>
              </a:rPr>
              <a:t>business idea + partner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At 25 – </a:t>
            </a:r>
            <a:r>
              <a:rPr lang="en-US" sz="2000" b="1" dirty="0">
                <a:solidFill>
                  <a:schemeClr val="tx1"/>
                </a:solidFill>
              </a:rPr>
              <a:t>Bought by the biggest Israeli company in that field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At 36 – Runs a successful business with </a:t>
            </a:r>
            <a:r>
              <a:rPr lang="en-US" sz="2000" dirty="0" smtClean="0">
                <a:solidFill>
                  <a:schemeClr val="tx1"/>
                </a:solidFill>
              </a:rPr>
              <a:t>5 </a:t>
            </a:r>
            <a:r>
              <a:rPr lang="en-US" sz="2000" dirty="0">
                <a:solidFill>
                  <a:schemeClr val="tx1"/>
                </a:solidFill>
              </a:rPr>
              <a:t>workers and </a:t>
            </a:r>
            <a:r>
              <a:rPr lang="en-US" sz="2000" dirty="0" smtClean="0">
                <a:solidFill>
                  <a:schemeClr val="tx1"/>
                </a:solidFill>
              </a:rPr>
              <a:t>1500+ </a:t>
            </a:r>
            <a:r>
              <a:rPr lang="en-US" sz="2000" dirty="0">
                <a:solidFill>
                  <a:schemeClr val="tx1"/>
                </a:solidFill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14311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2438400" y="1066801"/>
            <a:ext cx="7162800" cy="106679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 descr="car se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93950"/>
            <a:ext cx="1765300" cy="1765300"/>
          </a:xfrm>
          <a:prstGeom prst="rect">
            <a:avLst/>
          </a:prstGeom>
          <a:noFill/>
          <a:ln w="25400">
            <a:solidFill>
              <a:srgbClr val="C70B79"/>
            </a:solidFill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905000" y="4419600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Small weight sensor </a:t>
            </a:r>
          </a:p>
          <a:p>
            <a:r>
              <a:rPr lang="en-US" sz="1800"/>
              <a:t>Placed under car seat</a:t>
            </a:r>
          </a:p>
        </p:txBody>
      </p:sp>
      <p:pic>
        <p:nvPicPr>
          <p:cNvPr id="35844" name="Picture 5" descr="key ch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362200"/>
            <a:ext cx="1752600" cy="1828800"/>
          </a:xfrm>
          <a:prstGeom prst="rect">
            <a:avLst/>
          </a:prstGeom>
          <a:noFill/>
          <a:ln w="25400">
            <a:solidFill>
              <a:srgbClr val="C70B79"/>
            </a:solidFill>
            <a:miter lim="800000"/>
            <a:headEnd/>
            <a:tailEnd/>
          </a:ln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7772400" y="4419600"/>
            <a:ext cx="2535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Alarm device goes off </a:t>
            </a:r>
          </a:p>
          <a:p>
            <a:r>
              <a:rPr lang="en-US" sz="1800"/>
              <a:t>when Baby is left in car</a:t>
            </a:r>
          </a:p>
        </p:txBody>
      </p:sp>
      <p:pic>
        <p:nvPicPr>
          <p:cNvPr id="35846" name="Picture 7" descr="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667000"/>
            <a:ext cx="1352550" cy="838200"/>
          </a:xfrm>
          <a:prstGeom prst="rect">
            <a:avLst/>
          </a:prstGeom>
          <a:noFill/>
          <a:ln w="25400">
            <a:solidFill>
              <a:srgbClr val="C70B79"/>
            </a:solidFill>
            <a:miter lim="800000"/>
            <a:headEnd/>
            <a:tailEnd/>
          </a:ln>
        </p:spPr>
      </p:pic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5314950" y="3810001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10m distance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3955674" y="5263514"/>
            <a:ext cx="41424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/>
              <a:t>Forget-me-not System Diagram</a:t>
            </a:r>
          </a:p>
        </p:txBody>
      </p:sp>
      <p:sp>
        <p:nvSpPr>
          <p:cNvPr id="35851" name="Line 13"/>
          <p:cNvSpPr>
            <a:spLocks noChangeShapeType="1"/>
          </p:cNvSpPr>
          <p:nvPr/>
        </p:nvSpPr>
        <p:spPr bwMode="auto">
          <a:xfrm>
            <a:off x="7086600" y="3124200"/>
            <a:ext cx="762000" cy="0"/>
          </a:xfrm>
          <a:prstGeom prst="line">
            <a:avLst/>
          </a:prstGeom>
          <a:noFill/>
          <a:ln w="111125">
            <a:solidFill>
              <a:schemeClr val="folHlink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4"/>
          <p:cNvSpPr>
            <a:spLocks noChangeShapeType="1"/>
          </p:cNvSpPr>
          <p:nvPr/>
        </p:nvSpPr>
        <p:spPr bwMode="auto">
          <a:xfrm>
            <a:off x="4343400" y="3124200"/>
            <a:ext cx="762000" cy="0"/>
          </a:xfrm>
          <a:prstGeom prst="line">
            <a:avLst/>
          </a:prstGeom>
          <a:noFill/>
          <a:ln w="111125">
            <a:solidFill>
              <a:schemeClr val="folHlink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72337" y="1317803"/>
            <a:ext cx="6509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Israeli school kids regularly compete in nationwide competitions</a:t>
            </a:r>
          </a:p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creating companies and building innovative products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828800" y="198438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starts at school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estclipartblog.com/clipart-pics/-clouds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69" y="26378"/>
            <a:ext cx="9108831" cy="683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534400" cy="792162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Storm Clouds</a:t>
            </a:r>
          </a:p>
        </p:txBody>
      </p:sp>
    </p:spTree>
    <p:extLst>
      <p:ext uri="{BB962C8B-B14F-4D97-AF65-F5344CB8AC3E}">
        <p14:creationId xmlns:p14="http://schemas.microsoft.com/office/powerpoint/2010/main" val="32941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534400" cy="792162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Storm Clouds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93838"/>
            <a:ext cx="8229600" cy="47545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400" b="1" dirty="0">
                <a:solidFill>
                  <a:srgbClr val="505050"/>
                </a:solidFill>
              </a:rPr>
              <a:t>Education</a:t>
            </a:r>
            <a:r>
              <a:rPr lang="en-US" sz="1400" dirty="0">
                <a:solidFill>
                  <a:srgbClr val="505050"/>
                </a:solidFill>
              </a:rPr>
              <a:t>;</a:t>
            </a:r>
          </a:p>
          <a:p>
            <a:pPr lvl="1" eaLnBrk="1" hangingPunct="1"/>
            <a:r>
              <a:rPr lang="en-US" sz="1400" dirty="0">
                <a:solidFill>
                  <a:srgbClr val="505050"/>
                </a:solidFill>
              </a:rPr>
              <a:t>Population has doubled since 1973  while available faculty positions have declined: </a:t>
            </a:r>
            <a:r>
              <a:rPr lang="en-US" sz="1400" dirty="0" err="1">
                <a:solidFill>
                  <a:srgbClr val="505050"/>
                </a:solidFill>
              </a:rPr>
              <a:t>Technion</a:t>
            </a:r>
            <a:r>
              <a:rPr lang="en-US" sz="1400" dirty="0">
                <a:solidFill>
                  <a:srgbClr val="505050"/>
                </a:solidFill>
              </a:rPr>
              <a:t> flat, HU down 14%, TAU down 21% -happening while student degrees increased 355%</a:t>
            </a:r>
          </a:p>
          <a:p>
            <a:pPr lvl="1" eaLnBrk="1" hangingPunct="1"/>
            <a:r>
              <a:rPr lang="en-US" sz="1400" dirty="0">
                <a:solidFill>
                  <a:srgbClr val="505050"/>
                </a:solidFill>
              </a:rPr>
              <a:t>Israel places 37</a:t>
            </a:r>
            <a:r>
              <a:rPr lang="en-US" sz="1400" baseline="30000" dirty="0">
                <a:solidFill>
                  <a:srgbClr val="505050"/>
                </a:solidFill>
              </a:rPr>
              <a:t>th</a:t>
            </a:r>
            <a:r>
              <a:rPr lang="en-US" sz="1400" dirty="0">
                <a:solidFill>
                  <a:srgbClr val="505050"/>
                </a:solidFill>
              </a:rPr>
              <a:t> out of 57 in OECD Pisa Science Education Tests</a:t>
            </a:r>
          </a:p>
          <a:p>
            <a:pPr lvl="1" eaLnBrk="1" hangingPunct="1"/>
            <a:r>
              <a:rPr lang="en-US" sz="1400" dirty="0">
                <a:solidFill>
                  <a:srgbClr val="505050"/>
                </a:solidFill>
              </a:rPr>
              <a:t>20 out of 26 among OECD countries investment in higher education</a:t>
            </a:r>
          </a:p>
          <a:p>
            <a:pPr lvl="1" eaLnBrk="1" hangingPunct="1"/>
            <a:r>
              <a:rPr lang="en-US" sz="1400" dirty="0">
                <a:solidFill>
                  <a:srgbClr val="505050"/>
                </a:solidFill>
              </a:rPr>
              <a:t>$100M university research budget, MIT gets $950M from US </a:t>
            </a:r>
            <a:r>
              <a:rPr lang="en-US" sz="1400" dirty="0" err="1">
                <a:solidFill>
                  <a:srgbClr val="505050"/>
                </a:solidFill>
              </a:rPr>
              <a:t>govt</a:t>
            </a:r>
            <a:endParaRPr lang="en-US" sz="1400" dirty="0">
              <a:solidFill>
                <a:srgbClr val="505050"/>
              </a:solidFill>
            </a:endParaRPr>
          </a:p>
          <a:p>
            <a:pPr eaLnBrk="1" hangingPunct="1"/>
            <a:r>
              <a:rPr lang="en-US" sz="1400" b="1" dirty="0">
                <a:solidFill>
                  <a:srgbClr val="505050"/>
                </a:solidFill>
              </a:rPr>
              <a:t>Brain Drain</a:t>
            </a:r>
            <a:r>
              <a:rPr lang="en-US" sz="1400" dirty="0">
                <a:solidFill>
                  <a:srgbClr val="505050"/>
                </a:solidFill>
              </a:rPr>
              <a:t>:</a:t>
            </a:r>
          </a:p>
          <a:p>
            <a:pPr lvl="1" eaLnBrk="1" hangingPunct="1"/>
            <a:r>
              <a:rPr lang="en-US" sz="1400" dirty="0">
                <a:solidFill>
                  <a:srgbClr val="505050"/>
                </a:solidFill>
              </a:rPr>
              <a:t>40,000 Israelis in Silicon Valley, 500K+ in US</a:t>
            </a:r>
          </a:p>
          <a:p>
            <a:pPr lvl="1" eaLnBrk="1" hangingPunct="1"/>
            <a:r>
              <a:rPr lang="en-US" sz="1400" dirty="0">
                <a:solidFill>
                  <a:srgbClr val="505050"/>
                </a:solidFill>
              </a:rPr>
              <a:t>MA and PhD’s:10% or physicists, 30% of computer </a:t>
            </a:r>
          </a:p>
          <a:p>
            <a:pPr lvl="1" eaLnBrk="1" hangingPunct="1">
              <a:buNone/>
            </a:pPr>
            <a:r>
              <a:rPr lang="en-US" sz="1400" dirty="0">
                <a:solidFill>
                  <a:srgbClr val="505050"/>
                </a:solidFill>
              </a:rPr>
              <a:t>scientists, 6.9% overall (1995-2002) leave</a:t>
            </a:r>
          </a:p>
          <a:p>
            <a:pPr lvl="1" eaLnBrk="1" hangingPunct="1"/>
            <a:r>
              <a:rPr lang="en-US" sz="1400" dirty="0">
                <a:solidFill>
                  <a:srgbClr val="505050"/>
                </a:solidFill>
              </a:rPr>
              <a:t>25,000 high tech workers left in the past 7 years</a:t>
            </a:r>
          </a:p>
          <a:p>
            <a:pPr eaLnBrk="1" hangingPunct="1"/>
            <a:r>
              <a:rPr lang="en-US" sz="1400" b="1" dirty="0">
                <a:solidFill>
                  <a:srgbClr val="505050"/>
                </a:solidFill>
              </a:rPr>
              <a:t>Inequality</a:t>
            </a:r>
            <a:r>
              <a:rPr lang="en-US" sz="1400" dirty="0">
                <a:solidFill>
                  <a:srgbClr val="505050"/>
                </a:solidFill>
              </a:rPr>
              <a:t>:</a:t>
            </a:r>
          </a:p>
          <a:p>
            <a:pPr lvl="1" eaLnBrk="1" hangingPunct="1"/>
            <a:r>
              <a:rPr lang="en-US" sz="1400" dirty="0">
                <a:solidFill>
                  <a:srgbClr val="505050"/>
                </a:solidFill>
              </a:rPr>
              <a:t>Going up:20% of families, 36% of children live below</a:t>
            </a:r>
          </a:p>
          <a:p>
            <a:pPr lvl="1" eaLnBrk="1" hangingPunct="1">
              <a:buNone/>
            </a:pPr>
            <a:r>
              <a:rPr lang="en-US" sz="1400" dirty="0">
                <a:solidFill>
                  <a:srgbClr val="505050"/>
                </a:solidFill>
              </a:rPr>
              <a:t> the poverty line</a:t>
            </a:r>
          </a:p>
          <a:p>
            <a:pPr eaLnBrk="1" hangingPunct="1"/>
            <a:r>
              <a:rPr lang="en-US" sz="1400" dirty="0">
                <a:solidFill>
                  <a:srgbClr val="505050"/>
                </a:solidFill>
              </a:rPr>
              <a:t>Need to bring underrepresented groups into the tech work </a:t>
            </a:r>
          </a:p>
          <a:p>
            <a:pPr eaLnBrk="1" hangingPunct="1">
              <a:buNone/>
            </a:pPr>
            <a:r>
              <a:rPr lang="en-US" sz="1400" dirty="0">
                <a:solidFill>
                  <a:srgbClr val="505050"/>
                </a:solidFill>
              </a:rPr>
              <a:t>	force: Arabs and </a:t>
            </a:r>
            <a:r>
              <a:rPr lang="en-US" sz="1400" dirty="0" err="1">
                <a:solidFill>
                  <a:srgbClr val="505050"/>
                </a:solidFill>
              </a:rPr>
              <a:t>Haredim</a:t>
            </a:r>
            <a:r>
              <a:rPr lang="en-US" sz="1400" dirty="0">
                <a:solidFill>
                  <a:srgbClr val="505050"/>
                </a:solidFill>
              </a:rPr>
              <a:t> quickly and massively</a:t>
            </a:r>
          </a:p>
          <a:p>
            <a:pPr eaLnBrk="1" hangingPunct="1"/>
            <a:r>
              <a:rPr lang="en-US" sz="1400" dirty="0">
                <a:solidFill>
                  <a:srgbClr val="505050"/>
                </a:solidFill>
              </a:rPr>
              <a:t>The social protest movement while encouraging as to the size and </a:t>
            </a:r>
          </a:p>
          <a:p>
            <a:pPr eaLnBrk="1" hangingPunct="1">
              <a:buNone/>
            </a:pPr>
            <a:r>
              <a:rPr lang="en-US" sz="1400" dirty="0">
                <a:solidFill>
                  <a:srgbClr val="505050"/>
                </a:solidFill>
              </a:rPr>
              <a:t>         passion of the protestors and the need to get our “social </a:t>
            </a:r>
            <a:r>
              <a:rPr lang="en-US" sz="1400" dirty="0" err="1">
                <a:solidFill>
                  <a:srgbClr val="505050"/>
                </a:solidFill>
              </a:rPr>
              <a:t>mojo</a:t>
            </a:r>
            <a:r>
              <a:rPr lang="en-US" sz="1400" dirty="0">
                <a:solidFill>
                  <a:srgbClr val="505050"/>
                </a:solidFill>
              </a:rPr>
              <a:t>” back</a:t>
            </a:r>
          </a:p>
          <a:p>
            <a:pPr eaLnBrk="1" hangingPunct="1">
              <a:buNone/>
            </a:pPr>
            <a:r>
              <a:rPr lang="en-US" sz="1400" dirty="0">
                <a:solidFill>
                  <a:srgbClr val="505050"/>
                </a:solidFill>
              </a:rPr>
              <a:t>         has the potential to overturn our hard  earned capitalist ethos and </a:t>
            </a:r>
          </a:p>
          <a:p>
            <a:pPr eaLnBrk="1" hangingPunct="1">
              <a:buNone/>
            </a:pPr>
            <a:r>
              <a:rPr lang="en-US" sz="1400" dirty="0">
                <a:solidFill>
                  <a:srgbClr val="505050"/>
                </a:solidFill>
              </a:rPr>
              <a:t>	bring back bloated government “entitlements” and socialist spending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1" y="4191000"/>
            <a:ext cx="29241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829800" y="6396336"/>
            <a:ext cx="8382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7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Poverty and inequality still a huge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876800"/>
          </a:xfrm>
        </p:spPr>
        <p:txBody>
          <a:bodyPr>
            <a:noAutofit/>
          </a:bodyPr>
          <a:lstStyle/>
          <a:p>
            <a:r>
              <a:rPr lang="en-US" sz="1600" dirty="0"/>
              <a:t>Percentage of families (433,000) living below poverty line in 2010: 19.8%, down from  20.5% in 2009</a:t>
            </a:r>
          </a:p>
          <a:p>
            <a:r>
              <a:rPr lang="en-US" sz="1600" dirty="0"/>
              <a:t>Major part of problem due to Arabs and </a:t>
            </a:r>
            <a:r>
              <a:rPr lang="en-US" sz="1600" dirty="0" err="1"/>
              <a:t>Haredim</a:t>
            </a:r>
            <a:r>
              <a:rPr lang="en-US" sz="1600" dirty="0"/>
              <a:t>:</a:t>
            </a:r>
          </a:p>
          <a:p>
            <a:pPr lvl="1"/>
            <a:r>
              <a:rPr lang="en-US" sz="1600" dirty="0"/>
              <a:t>55% of </a:t>
            </a:r>
            <a:r>
              <a:rPr lang="en-US" sz="1600" dirty="0" err="1"/>
              <a:t>Haredi</a:t>
            </a:r>
            <a:r>
              <a:rPr lang="en-US" sz="1600" dirty="0"/>
              <a:t> families live below poverty line</a:t>
            </a:r>
          </a:p>
          <a:p>
            <a:pPr lvl="1"/>
            <a:r>
              <a:rPr lang="en-US" sz="1600" dirty="0"/>
              <a:t>53.2% of Arab families live below poverty line</a:t>
            </a:r>
          </a:p>
          <a:p>
            <a:r>
              <a:rPr lang="en-US" sz="1600" dirty="0"/>
              <a:t>Dimensions of real problem could be masked by large amount of “black economy”-failure to report income and economic activity</a:t>
            </a:r>
          </a:p>
          <a:p>
            <a:r>
              <a:rPr lang="en-US" sz="1600" dirty="0"/>
              <a:t>Head of NII reported on March 9,2012 that official poverty figures distorted due to lack of  accurate economic reporting in the Arab and </a:t>
            </a:r>
            <a:r>
              <a:rPr lang="en-US" sz="1600" dirty="0" err="1"/>
              <a:t>Haredi</a:t>
            </a:r>
            <a:r>
              <a:rPr lang="en-US" sz="1600" dirty="0"/>
              <a:t> communities and real figure of overall poverty more like 11% (OECD average) rather than reported 20%</a:t>
            </a:r>
          </a:p>
          <a:p>
            <a:r>
              <a:rPr lang="en-US" sz="1600" dirty="0"/>
              <a:t>At  20% Israel ranks– along with the US, Mexico and Chile – as the OECD country with the biggest gap between the richest and poorest, at 11% we are average(let’s hope for average).</a:t>
            </a:r>
          </a:p>
          <a:p>
            <a:r>
              <a:rPr lang="en-US" sz="1600" dirty="0"/>
              <a:t>Low rate of labor participation: low unemployment only tracks those seeking jobs—actually only 80.5% of Israelis aged 35-54 employed vs. OECD average of 85.8% (largest part of the problem with Arab women and </a:t>
            </a:r>
            <a:r>
              <a:rPr lang="en-US" sz="1600" dirty="0" err="1"/>
              <a:t>Haredi</a:t>
            </a:r>
            <a:r>
              <a:rPr lang="en-US" sz="1600" dirty="0"/>
              <a:t> men)</a:t>
            </a:r>
          </a:p>
          <a:p>
            <a:r>
              <a:rPr lang="en-US" sz="1600" dirty="0"/>
              <a:t>Poverty and economic performance tied strongly to educational achievement: average income of Israelis aged 40-44 with academic degree in 2008 earned on average NIS 14,235 a month, compared to just NIS 7,036 a month for those with 12 years of schooling. </a:t>
            </a:r>
          </a:p>
          <a:p>
            <a:r>
              <a:rPr lang="en-US" sz="1600" dirty="0"/>
              <a:t>Yet Israel has the second highest percentage of Academic degrees in the OECD: 45%</a:t>
            </a:r>
            <a:r>
              <a:rPr lang="en-US" sz="1700" dirty="0"/>
              <a:t/>
            </a:r>
            <a:br>
              <a:rPr lang="en-US" sz="1700" dirty="0"/>
            </a:br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9829800" y="6396336"/>
            <a:ext cx="8382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477000" cy="792162"/>
          </a:xfrm>
        </p:spPr>
        <p:txBody>
          <a:bodyPr>
            <a:normAutofit fontScale="90000"/>
          </a:bodyPr>
          <a:lstStyle/>
          <a:p>
            <a:r>
              <a:rPr lang="en-US" sz="2600" dirty="0"/>
              <a:t>Can we bring “social justice” </a:t>
            </a:r>
            <a:br>
              <a:rPr lang="en-US" sz="2600" dirty="0"/>
            </a:br>
            <a:r>
              <a:rPr lang="en-US" sz="2600" dirty="0"/>
              <a:t>without harming entrepreneurial growth?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Need to make sure that the goal is social mobility—not handouts</a:t>
            </a:r>
          </a:p>
          <a:p>
            <a:r>
              <a:rPr lang="en-US" sz="2600" dirty="0"/>
              <a:t>Fighting monopolies is good-Fighting business is bad</a:t>
            </a:r>
          </a:p>
          <a:p>
            <a:r>
              <a:rPr lang="en-US" sz="2600" dirty="0"/>
              <a:t>Europe is not a model for Israel; Socialism is not the ideal</a:t>
            </a:r>
          </a:p>
          <a:p>
            <a:r>
              <a:rPr lang="en-US" sz="2600" dirty="0"/>
              <a:t>The only three OECD countries who became more equal last decade were: Greece, Spain, and France—and we do not want to go there….</a:t>
            </a:r>
          </a:p>
          <a:p>
            <a:r>
              <a:rPr lang="en-US" sz="2600" dirty="0"/>
              <a:t>How can we help others enter the party—without ending the party?</a:t>
            </a:r>
          </a:p>
          <a:p>
            <a:r>
              <a:rPr lang="en-US" sz="2600" dirty="0"/>
              <a:t>In a “flat world” we need to keep our competitive edge—capital and entrepreneurs are mobile</a:t>
            </a:r>
          </a:p>
          <a:p>
            <a:r>
              <a:rPr lang="en-US" sz="2600" dirty="0"/>
              <a:t>We need to harness the tremendous energies of the protest movement for social betterment? How can we do this?</a:t>
            </a:r>
          </a:p>
        </p:txBody>
      </p:sp>
      <p:pic>
        <p:nvPicPr>
          <p:cNvPr id="4" name="Picture 3" descr="social justice pro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1" y="152401"/>
            <a:ext cx="2390775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9800" y="6396336"/>
            <a:ext cx="8382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begins to implement social policy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Increased taxes—20 to 25% on Capital Gains</a:t>
            </a:r>
          </a:p>
          <a:p>
            <a:r>
              <a:rPr lang="en-US" dirty="0" smtClean="0"/>
              <a:t>Corp tax increased</a:t>
            </a:r>
          </a:p>
          <a:p>
            <a:r>
              <a:rPr lang="en-US" dirty="0" smtClean="0"/>
              <a:t>Individual marginal rates increased</a:t>
            </a:r>
          </a:p>
          <a:p>
            <a:r>
              <a:rPr lang="en-US" dirty="0" smtClean="0"/>
              <a:t>Populist moves : Gas tax reduction</a:t>
            </a:r>
          </a:p>
          <a:p>
            <a:r>
              <a:rPr lang="en-US" dirty="0" smtClean="0"/>
              <a:t>Package of benefits </a:t>
            </a:r>
            <a:r>
              <a:rPr lang="en-US" dirty="0" err="1" smtClean="0"/>
              <a:t>totalling</a:t>
            </a:r>
            <a:r>
              <a:rPr lang="en-US" dirty="0" smtClean="0"/>
              <a:t> over 4B shekels in education, child care, etc.</a:t>
            </a:r>
          </a:p>
          <a:p>
            <a:r>
              <a:rPr lang="en-US" dirty="0" smtClean="0"/>
              <a:t>Big Question: Can Israel maintain its torrid growth rate and promote equality and social justice at the same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29800" y="6396336"/>
            <a:ext cx="8382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b="1" dirty="0"/>
              <a:t>More further reading: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Nocamels.com</a:t>
            </a:r>
            <a:endParaRPr lang="en-US" b="1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10683"/>
          <a:stretch/>
        </p:blipFill>
        <p:spPr bwMode="auto">
          <a:xfrm>
            <a:off x="2133600" y="1752600"/>
            <a:ext cx="8153399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75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799" y="457200"/>
            <a:ext cx="8534400" cy="792162"/>
          </a:xfrm>
        </p:spPr>
        <p:txBody>
          <a:bodyPr/>
          <a:lstStyle/>
          <a:p>
            <a:pPr algn="ctr"/>
            <a:r>
              <a:rPr lang="en-US" sz="3000" b="1" dirty="0"/>
              <a:t>More Further Reading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763000" cy="1143000"/>
          </a:xfrm>
        </p:spPr>
        <p:txBody>
          <a:bodyPr/>
          <a:lstStyle/>
          <a:p>
            <a:r>
              <a:rPr lang="en-US" sz="2200" dirty="0">
                <a:solidFill>
                  <a:srgbClr val="505050"/>
                </a:solidFill>
                <a:hlinkClick r:id="rId2"/>
              </a:rPr>
              <a:t>www.Israel21c.org</a:t>
            </a:r>
            <a:endParaRPr lang="en-US" sz="2200" dirty="0">
              <a:solidFill>
                <a:srgbClr val="505050"/>
              </a:solidFill>
            </a:endParaRPr>
          </a:p>
          <a:p>
            <a:r>
              <a:rPr lang="en-US" sz="2200" dirty="0" smtClean="0">
                <a:solidFill>
                  <a:srgbClr val="505050"/>
                </a:solidFill>
              </a:rPr>
              <a:t>Great Website-weekly </a:t>
            </a:r>
            <a:r>
              <a:rPr lang="en-US" sz="2200" dirty="0">
                <a:solidFill>
                  <a:srgbClr val="505050"/>
                </a:solidFill>
              </a:rPr>
              <a:t>updates on Israel’s contributions </a:t>
            </a:r>
            <a:r>
              <a:rPr lang="en-US" sz="2200" dirty="0" smtClean="0">
                <a:solidFill>
                  <a:srgbClr val="505050"/>
                </a:solidFill>
              </a:rPr>
              <a:t>to </a:t>
            </a:r>
            <a:r>
              <a:rPr lang="en-US" sz="2200" dirty="0">
                <a:solidFill>
                  <a:srgbClr val="505050"/>
                </a:solidFill>
              </a:rPr>
              <a:t>the world</a:t>
            </a:r>
          </a:p>
          <a:p>
            <a:endParaRPr lang="en-US" sz="2200" dirty="0">
              <a:solidFill>
                <a:srgbClr val="505050"/>
              </a:solidFill>
            </a:endParaRPr>
          </a:p>
        </p:txBody>
      </p:sp>
      <p:pic>
        <p:nvPicPr>
          <p:cNvPr id="39940" name="Picture 5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948" y="2667000"/>
            <a:ext cx="7514103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74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15833" t="12963" r="11250" b="20370"/>
          <a:stretch/>
        </p:blipFill>
        <p:spPr>
          <a:xfrm>
            <a:off x="1295400" y="1736768"/>
            <a:ext cx="9576877" cy="4925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0402"/>
            <a:ext cx="1170432" cy="82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9640"/>
            <a:ext cx="2469356" cy="53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מלבן 6"/>
          <p:cNvSpPr/>
          <p:nvPr/>
        </p:nvSpPr>
        <p:spPr>
          <a:xfrm>
            <a:off x="2185851" y="1149272"/>
            <a:ext cx="381675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5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here ?</a:t>
            </a:r>
            <a:endParaRPr lang="he-IL" sz="25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14273" y="6172200"/>
            <a:ext cx="26855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Shlichim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  <a:endParaRPr lang="he-IL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76200"/>
            <a:ext cx="8664213" cy="6756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הסבר אליפטי 1"/>
          <p:cNvSpPr/>
          <p:nvPr/>
        </p:nvSpPr>
        <p:spPr>
          <a:xfrm>
            <a:off x="2209800" y="685800"/>
            <a:ext cx="2133600" cy="1524000"/>
          </a:xfrm>
          <a:prstGeom prst="wedgeEllipseCallout">
            <a:avLst>
              <a:gd name="adj1" fmla="val 85834"/>
              <a:gd name="adj2" fmla="val 2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TODA</a:t>
            </a:r>
          </a:p>
          <a:p>
            <a:pPr algn="ctr"/>
            <a:r>
              <a:rPr lang="en-US" sz="2000" b="1" dirty="0" smtClean="0"/>
              <a:t>Thank You</a:t>
            </a:r>
            <a:endParaRPr lang="en-US" sz="2000" b="1" dirty="0"/>
          </a:p>
        </p:txBody>
      </p:sp>
      <p:sp>
        <p:nvSpPr>
          <p:cNvPr id="3" name="לחצן פעולה: סרט 2">
            <a:hlinkClick r:id="rId3" action="ppaction://program" highlightClick="1"/>
          </p:cNvPr>
          <p:cNvSpPr/>
          <p:nvPr/>
        </p:nvSpPr>
        <p:spPr>
          <a:xfrm>
            <a:off x="8991600" y="3124200"/>
            <a:ext cx="533400" cy="457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76200"/>
            <a:ext cx="8664213" cy="6756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79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133601" y="533400"/>
            <a:ext cx="3172279" cy="12618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Israeli style</a:t>
            </a:r>
            <a:endParaRPr lang="he-IL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www.theonestopfunshop.com/product_images/uploaded_images/movie-n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057400"/>
            <a:ext cx="3349517" cy="3132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hlinkClick r:id="rId3" action="ppaction://hlinkfile"/>
          </p:cNvPr>
          <p:cNvSpPr/>
          <p:nvPr/>
        </p:nvSpPr>
        <p:spPr>
          <a:xfrm>
            <a:off x="2110408" y="5616714"/>
            <a:ext cx="4405373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Size doesn’t matter</a:t>
            </a:r>
            <a:endParaRPr lang="he-IL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457200"/>
            <a:ext cx="5791200" cy="792162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in the education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1143000" y="1600200"/>
            <a:ext cx="9906000" cy="3810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Population of 8.1 million people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46% holds at least a bachelor degree </a:t>
            </a:r>
            <a:r>
              <a:rPr lang="en-US" dirty="0" smtClean="0">
                <a:solidFill>
                  <a:schemeClr val="tx1"/>
                </a:solidFill>
              </a:rPr>
              <a:t>(around 3.7 million)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Number 37 in the world education level of the U.N. </a:t>
            </a:r>
            <a:r>
              <a:rPr lang="en-US" sz="2000" dirty="0" smtClean="0">
                <a:solidFill>
                  <a:schemeClr val="tx1"/>
                </a:solidFill>
              </a:rPr>
              <a:t>(U.S is number 21</a:t>
            </a:r>
            <a:r>
              <a:rPr lang="en-US" sz="2000" dirty="0">
                <a:solidFill>
                  <a:schemeClr val="tx1"/>
                </a:solidFill>
              </a:rPr>
              <a:t>, New Zealand, Finland and </a:t>
            </a:r>
            <a:r>
              <a:rPr lang="en-US" sz="2000" dirty="0" smtClean="0">
                <a:solidFill>
                  <a:schemeClr val="tx1"/>
                </a:solidFill>
              </a:rPr>
              <a:t>Denmark are at the top).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College tuition</a:t>
            </a:r>
            <a:r>
              <a:rPr lang="en-US" dirty="0" smtClean="0">
                <a:solidFill>
                  <a:schemeClr val="tx1"/>
                </a:solidFill>
              </a:rPr>
              <a:t> – from $3,200 to $10,200 per year (3 years).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New colleges open every year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981200" y="368340"/>
            <a:ext cx="3172279" cy="12618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Israeli style</a:t>
            </a:r>
            <a:endParaRPr lang="he-IL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www.theonestopfunshop.com/product_images/uploaded_images/movie-n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057400"/>
            <a:ext cx="3349517" cy="3132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hlinkClick r:id="rId3" action="ppaction://hlinkfile"/>
          </p:cNvPr>
          <p:cNvSpPr/>
          <p:nvPr/>
        </p:nvSpPr>
        <p:spPr>
          <a:xfrm>
            <a:off x="2110409" y="5616714"/>
            <a:ext cx="5474576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should we invest ? </a:t>
            </a:r>
            <a:endParaRPr lang="he-IL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1" descr="milestone_1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073" y="5121275"/>
            <a:ext cx="1981200" cy="1431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19" descr="BMC Softwa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325"/>
          <a:stretch>
            <a:fillRect/>
          </a:stretch>
        </p:blipFill>
        <p:spPr bwMode="auto">
          <a:xfrm>
            <a:off x="914833" y="4040188"/>
            <a:ext cx="2233612" cy="833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8610600" cy="792162"/>
          </a:xfrm>
        </p:spPr>
        <p:txBody>
          <a:bodyPr/>
          <a:lstStyle/>
          <a:p>
            <a:pPr algn="ctr" eaLnBrk="1" hangingPunct="1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buying (2005-2012)</a:t>
            </a:r>
          </a:p>
        </p:txBody>
      </p:sp>
      <p:pic>
        <p:nvPicPr>
          <p:cNvPr id="20485" name="Picture 7" descr="Hom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4556" y="1724886"/>
            <a:ext cx="1371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Picture 8" descr="Cisco Systems, Inc.(R)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77400" y="3234169"/>
            <a:ext cx="16002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7" name="Picture 9" descr="Networking and Security with Juniper Network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t="15463" b="18556"/>
          <a:stretch>
            <a:fillRect/>
          </a:stretch>
        </p:blipFill>
        <p:spPr bwMode="auto">
          <a:xfrm>
            <a:off x="5181600" y="2971800"/>
            <a:ext cx="15240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11" cstate="print"/>
          <a:srcRect r="25146" b="-1819"/>
          <a:stretch>
            <a:fillRect/>
          </a:stretch>
        </p:blipFill>
        <p:spPr bwMode="auto">
          <a:xfrm>
            <a:off x="1066800" y="1392239"/>
            <a:ext cx="1219200" cy="561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9" name="Picture 12" descr="Cadenc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6038" y="1823895"/>
            <a:ext cx="1447800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0" name="Picture 13" descr="http://www.cs.cf.ac.uk/ccgrid2005/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0400" y="1601142"/>
            <a:ext cx="13716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1" name="Picture 14" descr="Johnson &amp; Johnson corporate logo">
            <a:hlinkClick r:id="rId16" tooltip="Johnson &amp; Johnson corporate logo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72400" y="5734052"/>
            <a:ext cx="2133600" cy="53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2" name="Picture 15" descr="Microsof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90600" y="6000753"/>
            <a:ext cx="2590800" cy="309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3" name="Picture 17" descr="SanDisk Homepage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57800" y="1857375"/>
            <a:ext cx="1295400" cy="46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4" name="Picture 18" descr="CA Internet Home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81770" y="2909887"/>
            <a:ext cx="1600200" cy="671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5" name="Picture 20" descr="NetApp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974522" y="3906837"/>
            <a:ext cx="1752600" cy="80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6" name="Picture 19" descr="intel_logo2124096114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977746" y="4716462"/>
            <a:ext cx="914400" cy="481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7" name="Picture 20" descr="kodak-logo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439141" y="2817379"/>
            <a:ext cx="838200" cy="750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8" name="Picture 22" descr="25-08-08-ebay-logo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399069" y="4149728"/>
            <a:ext cx="1371600" cy="741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9" name="Picture 23" descr="Agere_Systems_logo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686388" y="2988473"/>
            <a:ext cx="1254125" cy="636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5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group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9879" y="5409910"/>
            <a:ext cx="1524000" cy="752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ib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1380152"/>
            <a:ext cx="1905000" cy="785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9" name="Picture 5" descr="googl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1482" y="1553732"/>
            <a:ext cx="2205038" cy="919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d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0" y="2730501"/>
            <a:ext cx="904875" cy="352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1" name="Picture 7" descr="aol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2141" y="2825859"/>
            <a:ext cx="2476500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2" name="Picture 8" descr="john deer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8761" y="1977811"/>
            <a:ext cx="1666875" cy="1144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3" name="Picture 9" descr="yahoo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4064" y="3810000"/>
            <a:ext cx="1485900" cy="148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4" name="Picture 10" descr="iac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9700" y="3014663"/>
            <a:ext cx="1066800" cy="466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5" name="Picture 11" descr="amd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29591" y="1907382"/>
            <a:ext cx="1905000" cy="722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6" name="Picture 12" descr="oralogo_small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48638" y="745332"/>
            <a:ext cx="1066800" cy="53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7" name="Picture 13" descr="ATT.bmp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35426" y="5026673"/>
            <a:ext cx="10668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facebook_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51709" y="5847555"/>
            <a:ext cx="1905000" cy="62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salesforce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20037" y="3827318"/>
            <a:ext cx="24384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438944"/>
            <a:ext cx="1488281" cy="839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5958"/>
            <a:ext cx="1905000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0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33743</TotalTime>
  <Words>1335</Words>
  <Application>Microsoft Office PowerPoint</Application>
  <PresentationFormat>מסך רחב</PresentationFormat>
  <Paragraphs>165</Paragraphs>
  <Slides>30</Slides>
  <Notes>4</Notes>
  <HiddenSlides>5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30</vt:i4>
      </vt:variant>
    </vt:vector>
  </HeadingPairs>
  <TitlesOfParts>
    <vt:vector size="38" baseType="lpstr">
      <vt:lpstr>MS PGothic</vt:lpstr>
      <vt:lpstr>Arial</vt:lpstr>
      <vt:lpstr>Calibri</vt:lpstr>
      <vt:lpstr>Times New Roman</vt:lpstr>
      <vt:lpstr>ヒラギノ角ゴ Pro W3</vt:lpstr>
      <vt:lpstr>Office Theme</vt:lpstr>
      <vt:lpstr>תרשים</vt:lpstr>
      <vt:lpstr>Image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It’s in the education</vt:lpstr>
      <vt:lpstr>מצגת של PowerPoint</vt:lpstr>
      <vt:lpstr>Who is buying (2005-2012)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The Israeli agricultural miracle</vt:lpstr>
      <vt:lpstr>The Israeli agricultural miracle</vt:lpstr>
      <vt:lpstr>Why Israel ? It’s the Culture…</vt:lpstr>
      <vt:lpstr>Why Israel ? It’s the Culture…</vt:lpstr>
      <vt:lpstr>Serving in the Israel Defense Force</vt:lpstr>
      <vt:lpstr>Your career start later</vt:lpstr>
      <vt:lpstr>Dare and dream !</vt:lpstr>
      <vt:lpstr>About my brother Giyora</vt:lpstr>
      <vt:lpstr>מצגת של PowerPoint</vt:lpstr>
      <vt:lpstr>Storm Clouds</vt:lpstr>
      <vt:lpstr>Storm Clouds</vt:lpstr>
      <vt:lpstr>Poverty and inequality still a huge problem</vt:lpstr>
      <vt:lpstr>Can we bring “social justice”  without harming entrepreneurial growth?</vt:lpstr>
      <vt:lpstr>Government begins to implement social policy changes</vt:lpstr>
      <vt:lpstr>More further reading: Nocamels.com</vt:lpstr>
      <vt:lpstr>More Further Reading</vt:lpstr>
      <vt:lpstr>מצגת של PowerPoint</vt:lpstr>
    </vt:vector>
  </TitlesOfParts>
  <Company>Vringo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 Levy</dc:creator>
  <cp:lastModifiedBy>Yoni Alon</cp:lastModifiedBy>
  <cp:revision>300</cp:revision>
  <cp:lastPrinted>2014-02-20T19:58:08Z</cp:lastPrinted>
  <dcterms:created xsi:type="dcterms:W3CDTF">2007-01-15T14:05:59Z</dcterms:created>
  <dcterms:modified xsi:type="dcterms:W3CDTF">2014-05-08T22:57:23Z</dcterms:modified>
</cp:coreProperties>
</file>