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73" r:id="rId2"/>
    <p:sldId id="256" r:id="rId3"/>
    <p:sldId id="272" r:id="rId4"/>
    <p:sldId id="274" r:id="rId5"/>
    <p:sldId id="279" r:id="rId6"/>
    <p:sldId id="280" r:id="rId7"/>
    <p:sldId id="278" r:id="rId8"/>
    <p:sldId id="277" r:id="rId9"/>
    <p:sldId id="275" r:id="rId10"/>
    <p:sldId id="27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39" y="-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8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20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72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92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917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385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533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74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29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3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48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50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22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4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4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89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98636-381E-43C2-939F-4741174F8CB3}" type="datetimeFigureOut">
              <a:rPr lang="en-GB" smtClean="0"/>
              <a:pPr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8E11B8-FB39-478F-998B-780F0974EC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39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ethinkisrael.org/" TargetMode="External"/><Relationship Id="rId3" Type="http://schemas.openxmlformats.org/officeDocument/2006/relationships/hyperlink" Target="http://www.ynetnews.com/" TargetMode="External"/><Relationship Id="rId7" Type="http://schemas.openxmlformats.org/officeDocument/2006/relationships/hyperlink" Target="http://israel21c.org/" TargetMode="External"/><Relationship Id="rId2" Type="http://schemas.openxmlformats.org/officeDocument/2006/relationships/hyperlink" Target="http://www.haaretz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camels.com/" TargetMode="External"/><Relationship Id="rId11" Type="http://schemas.openxmlformats.org/officeDocument/2006/relationships/hyperlink" Target="http://www.idfblog.com/" TargetMode="External"/><Relationship Id="rId5" Type="http://schemas.openxmlformats.org/officeDocument/2006/relationships/hyperlink" Target="http://www.globes.co.il/serveen/globes/nodeview.asp?fid=942" TargetMode="External"/><Relationship Id="rId10" Type="http://schemas.openxmlformats.org/officeDocument/2006/relationships/hyperlink" Target="http://mfa.gov.il/MFA/Pages/default.aspx" TargetMode="External"/><Relationship Id="rId4" Type="http://schemas.openxmlformats.org/officeDocument/2006/relationships/hyperlink" Target="http://www.israelnationalnews.com-/" TargetMode="External"/><Relationship Id="rId9" Type="http://schemas.openxmlformats.org/officeDocument/2006/relationships/hyperlink" Target="http://mfa.gov.il/MFA/AboutIsrael/Pages/default.aspx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a.kalishov@jccnv.or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theicenter.org/resource/israel-resource-cards-activities-and-ice-breaker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makomisrael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www.theicenter.org/educational-resourc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zzfeed.com/israelinusa" TargetMode="External"/><Relationship Id="rId3" Type="http://schemas.openxmlformats.org/officeDocument/2006/relationships/hyperlink" Target="http://www.jpost.com/" TargetMode="External"/><Relationship Id="rId7" Type="http://schemas.openxmlformats.org/officeDocument/2006/relationships/hyperlink" Target="http://mfa.gov.il/MFAHEB/PressRoom/TopEvents/Pages/default.aspx" TargetMode="External"/><Relationship Id="rId2" Type="http://schemas.openxmlformats.org/officeDocument/2006/relationships/hyperlink" Target="http://www.timesofisrae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iler.web-view.net/Show/0X3FFA71516506F5CD1C8F822C57BB4CD3D96899D4375D6A2B68BD5357C988FEFB.htm" TargetMode="External"/><Relationship Id="rId5" Type="http://schemas.openxmlformats.org/officeDocument/2006/relationships/hyperlink" Target="http://leadershipactionnetwork.org/" TargetMode="External"/><Relationship Id="rId4" Type="http://schemas.openxmlformats.org/officeDocument/2006/relationships/hyperlink" Target="http://www.jerusalemonline.com/general/subscri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6000" dirty="0" smtClean="0">
                <a:solidFill>
                  <a:schemeClr val="accent1"/>
                </a:solidFill>
              </a:rPr>
              <a:t>How to bring </a:t>
            </a:r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Israel </a:t>
            </a:r>
            <a:r>
              <a:rPr lang="en-US" sz="6000" dirty="0" smtClean="0">
                <a:solidFill>
                  <a:schemeClr val="accent1"/>
                </a:solidFill>
              </a:rPr>
              <a:t>into the classroom? </a:t>
            </a:r>
          </a:p>
          <a:p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10999" y="37837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Teachers workshop</a:t>
            </a:r>
          </a:p>
        </p:txBody>
      </p:sp>
      <p:pic>
        <p:nvPicPr>
          <p:cNvPr id="5" name="Picture 4" descr="logo-logoH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7350" y="4840014"/>
            <a:ext cx="3171427" cy="1673269"/>
          </a:xfrm>
          <a:prstGeom prst="rect">
            <a:avLst/>
          </a:prstGeom>
        </p:spPr>
      </p:pic>
      <p:pic>
        <p:nvPicPr>
          <p:cNvPr id="6" name="Picture 5" descr="Flag-ki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5920" y="2247929"/>
            <a:ext cx="2926080" cy="19522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06" y="0"/>
            <a:ext cx="8596668" cy="6620804"/>
          </a:xfrm>
        </p:spPr>
        <p:txBody>
          <a:bodyPr>
            <a:normAutofit lnSpcReduction="10000"/>
          </a:bodyPr>
          <a:lstStyle/>
          <a:p>
            <a:pPr algn="l"/>
            <a:endParaRPr lang="en-US" dirty="0" smtClean="0"/>
          </a:p>
          <a:p>
            <a:pPr algn="ctr">
              <a:buNone/>
            </a:pPr>
            <a:r>
              <a:rPr lang="en-US" sz="2000" b="1" u="sng" dirty="0" smtClean="0"/>
              <a:t>Israeli websites with English version:</a:t>
            </a:r>
          </a:p>
          <a:p>
            <a:pPr>
              <a:buNone/>
            </a:pPr>
            <a:endParaRPr lang="he-IL" dirty="0" smtClean="0"/>
          </a:p>
          <a:p>
            <a:pPr algn="l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http://www.haaretz.com</a:t>
            </a:r>
            <a:endParaRPr lang="en-US" dirty="0" smtClean="0"/>
          </a:p>
          <a:p>
            <a:pPr algn="l">
              <a:buFont typeface="+mj-lt"/>
              <a:buAutoNum type="arabicPeriod"/>
            </a:pPr>
            <a:r>
              <a:rPr lang="en-US" dirty="0" smtClean="0">
                <a:hlinkClick r:id="rId3"/>
              </a:rPr>
              <a:t>http://www.ynetnews.co</a:t>
            </a:r>
            <a:r>
              <a:rPr lang="en-US" u="sng" dirty="0" smtClean="0">
                <a:hlinkClick r:id="rId3"/>
              </a:rPr>
              <a:t>m</a:t>
            </a:r>
            <a:r>
              <a:rPr lang="en-US" u="sng" dirty="0" smtClean="0">
                <a:hlinkClick r:id="rId4"/>
              </a:rPr>
              <a:t> </a:t>
            </a:r>
          </a:p>
          <a:p>
            <a:pPr algn="l">
              <a:buFont typeface="+mj-lt"/>
              <a:buAutoNum type="arabicPeriod"/>
            </a:pPr>
            <a:r>
              <a:rPr lang="en-US" u="sng" dirty="0" smtClean="0">
                <a:hlinkClick r:id="rId4"/>
              </a:rPr>
              <a:t>http://www.israelnationalnews.com-</a:t>
            </a:r>
            <a:r>
              <a:rPr lang="en-US" dirty="0" smtClean="0"/>
              <a:t>  </a:t>
            </a:r>
          </a:p>
          <a:p>
            <a:pPr algn="l">
              <a:buFont typeface="+mj-lt"/>
              <a:buAutoNum type="arabicPeriod"/>
            </a:pPr>
            <a:r>
              <a:rPr lang="en-US" dirty="0" smtClean="0">
                <a:hlinkClick r:id="rId5"/>
              </a:rPr>
              <a:t>http://www.globes.co.il/serveen/globes/nodeview.asp?fid=942</a:t>
            </a:r>
            <a:r>
              <a:rPr lang="en-US" dirty="0" smtClean="0"/>
              <a:t>-</a:t>
            </a:r>
          </a:p>
          <a:p>
            <a:pPr algn="ctr">
              <a:buNone/>
            </a:pPr>
            <a:r>
              <a:rPr lang="en-US" sz="2000" b="1" u="sng" dirty="0" smtClean="0"/>
              <a:t>Different topics: Technology, Society, Sport, Health </a:t>
            </a:r>
          </a:p>
          <a:p>
            <a:pPr algn="ctr">
              <a:buNone/>
            </a:pPr>
            <a:endParaRPr lang="he-IL" sz="2000" dirty="0" smtClean="0"/>
          </a:p>
          <a:p>
            <a:pPr algn="l">
              <a:buFont typeface="+mj-lt"/>
              <a:buAutoNum type="arabicPeriod"/>
            </a:pPr>
            <a:r>
              <a:rPr lang="en-US" dirty="0" smtClean="0">
                <a:hlinkClick r:id="rId6"/>
              </a:rPr>
              <a:t>http://nocamels.com</a:t>
            </a:r>
            <a:endParaRPr lang="en-US" dirty="0" smtClean="0"/>
          </a:p>
          <a:p>
            <a:pPr algn="l">
              <a:buFont typeface="+mj-lt"/>
              <a:buAutoNum type="arabicPeriod"/>
            </a:pPr>
            <a:r>
              <a:rPr lang="en-US" dirty="0" smtClean="0">
                <a:hlinkClick r:id="rId7"/>
              </a:rPr>
              <a:t>http://israel21c.org</a:t>
            </a:r>
            <a:endParaRPr lang="en-US" dirty="0" smtClean="0"/>
          </a:p>
          <a:p>
            <a:pPr algn="l">
              <a:buFont typeface="+mj-lt"/>
              <a:buAutoNum type="arabicPeriod"/>
            </a:pPr>
            <a:r>
              <a:rPr lang="en-US" dirty="0" smtClean="0">
                <a:hlinkClick r:id="rId8"/>
              </a:rPr>
              <a:t>http://rethinkisrael.org/</a:t>
            </a:r>
            <a:endParaRPr lang="en-US" dirty="0" smtClean="0"/>
          </a:p>
          <a:p>
            <a:pPr algn="l">
              <a:buFont typeface="+mj-lt"/>
              <a:buAutoNum type="arabicPeriod"/>
            </a:pPr>
            <a:r>
              <a:rPr lang="en-US" dirty="0" smtClean="0">
                <a:hlinkClick r:id="rId9"/>
              </a:rPr>
              <a:t>http://mfa.gov.il/MFA/AboutIsrael/Pages/default.aspx</a:t>
            </a:r>
            <a:endParaRPr lang="en-US" dirty="0" smtClean="0"/>
          </a:p>
          <a:p>
            <a:pPr algn="ctr">
              <a:buNone/>
            </a:pPr>
            <a:r>
              <a:rPr lang="en-US" sz="2000" b="1" u="sng" dirty="0" smtClean="0"/>
              <a:t>Israel Advocacy:</a:t>
            </a:r>
          </a:p>
          <a:p>
            <a:pPr algn="ctr">
              <a:buNone/>
            </a:pPr>
            <a:endParaRPr lang="he-IL" sz="2000" dirty="0" smtClean="0"/>
          </a:p>
          <a:p>
            <a:pPr algn="l">
              <a:buFont typeface="+mj-lt"/>
              <a:buAutoNum type="arabicPeriod"/>
            </a:pPr>
            <a:r>
              <a:rPr lang="he-IL" dirty="0" smtClean="0"/>
              <a:t> </a:t>
            </a:r>
            <a:r>
              <a:rPr lang="en-US" dirty="0" smtClean="0">
                <a:hlinkClick r:id="rId10"/>
              </a:rPr>
              <a:t>http://mfa.gov.il/MFA/Pages/default.aspx</a:t>
            </a:r>
            <a:endParaRPr lang="en-US" dirty="0" smtClean="0"/>
          </a:p>
          <a:p>
            <a:pPr algn="l">
              <a:buFont typeface="+mj-lt"/>
              <a:buAutoNum type="arabicPeriod"/>
            </a:pPr>
            <a:r>
              <a:rPr lang="en-US" dirty="0" smtClean="0">
                <a:hlinkClick r:id="rId11"/>
              </a:rPr>
              <a:t>http://www.idfblog.com</a:t>
            </a:r>
            <a:endParaRPr lang="en-US" dirty="0" smtClean="0"/>
          </a:p>
          <a:p>
            <a:pPr algn="l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3474" y="888642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7738" y="2214205"/>
            <a:ext cx="4166853" cy="40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07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220" y="394138"/>
            <a:ext cx="9144000" cy="1362841"/>
          </a:xfrm>
        </p:spPr>
        <p:txBody>
          <a:bodyPr>
            <a:normAutofit/>
          </a:bodyPr>
          <a:lstStyle/>
          <a:p>
            <a:r>
              <a:rPr lang="en-US" sz="8000" dirty="0" smtClean="0"/>
              <a:t>Nice to meet you!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3442" y="2412437"/>
            <a:ext cx="6855280" cy="219109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7700" b="1" dirty="0" smtClean="0"/>
              <a:t>Dana Kalishov</a:t>
            </a:r>
          </a:p>
          <a:p>
            <a:pPr algn="l"/>
            <a:r>
              <a:rPr lang="en-US" sz="7300" b="1" dirty="0" smtClean="0"/>
              <a:t>Community Shlicha</a:t>
            </a:r>
          </a:p>
          <a:p>
            <a:pPr algn="l"/>
            <a:r>
              <a:rPr lang="en-US" sz="4800" b="1" dirty="0" smtClean="0"/>
              <a:t>JCC of Northern Virginia</a:t>
            </a:r>
          </a:p>
          <a:p>
            <a:pPr algn="ctr"/>
            <a:endParaRPr lang="en-GB" sz="4800" b="1" dirty="0" smtClean="0"/>
          </a:p>
          <a:p>
            <a:pPr algn="ctr"/>
            <a:endParaRPr lang="en-US" sz="4800" b="1" dirty="0" smtClean="0"/>
          </a:p>
        </p:txBody>
      </p:sp>
      <p:pic>
        <p:nvPicPr>
          <p:cNvPr id="6" name="Picture 5" descr="תמונה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98989" y="2958671"/>
            <a:ext cx="3378633" cy="2533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351284" y="4824248"/>
            <a:ext cx="578594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Email address: </a:t>
            </a:r>
            <a:r>
              <a:rPr lang="en-US" sz="2800" dirty="0" smtClean="0">
                <a:hlinkClick r:id="rId3"/>
              </a:rPr>
              <a:t>dana.kalishov@jccnv.org</a:t>
            </a:r>
            <a:endParaRPr lang="en-US" sz="2800" dirty="0" smtClean="0"/>
          </a:p>
          <a:p>
            <a:r>
              <a:rPr lang="en-US" sz="2800" dirty="0" smtClean="0"/>
              <a:t>Cell phone: 703-217-5566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226668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6234"/>
          </a:xfrm>
        </p:spPr>
        <p:txBody>
          <a:bodyPr/>
          <a:lstStyle/>
          <a:p>
            <a:r>
              <a:rPr lang="en-US" dirty="0" smtClean="0"/>
              <a:t>My educational Background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76" y="1577265"/>
            <a:ext cx="8596668" cy="19384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Member in the Israel Scouts</a:t>
            </a:r>
          </a:p>
          <a:p>
            <a:r>
              <a:rPr lang="en-US" dirty="0" smtClean="0"/>
              <a:t>Young Leadership and a tour guide</a:t>
            </a:r>
          </a:p>
          <a:p>
            <a:r>
              <a:rPr lang="en-US" dirty="0" smtClean="0"/>
              <a:t>Youth counselor at BBYO</a:t>
            </a:r>
          </a:p>
          <a:p>
            <a:r>
              <a:rPr lang="en-US" dirty="0" smtClean="0"/>
              <a:t>Military Education officer</a:t>
            </a:r>
          </a:p>
          <a:p>
            <a:r>
              <a:rPr lang="en-US" dirty="0" smtClean="0"/>
              <a:t>Substitute teacher in elementary school</a:t>
            </a:r>
          </a:p>
          <a:p>
            <a:endParaRPr lang="en-US" dirty="0" smtClean="0"/>
          </a:p>
          <a:p>
            <a:endParaRPr lang="he-IL" dirty="0"/>
          </a:p>
        </p:txBody>
      </p:sp>
      <p:pic>
        <p:nvPicPr>
          <p:cNvPr id="7" name="Picture 6" descr="2146_49292658110_7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82189" y="3862545"/>
            <a:ext cx="2116522" cy="2822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2642_58996078061_613438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1795" y="4324955"/>
            <a:ext cx="3495530" cy="23438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30a526c2eb745a798842af8d418126d4.jpg"/>
          <p:cNvPicPr>
            <a:picLocks noChangeAspect="1"/>
          </p:cNvPicPr>
          <p:nvPr/>
        </p:nvPicPr>
        <p:blipFill>
          <a:blip r:embed="rId4" cstate="print"/>
          <a:srcRect l="8678" t="24267" r="12184" b="9267"/>
          <a:stretch>
            <a:fillRect/>
          </a:stretch>
        </p:blipFill>
        <p:spPr>
          <a:xfrm>
            <a:off x="1671159" y="4197161"/>
            <a:ext cx="4414343" cy="2471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1653598_10153818386125010_202956022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79335" y="2282234"/>
            <a:ext cx="2669629" cy="1879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IMGP03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485587" y="1820918"/>
            <a:ext cx="2511972" cy="1883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Israel??</a:t>
            </a:r>
            <a:br>
              <a:rPr lang="en-US" dirty="0" smtClean="0"/>
            </a:br>
            <a:endParaRPr lang="he-IL" dirty="0"/>
          </a:p>
        </p:txBody>
      </p:sp>
      <p:sp>
        <p:nvSpPr>
          <p:cNvPr id="4" name="Action Button: Movie 3">
            <a:hlinkClick r:id="" action="ppaction://noaction" highlightClick="1"/>
          </p:cNvPr>
          <p:cNvSpPr/>
          <p:nvPr/>
        </p:nvSpPr>
        <p:spPr>
          <a:xfrm>
            <a:off x="4193627" y="2033752"/>
            <a:ext cx="3294994" cy="253824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4968" t="44879" r="50078" b="9052"/>
          <a:stretch>
            <a:fillRect/>
          </a:stretch>
        </p:blipFill>
        <p:spPr bwMode="auto">
          <a:xfrm>
            <a:off x="3202539" y="559558"/>
            <a:ext cx="4559351" cy="3029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 l="51373" t="23384" r="5006" b="8082"/>
          <a:stretch>
            <a:fillRect/>
          </a:stretch>
        </p:blipFill>
        <p:spPr bwMode="auto">
          <a:xfrm>
            <a:off x="9138744" y="2488399"/>
            <a:ext cx="3053256" cy="2697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 l="4965" t="26185" r="50202" b="7866"/>
          <a:stretch>
            <a:fillRect/>
          </a:stretch>
        </p:blipFill>
        <p:spPr bwMode="auto">
          <a:xfrm>
            <a:off x="1" y="857984"/>
            <a:ext cx="3137338" cy="2690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/>
          <a:srcRect l="50767" t="53550" r="5006" b="7866"/>
          <a:stretch>
            <a:fillRect/>
          </a:stretch>
        </p:blipFill>
        <p:spPr bwMode="auto">
          <a:xfrm>
            <a:off x="7788471" y="0"/>
            <a:ext cx="4403529" cy="2159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 cstate="print"/>
          <a:srcRect l="4965" t="43694" r="50202" b="27568"/>
          <a:stretch>
            <a:fillRect/>
          </a:stretch>
        </p:blipFill>
        <p:spPr bwMode="auto">
          <a:xfrm>
            <a:off x="3999133" y="4143250"/>
            <a:ext cx="5090276" cy="1834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 cstate="print"/>
          <a:srcRect l="4965" t="21229" r="50202" b="8297"/>
          <a:stretch>
            <a:fillRect/>
          </a:stretch>
        </p:blipFill>
        <p:spPr bwMode="auto">
          <a:xfrm>
            <a:off x="0" y="3601347"/>
            <a:ext cx="3684896" cy="3256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Israel Resource Cards: </a:t>
            </a:r>
            <a:br>
              <a:rPr lang="en-US" b="1" dirty="0" smtClean="0"/>
            </a:br>
            <a:r>
              <a:rPr lang="en-US" b="1" dirty="0" smtClean="0"/>
              <a:t>Activities and Ice Breakers</a:t>
            </a:r>
            <a:br>
              <a:rPr lang="en-US" b="1" dirty="0" smtClean="0"/>
            </a:br>
            <a:endParaRPr lang="he-IL" dirty="0"/>
          </a:p>
        </p:txBody>
      </p:sp>
      <p:pic>
        <p:nvPicPr>
          <p:cNvPr id="6" name="Content Placeholder 5" descr="portal_ch4a.gif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47269" y="2524919"/>
            <a:ext cx="2857500" cy="3152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Educational Resources:</a:t>
            </a:r>
            <a:endParaRPr lang="he-IL" dirty="0"/>
          </a:p>
        </p:txBody>
      </p:sp>
      <p:pic>
        <p:nvPicPr>
          <p:cNvPr id="4" name="Picture 3" descr="logoturquois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0370" y="1898073"/>
            <a:ext cx="5320635" cy="1396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center-web-logo-300x109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1655" y="3862317"/>
            <a:ext cx="3992400" cy="1450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for daily/weekly use: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map of Israel</a:t>
            </a:r>
          </a:p>
          <a:p>
            <a:r>
              <a:rPr lang="en-US" dirty="0" smtClean="0"/>
              <a:t>The word of the day/ the week</a:t>
            </a:r>
          </a:p>
          <a:p>
            <a:r>
              <a:rPr lang="en-US" dirty="0" smtClean="0"/>
              <a:t>using music or movies</a:t>
            </a:r>
          </a:p>
          <a:p>
            <a:r>
              <a:rPr lang="en-US" dirty="0" smtClean="0"/>
              <a:t>A list of topics that retaliates to Israel</a:t>
            </a:r>
          </a:p>
          <a:p>
            <a:r>
              <a:rPr lang="en-US" dirty="0" smtClean="0"/>
              <a:t>News review, news board </a:t>
            </a:r>
          </a:p>
          <a:p>
            <a:r>
              <a:rPr lang="en-US" dirty="0" smtClean="0"/>
              <a:t>Teaching Israeli games as a way to practice Hebrew</a:t>
            </a:r>
          </a:p>
          <a:p>
            <a:r>
              <a:rPr lang="en-US" dirty="0" smtClean="0"/>
              <a:t>Show and tell with objects 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2249"/>
            <a:ext cx="8596668" cy="5789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u="sng" dirty="0" smtClean="0"/>
              <a:t>News  websites: </a:t>
            </a:r>
          </a:p>
          <a:p>
            <a:pPr algn="ctr">
              <a:buNone/>
            </a:pPr>
            <a:endParaRPr lang="he-IL" sz="2000" dirty="0" smtClean="0"/>
          </a:p>
          <a:p>
            <a:pPr>
              <a:buAutoNum type="arabicPeriod"/>
            </a:pPr>
            <a:r>
              <a:rPr lang="en-US" b="1" dirty="0" smtClean="0"/>
              <a:t>Times of Israel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http://www.timesofisrael.com/</a:t>
            </a:r>
            <a:endParaRPr lang="en-US" dirty="0" smtClean="0"/>
          </a:p>
          <a:p>
            <a:pPr>
              <a:buAutoNum type="arabicPeriod"/>
            </a:pPr>
            <a:r>
              <a:rPr lang="en-US" b="1" dirty="0" smtClean="0"/>
              <a:t>Jerusalem post</a:t>
            </a:r>
            <a:r>
              <a:rPr lang="en-US" dirty="0" smtClean="0"/>
              <a:t>:  </a:t>
            </a:r>
            <a:r>
              <a:rPr lang="en-US" dirty="0" smtClean="0">
                <a:hlinkClick r:id="rId3"/>
              </a:rPr>
              <a:t> http://www.jpost.com</a:t>
            </a:r>
            <a:endParaRPr lang="en-US" dirty="0" smtClean="0"/>
          </a:p>
          <a:p>
            <a:pPr>
              <a:buAutoNum type="arabicPeriod"/>
            </a:pPr>
            <a:r>
              <a:rPr lang="en-US" b="1" dirty="0" smtClean="0"/>
              <a:t>Jerusalem Online</a:t>
            </a:r>
            <a:r>
              <a:rPr lang="en-US" dirty="0" smtClean="0"/>
              <a:t>:  </a:t>
            </a:r>
            <a:r>
              <a:rPr lang="en-US" dirty="0" smtClean="0">
                <a:hlinkClick r:id="rId4"/>
              </a:rPr>
              <a:t> http://www.jerusalemonline.com/general/subscribe</a:t>
            </a:r>
            <a:r>
              <a:rPr lang="en-US" dirty="0" smtClean="0"/>
              <a:t> </a:t>
            </a:r>
          </a:p>
          <a:p>
            <a:pPr>
              <a:buAutoNum type="arabicPeriod"/>
            </a:pPr>
            <a:r>
              <a:rPr lang="en-US" dirty="0" smtClean="0"/>
              <a:t>News related to Israel: </a:t>
            </a:r>
            <a:r>
              <a:rPr lang="en-US" dirty="0" smtClean="0">
                <a:hlinkClick r:id="rId5"/>
              </a:rPr>
              <a:t>http://leadershipactionnetwork.org</a:t>
            </a:r>
            <a:r>
              <a:rPr lang="en-US" dirty="0" smtClean="0"/>
              <a:t> </a:t>
            </a:r>
          </a:p>
          <a:p>
            <a:pPr>
              <a:buAutoNum type="arabicPeriod"/>
            </a:pPr>
            <a:r>
              <a:rPr lang="en-US" dirty="0" smtClean="0"/>
              <a:t>News about military and security:  </a:t>
            </a:r>
            <a:r>
              <a:rPr lang="en-US" dirty="0" smtClean="0">
                <a:hlinkClick r:id="rId6"/>
              </a:rPr>
              <a:t> http://trailer.web-view.net/Show/0X3FFA71516506F5CD1C8F822C57BB4CD3D96899D4375D6A2B68BD5357C988FEFB.htm</a:t>
            </a:r>
            <a:endParaRPr lang="en-US" dirty="0" smtClean="0"/>
          </a:p>
          <a:p>
            <a:pPr>
              <a:buAutoNum type="arabicPeriod"/>
            </a:pPr>
            <a:r>
              <a:rPr lang="en-US" dirty="0" smtClean="0"/>
              <a:t>Foreign Ministry website (in different languages): </a:t>
            </a:r>
            <a:r>
              <a:rPr lang="en-US" dirty="0" smtClean="0">
                <a:hlinkClick r:id="rId7"/>
              </a:rPr>
              <a:t>http://mfa.gov.il/MFAHEB/PressRoom/TopEvents/Pages/default.aspx</a:t>
            </a:r>
            <a:endParaRPr lang="en-US" dirty="0" smtClean="0"/>
          </a:p>
          <a:p>
            <a:pPr>
              <a:buAutoNum type="arabicPeriod"/>
            </a:pPr>
            <a:r>
              <a:rPr lang="en-US" dirty="0" smtClean="0"/>
              <a:t>From the Embassy of Israel in Washington D.C: </a:t>
            </a:r>
            <a:r>
              <a:rPr lang="en-US" dirty="0" smtClean="0">
                <a:hlinkClick r:id="rId8"/>
              </a:rPr>
              <a:t>http://www.buzzfeed.com/israelinusa</a:t>
            </a:r>
            <a:endParaRPr lang="en-US" dirty="0" smtClean="0"/>
          </a:p>
          <a:p>
            <a:pPr algn="r" rtl="1"/>
            <a:r>
              <a:rPr lang="en-US" b="1" dirty="0" smtClean="0"/>
              <a:t> 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1405</TotalTime>
  <Words>146</Words>
  <Application>Microsoft Office PowerPoint</Application>
  <PresentationFormat>מותאם אישית</PresentationFormat>
  <Paragraphs>53</Paragraphs>
  <Slides>11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2" baseType="lpstr">
      <vt:lpstr>Facet</vt:lpstr>
      <vt:lpstr>מצגת של PowerPoint</vt:lpstr>
      <vt:lpstr>Nice to meet you!</vt:lpstr>
      <vt:lpstr>My educational Background</vt:lpstr>
      <vt:lpstr>What is your Israel?? </vt:lpstr>
      <vt:lpstr>מצגת של PowerPoint</vt:lpstr>
      <vt:lpstr>Israel Resource Cards:  Activities and Ice Breakers </vt:lpstr>
      <vt:lpstr>Great Educational Resources:</vt:lpstr>
      <vt:lpstr>Methods for daily/weekly use:</vt:lpstr>
      <vt:lpstr>מצגת של PowerPoint</vt:lpstr>
      <vt:lpstr>מצגת של PowerPoint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Nice to meet you!</dc:title>
  <dc:creator>Dana</dc:creator>
  <cp:lastModifiedBy>Windows7</cp:lastModifiedBy>
  <cp:revision>67</cp:revision>
  <dcterms:created xsi:type="dcterms:W3CDTF">2014-07-19T18:31:10Z</dcterms:created>
  <dcterms:modified xsi:type="dcterms:W3CDTF">2015-02-15T11:35:10Z</dcterms:modified>
</cp:coreProperties>
</file>