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57" r:id="rId4"/>
    <p:sldId id="258" r:id="rId5"/>
    <p:sldId id="259" r:id="rId6"/>
    <p:sldId id="260" r:id="rId7"/>
    <p:sldId id="262" r:id="rId8"/>
    <p:sldId id="261" r:id="rId9"/>
    <p:sldId id="263" r:id="rId10"/>
    <p:sldId id="264" r:id="rId11"/>
    <p:sldId id="265" r:id="rId12"/>
    <p:sldId id="267" r:id="rId13"/>
    <p:sldId id="278" r:id="rId14"/>
    <p:sldId id="268" r:id="rId15"/>
    <p:sldId id="266" r:id="rId16"/>
    <p:sldId id="269" r:id="rId17"/>
    <p:sldId id="270" r:id="rId18"/>
    <p:sldId id="272" r:id="rId19"/>
    <p:sldId id="271" r:id="rId20"/>
    <p:sldId id="273"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85" autoAdjust="0"/>
  </p:normalViewPr>
  <p:slideViewPr>
    <p:cSldViewPr snapToGrid="0">
      <p:cViewPr>
        <p:scale>
          <a:sx n="64" d="100"/>
          <a:sy n="64" d="100"/>
        </p:scale>
        <p:origin x="-86" y="-2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B1368-F0A8-4D37-B3C3-005C74865132}" type="datetimeFigureOut">
              <a:rPr lang="en-US" smtClean="0"/>
              <a:t>2/11/2015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C22D5-FFE1-4EC3-B3AD-F74808A9B855}" type="slidenum">
              <a:rPr lang="en-US" smtClean="0"/>
              <a:t>‹#›</a:t>
            </a:fld>
            <a:endParaRPr lang="en-US"/>
          </a:p>
        </p:txBody>
      </p:sp>
    </p:spTree>
    <p:extLst>
      <p:ext uri="{BB962C8B-B14F-4D97-AF65-F5344CB8AC3E}">
        <p14:creationId xmlns:p14="http://schemas.microsoft.com/office/powerpoint/2010/main" val="151318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Israel" TargetMode="External"/><Relationship Id="rId7" Type="http://schemas.openxmlformats.org/officeDocument/2006/relationships/hyperlink" Target="http://en.wikipedia.org/wiki/Syri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en.wikipedia.org/wiki/Jordan" TargetMode="External"/><Relationship Id="rId5" Type="http://schemas.openxmlformats.org/officeDocument/2006/relationships/hyperlink" Target="http://en.wikipedia.org/wiki/United_Arab_Republic" TargetMode="External"/><Relationship Id="rId4" Type="http://schemas.openxmlformats.org/officeDocument/2006/relationships/hyperlink" Target="http://en.wikipedia.org/wiki/Egyp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he.wikipedia.org/wiki/%D7%AA%D7%A0%22%D7%9A" TargetMode="External"/><Relationship Id="rId13" Type="http://schemas.openxmlformats.org/officeDocument/2006/relationships/hyperlink" Target="http://he.wikipedia.org/wiki/1903" TargetMode="External"/><Relationship Id="rId3" Type="http://schemas.openxmlformats.org/officeDocument/2006/relationships/hyperlink" Target="http://he.wikipedia.org/wiki/1917" TargetMode="External"/><Relationship Id="rId7" Type="http://schemas.openxmlformats.org/officeDocument/2006/relationships/hyperlink" Target="http://he.wikipedia.org/wiki/%D7%9E%D7%A9%D7%A8%D7%93_%D7%94%D7%97%D7%95%D7%A5_(%D7%9B%D7%9C%D7%9C%D7%99)" TargetMode="External"/><Relationship Id="rId12" Type="http://schemas.openxmlformats.org/officeDocument/2006/relationships/hyperlink" Target="http://he.wikipedia.org/wiki/%D7%94%D7%94%D7%A1%D7%AA%D7%93%D7%A8%D7%95%D7%AA_%D7%94%D7%A6%D7%99%D7%95%D7%A0%D7%99%D7%AA" TargetMode="External"/><Relationship Id="rId17" Type="http://schemas.openxmlformats.org/officeDocument/2006/relationships/hyperlink" Target="http://he.wikipedia.org/wiki/%D7%94%D7%A8%D7%91%D7%A8%D7%98_%D7%A1%D7%9E%D7%95%D7%90%D7%9C" TargetMode="External"/><Relationship Id="rId2" Type="http://schemas.openxmlformats.org/officeDocument/2006/relationships/slide" Target="../slides/slide4.xml"/><Relationship Id="rId16" Type="http://schemas.openxmlformats.org/officeDocument/2006/relationships/hyperlink" Target="http://he.wikipedia.org/wiki/%D7%9E%D7%90%D7%A8%D7%A7_%D7%A1%D7%99%D7%99%D7%A7%D7%A1" TargetMode="External"/><Relationship Id="rId1" Type="http://schemas.openxmlformats.org/officeDocument/2006/relationships/notesMaster" Target="../notesMasters/notesMaster1.xml"/><Relationship Id="rId6" Type="http://schemas.openxmlformats.org/officeDocument/2006/relationships/hyperlink" Target="http://he.wikipedia.org/wiki/%D7%A2%D7%9D_%D7%99%D7%A9%D7%A8%D7%90%D7%9C" TargetMode="External"/><Relationship Id="rId11" Type="http://schemas.openxmlformats.org/officeDocument/2006/relationships/hyperlink" Target="http://he.wikipedia.org/wiki/%D7%A2%D7%95%D7%A8%D7%9A_%D7%93%D7%99%D7%9F" TargetMode="External"/><Relationship Id="rId5" Type="http://schemas.openxmlformats.org/officeDocument/2006/relationships/hyperlink" Target="http://he.wikipedia.org/wiki/%D7%90%D7%A8%D7%A5_%D7%99%D7%A9%D7%A8%D7%90%D7%9C" TargetMode="External"/><Relationship Id="rId15" Type="http://schemas.openxmlformats.org/officeDocument/2006/relationships/hyperlink" Target="http://he.wikipedia.org/wiki/%D7%93%D7%AA" TargetMode="External"/><Relationship Id="rId10" Type="http://schemas.openxmlformats.org/officeDocument/2006/relationships/hyperlink" Target="http://he.wikipedia.org/wiki/%D7%93%D7%99%D7%99%D7%95%D7%95%D7%99%D7%93_%D7%9C%D7%95%D7%99%D7%93_%D7%92'%D7%95%D7%A8%D7%92'" TargetMode="External"/><Relationship Id="rId4" Type="http://schemas.openxmlformats.org/officeDocument/2006/relationships/hyperlink" Target="http://he.wikipedia.org/wiki/%D7%A0%D7%97%D7%95%D7%9D_%D7%A1%D7%95%D7%A7%D7%95%D7%9C%D7%95%D7%91" TargetMode="External"/><Relationship Id="rId9" Type="http://schemas.openxmlformats.org/officeDocument/2006/relationships/hyperlink" Target="http://he.wikipedia.org/wiki/%D7%A8%D7%90%D7%A9_%D7%9E%D7%9E%D7%A9%D7%9C%D7%AA_%D7%94%D7%9E%D7%9E%D7%9C%D7%9B%D7%94_%D7%94%D7%9E%D7%90%D7%95%D7%97%D7%93%D7%AA" TargetMode="External"/><Relationship Id="rId14" Type="http://schemas.openxmlformats.org/officeDocument/2006/relationships/hyperlink" Target="http://he.wikipedia.org/wiki/%D7%90%D7%A1%D7%98%D7%A8%D7%98%D7%92%D7%99%D7%94_%D7%A6%D7%91%D7%90%D7%99%D7%A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a:t>
            </a:fld>
            <a:endParaRPr lang="en-US"/>
          </a:p>
        </p:txBody>
      </p:sp>
    </p:spTree>
    <p:extLst>
      <p:ext uri="{BB962C8B-B14F-4D97-AF65-F5344CB8AC3E}">
        <p14:creationId xmlns:p14="http://schemas.microsoft.com/office/powerpoint/2010/main" val="3923418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altLang="en-US" dirty="0" smtClean="0"/>
              <a:t>Optional-Egypt-Jordan-Syria create joint military command. Left with no alternative, Israel attacks in a pre-emptive strike. </a:t>
            </a:r>
            <a:endParaRPr lang="he-IL" altLang="en-US" dirty="0" smtClean="0"/>
          </a:p>
          <a:p>
            <a:pPr eaLnBrk="1" hangingPunct="1">
              <a:spcBef>
                <a:spcPct val="0"/>
              </a:spcBef>
            </a:pPr>
            <a:r>
              <a:rPr lang="en-US" sz="1200" b="0" i="0" kern="120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was fought between June 5 and 10, 1967 by </a:t>
            </a:r>
            <a:r>
              <a:rPr lang="en-US" sz="1200" b="0" i="0" u="none" strike="noStrike" kern="1200" dirty="0" smtClean="0">
                <a:solidFill>
                  <a:schemeClr val="tx1"/>
                </a:solidFill>
                <a:effectLst/>
                <a:latin typeface="+mn-lt"/>
                <a:ea typeface="+mn-ea"/>
                <a:cs typeface="+mn-cs"/>
                <a:hlinkClick r:id="rId3" tooltip="Israel"/>
              </a:rPr>
              <a:t>Israel</a:t>
            </a:r>
            <a:r>
              <a:rPr lang="en-US" sz="1200" b="0" i="0" kern="1200" dirty="0" smtClean="0">
                <a:solidFill>
                  <a:schemeClr val="tx1"/>
                </a:solidFill>
                <a:effectLst/>
                <a:latin typeface="+mn-lt"/>
                <a:ea typeface="+mn-ea"/>
                <a:cs typeface="+mn-cs"/>
              </a:rPr>
              <a:t> and the neighboring states of </a:t>
            </a:r>
            <a:r>
              <a:rPr lang="en-US" sz="1200" b="0" i="0" u="none" strike="noStrike" kern="1200" dirty="0" smtClean="0">
                <a:solidFill>
                  <a:schemeClr val="tx1"/>
                </a:solidFill>
                <a:effectLst/>
                <a:latin typeface="+mn-lt"/>
                <a:ea typeface="+mn-ea"/>
                <a:cs typeface="+mn-cs"/>
                <a:hlinkClick r:id="rId4" tooltip="Egypt"/>
              </a:rPr>
              <a:t>Egypt</a:t>
            </a:r>
            <a:r>
              <a:rPr lang="en-US" sz="1200" b="0" i="0" kern="1200" dirty="0" smtClean="0">
                <a:solidFill>
                  <a:schemeClr val="tx1"/>
                </a:solidFill>
                <a:effectLst/>
                <a:latin typeface="+mn-lt"/>
                <a:ea typeface="+mn-ea"/>
                <a:cs typeface="+mn-cs"/>
              </a:rPr>
              <a:t> (known at the time as the </a:t>
            </a:r>
            <a:r>
              <a:rPr lang="en-US" sz="1200" b="0" i="0" u="none" strike="noStrike" kern="1200" dirty="0" smtClean="0">
                <a:solidFill>
                  <a:schemeClr val="tx1"/>
                </a:solidFill>
                <a:effectLst/>
                <a:latin typeface="+mn-lt"/>
                <a:ea typeface="+mn-ea"/>
                <a:cs typeface="+mn-cs"/>
                <a:hlinkClick r:id="rId5" tooltip="United Arab Republic"/>
              </a:rPr>
              <a:t>United Arab Republic</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6" tooltip="Jordan"/>
              </a:rPr>
              <a:t>Jordan</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7" tooltip="Syria"/>
              </a:rPr>
              <a:t>Syria</a:t>
            </a:r>
            <a:r>
              <a:rPr lang="en-US" sz="1200" b="0" i="0" kern="1200" dirty="0" smtClean="0">
                <a:solidFill>
                  <a:schemeClr val="tx1"/>
                </a:solidFill>
                <a:effectLst/>
                <a:latin typeface="+mn-lt"/>
                <a:ea typeface="+mn-ea"/>
                <a:cs typeface="+mn-cs"/>
              </a:rPr>
              <a:t>.</a:t>
            </a:r>
            <a:endParaRPr lang="he-IL" sz="1200" b="0" i="0" kern="1200" dirty="0" smtClean="0">
              <a:solidFill>
                <a:schemeClr val="tx1"/>
              </a:solidFill>
              <a:effectLst/>
              <a:latin typeface="+mn-lt"/>
              <a:ea typeface="+mn-ea"/>
              <a:cs typeface="+mn-cs"/>
            </a:endParaRPr>
          </a:p>
          <a:p>
            <a:pPr eaLnBrk="1" hangingPunct="1">
              <a:spcBef>
                <a:spcPct val="0"/>
              </a:spcBef>
            </a:pPr>
            <a:r>
              <a:rPr lang="he-IL" altLang="en-US" sz="1200" b="0" i="0" kern="1200" dirty="0" smtClean="0">
                <a:solidFill>
                  <a:schemeClr val="tx1"/>
                </a:solidFill>
                <a:effectLst/>
                <a:latin typeface="+mn-lt"/>
                <a:ea typeface="+mn-ea"/>
                <a:cs typeface="+mn-cs"/>
              </a:rPr>
              <a:t>ישראל החזירה לעצמה את השליטה על ירושלים</a:t>
            </a: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The Arab world sais: “</a:t>
            </a:r>
            <a:r>
              <a:rPr lang="en-US" u="sng" dirty="0" smtClean="0"/>
              <a:t>No</a:t>
            </a:r>
            <a:r>
              <a:rPr lang="en-US" dirty="0" smtClean="0"/>
              <a:t> peace with Israel. </a:t>
            </a:r>
            <a:r>
              <a:rPr lang="en-US" u="sng" dirty="0" smtClean="0"/>
              <a:t>No</a:t>
            </a:r>
            <a:r>
              <a:rPr lang="en-US" dirty="0" smtClean="0"/>
              <a:t> negotiations with Israel. </a:t>
            </a:r>
            <a:r>
              <a:rPr lang="en-US" u="sng" dirty="0" smtClean="0"/>
              <a:t>No</a:t>
            </a:r>
            <a:r>
              <a:rPr lang="en-US" dirty="0" smtClean="0"/>
              <a:t> recognition of Israel.”</a:t>
            </a:r>
            <a:endParaRPr lang="he-IL" altLang="en-US" dirty="0" smtClean="0"/>
          </a:p>
          <a:p>
            <a:pPr eaLnBrk="1" hangingPunct="1">
              <a:spcBef>
                <a:spcPct val="0"/>
              </a:spcBef>
            </a:pPr>
            <a:r>
              <a:rPr lang="he-IL" altLang="en-US" dirty="0" smtClean="0"/>
              <a:t>ישראל</a:t>
            </a:r>
            <a:r>
              <a:rPr lang="he-IL" altLang="en-US" baseline="0" dirty="0" smtClean="0"/>
              <a:t> הגדילה את שטחה פי 3</a:t>
            </a:r>
            <a:endParaRPr lang="en-US" altLang="en-US" dirty="0" smtClean="0"/>
          </a:p>
          <a:p>
            <a:pPr eaLnBrk="1" hangingPunct="1">
              <a:spcBef>
                <a:spcPct val="0"/>
              </a:spcBef>
            </a:pPr>
            <a:r>
              <a:rPr lang="en-US" altLang="en-US" dirty="0" smtClean="0"/>
              <a:t>Egypt masses troops on Israel’s borders; expels UN Peace Keeping Force.</a:t>
            </a:r>
          </a:p>
          <a:p>
            <a:pPr eaLnBrk="1" hangingPunct="1">
              <a:spcBef>
                <a:spcPct val="0"/>
              </a:spcBef>
            </a:pPr>
            <a:r>
              <a:rPr lang="en-US" altLang="en-US" dirty="0" smtClean="0"/>
              <a:t>President Nasser of Egypt threatens destruction of Israel.</a:t>
            </a:r>
            <a:endParaRPr lang="he-IL" altLang="en-US" dirty="0" smtClean="0"/>
          </a:p>
          <a:p>
            <a:pPr eaLnBrk="1" fontAlgn="auto" hangingPunct="1">
              <a:spcBef>
                <a:spcPts val="0"/>
              </a:spcBef>
              <a:spcAft>
                <a:spcPts val="0"/>
              </a:spcAft>
              <a:defRPr/>
            </a:pPr>
            <a:r>
              <a:rPr lang="en-US" dirty="0" smtClean="0"/>
              <a:t>Israel offered to return land it captured in exchange for peace treaties and recognition of its right to exist. It removed the barriers in the Old City and allowed all religions control of and free access to their holy sites. 	</a:t>
            </a:r>
          </a:p>
          <a:p>
            <a:pPr eaLnBrk="1" fontAlgn="auto" hangingPunct="1">
              <a:lnSpc>
                <a:spcPct val="80000"/>
              </a:lnSpc>
              <a:spcBef>
                <a:spcPts val="0"/>
              </a:spcBef>
              <a:spcAft>
                <a:spcPts val="0"/>
              </a:spcAft>
              <a:defRPr/>
            </a:pPr>
            <a:r>
              <a:rPr lang="en-US" dirty="0" smtClean="0"/>
              <a:t>Political stalemate leads to</a:t>
            </a:r>
          </a:p>
          <a:p>
            <a:pPr marL="114300" eaLnBrk="1" fontAlgn="auto" hangingPunct="1">
              <a:lnSpc>
                <a:spcPct val="80000"/>
              </a:lnSpc>
              <a:spcBef>
                <a:spcPts val="0"/>
              </a:spcBef>
              <a:spcAft>
                <a:spcPts val="0"/>
              </a:spcAft>
              <a:defRPr/>
            </a:pPr>
            <a:r>
              <a:rPr lang="en-US" dirty="0" smtClean="0"/>
              <a:t>Egyptian-Syrian attack on </a:t>
            </a:r>
          </a:p>
          <a:p>
            <a:pPr marL="114300" eaLnBrk="1" fontAlgn="auto" hangingPunct="1">
              <a:lnSpc>
                <a:spcPct val="80000"/>
              </a:lnSpc>
              <a:spcBef>
                <a:spcPts val="0"/>
              </a:spcBef>
              <a:spcAft>
                <a:spcPts val="0"/>
              </a:spcAft>
              <a:defRPr/>
            </a:pPr>
            <a:r>
              <a:rPr lang="en-US" dirty="0" smtClean="0"/>
              <a:t>Israel on Yom Kippur, </a:t>
            </a:r>
          </a:p>
          <a:p>
            <a:pPr marL="114300" eaLnBrk="1" fontAlgn="auto" hangingPunct="1">
              <a:lnSpc>
                <a:spcPct val="80000"/>
              </a:lnSpc>
              <a:spcBef>
                <a:spcPts val="0"/>
              </a:spcBef>
              <a:spcAft>
                <a:spcPts val="0"/>
              </a:spcAft>
              <a:defRPr/>
            </a:pPr>
            <a:r>
              <a:rPr lang="en-US" dirty="0" smtClean="0"/>
              <a:t>October 6, 1973.</a:t>
            </a:r>
            <a:r>
              <a:rPr lang="he-IL" dirty="0" smtClean="0"/>
              <a:t> אין שקופית על יום כיפור</a:t>
            </a:r>
            <a:r>
              <a:rPr lang="he-IL" baseline="0" dirty="0" smtClean="0"/>
              <a:t> – לא נעשה שינוי בשטח</a:t>
            </a:r>
            <a:endParaRPr 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10</a:t>
            </a:fld>
            <a:endParaRPr lang="en-US"/>
          </a:p>
        </p:txBody>
      </p:sp>
    </p:spTree>
    <p:extLst>
      <p:ext uri="{BB962C8B-B14F-4D97-AF65-F5344CB8AC3E}">
        <p14:creationId xmlns:p14="http://schemas.microsoft.com/office/powerpoint/2010/main" val="41050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he-IL" dirty="0" smtClean="0"/>
              <a:t>להראות במפה הקודמת את השטח שהוחזר</a:t>
            </a:r>
          </a:p>
          <a:p>
            <a:r>
              <a:rPr lang="he-IL" dirty="0" smtClean="0"/>
              <a:t>ניתן</a:t>
            </a:r>
            <a:r>
              <a:rPr lang="he-IL" baseline="0" dirty="0" smtClean="0"/>
              <a:t> להזכיר ששטח זה הוא טריטוריה חשובה כמעבר סחורות(בין הים התיכון לים האדום) בנוסף שטח עשיר במשקעים כגון נפט וכו'</a:t>
            </a:r>
          </a:p>
          <a:p>
            <a:r>
              <a:rPr lang="he-IL" baseline="0" dirty="0" smtClean="0"/>
              <a:t>הוחזר אך ורק מכיוון שישראל שוחרת שלום!!</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11</a:t>
            </a:fld>
            <a:endParaRPr lang="en-US"/>
          </a:p>
        </p:txBody>
      </p:sp>
    </p:spTree>
    <p:extLst>
      <p:ext uri="{BB962C8B-B14F-4D97-AF65-F5344CB8AC3E}">
        <p14:creationId xmlns:p14="http://schemas.microsoft.com/office/powerpoint/2010/main" val="1125472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Fits into the</a:t>
            </a:r>
            <a:r>
              <a:rPr lang="en-US" baseline="0" dirty="0" smtClean="0"/>
              <a:t> State of Alabama 5 times!</a:t>
            </a:r>
          </a:p>
          <a:p>
            <a:r>
              <a:rPr lang="en-US" baseline="0" dirty="0" smtClean="0"/>
              <a:t>Size of New Jersey </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12</a:t>
            </a:fld>
            <a:endParaRPr lang="en-US"/>
          </a:p>
        </p:txBody>
      </p:sp>
    </p:spTree>
    <p:extLst>
      <p:ext uri="{BB962C8B-B14F-4D97-AF65-F5344CB8AC3E}">
        <p14:creationId xmlns:p14="http://schemas.microsoft.com/office/powerpoint/2010/main" val="283249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lnSpc>
                <a:spcPct val="80000"/>
              </a:lnSpc>
              <a:spcBef>
                <a:spcPct val="0"/>
              </a:spcBef>
            </a:pPr>
            <a:r>
              <a:rPr lang="en-US" altLang="en-US" dirty="0" smtClean="0"/>
              <a:t>The Oslo Accords were a set of agreements that began in 1993 when Israel and the PLO signed a Declaration of Principles (DOP).</a:t>
            </a:r>
          </a:p>
          <a:p>
            <a:pPr eaLnBrk="1" hangingPunct="1">
              <a:lnSpc>
                <a:spcPct val="80000"/>
              </a:lnSpc>
              <a:spcBef>
                <a:spcPct val="0"/>
              </a:spcBef>
            </a:pPr>
            <a:r>
              <a:rPr lang="en-US" altLang="en-US" dirty="0" smtClean="0"/>
              <a:t>Oslo accords call for mutual recognition between Israel and the PLO.</a:t>
            </a:r>
          </a:p>
          <a:p>
            <a:pPr eaLnBrk="1" hangingPunct="1">
              <a:lnSpc>
                <a:spcPct val="80000"/>
              </a:lnSpc>
              <a:spcBef>
                <a:spcPct val="0"/>
              </a:spcBef>
            </a:pPr>
            <a:r>
              <a:rPr lang="en-US" altLang="en-US" dirty="0" smtClean="0"/>
              <a:t>PLO agrees to abandon terror and recognize Israel’s right to exist. </a:t>
            </a:r>
          </a:p>
          <a:p>
            <a:pPr eaLnBrk="1" hangingPunct="1">
              <a:lnSpc>
                <a:spcPct val="80000"/>
              </a:lnSpc>
              <a:spcBef>
                <a:spcPct val="0"/>
              </a:spcBef>
            </a:pPr>
            <a:r>
              <a:rPr lang="en-US" altLang="en-US" dirty="0" smtClean="0"/>
              <a:t>Israel recognizes PLO headed by Arafat, creates the Palestinian Authority (PA) and gives 40% of the West Bank and most of Gaza to the PA.</a:t>
            </a:r>
          </a:p>
          <a:p>
            <a:pPr eaLnBrk="1" hangingPunct="1">
              <a:lnSpc>
                <a:spcPct val="80000"/>
              </a:lnSpc>
              <a:spcBef>
                <a:spcPct val="0"/>
              </a:spcBef>
            </a:pPr>
            <a:r>
              <a:rPr lang="en-US" altLang="en-US" dirty="0" smtClean="0"/>
              <a:t>At Camp David 2000, Israeli Prime Minister Ehud Barak offers the creation of a Palestinian state in 92% of the West Bank, all Gaza and shared Jerusalem as capital of both states. Arafat refuses the offer.</a:t>
            </a:r>
          </a:p>
          <a:p>
            <a:pPr eaLnBrk="1" hangingPunct="1">
              <a:lnSpc>
                <a:spcPct val="80000"/>
              </a:lnSpc>
              <a:spcBef>
                <a:spcPct val="0"/>
              </a:spcBef>
            </a:pPr>
            <a:r>
              <a:rPr lang="en-US" altLang="en-US" dirty="0" smtClean="0"/>
              <a:t>In December 2000, US President Bill Clinton offers creation of a Palestinian state in </a:t>
            </a:r>
            <a:r>
              <a:rPr lang="en-US" altLang="en-US" b="1" u="sng" dirty="0" smtClean="0"/>
              <a:t>95% of West Bank, all of Gaza and a shared Jerusalem as a capitol of the two states.</a:t>
            </a:r>
            <a:r>
              <a:rPr lang="en-US" altLang="en-US" dirty="0" smtClean="0"/>
              <a:t> Israel agrees, the PA refuses.</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14</a:t>
            </a:fld>
            <a:endParaRPr lang="en-US"/>
          </a:p>
        </p:txBody>
      </p:sp>
    </p:spTree>
    <p:extLst>
      <p:ext uri="{BB962C8B-B14F-4D97-AF65-F5344CB8AC3E}">
        <p14:creationId xmlns:p14="http://schemas.microsoft.com/office/powerpoint/2010/main" val="1729695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As with the 1979 peace treaty between Egypt and Israel, the United States led a difficult but successful diplomatic process to help Jordan and Israel achieve peace. In 1994, Jordan became the second Arab country to recognize Israel. Trade, business relations, tourism, cultural exchanges, and scientific cooperation between the two nations have increased since the agreement was signed, but at a slower pace than hoped for initially</a:t>
            </a:r>
          </a:p>
          <a:p>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15</a:t>
            </a:fld>
            <a:endParaRPr lang="en-US"/>
          </a:p>
        </p:txBody>
      </p:sp>
    </p:spTree>
    <p:extLst>
      <p:ext uri="{BB962C8B-B14F-4D97-AF65-F5344CB8AC3E}">
        <p14:creationId xmlns:p14="http://schemas.microsoft.com/office/powerpoint/2010/main" val="415557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altLang="en-US" dirty="0" smtClean="0"/>
              <a:t>This</a:t>
            </a:r>
            <a:r>
              <a:rPr lang="en-US" altLang="en-US" baseline="0" dirty="0" smtClean="0"/>
              <a:t> </a:t>
            </a:r>
            <a:r>
              <a:rPr lang="en-US" altLang="en-US" dirty="0" smtClean="0"/>
              <a:t>was the first major attempt to negotiate a comprehensive final status agreement between Israel and the Palestinians</a:t>
            </a:r>
          </a:p>
          <a:p>
            <a:pPr marL="171450" indent="-171450" eaLnBrk="1" hangingPunct="1">
              <a:spcBef>
                <a:spcPct val="0"/>
              </a:spcBef>
              <a:buFontTx/>
              <a:buChar char="-"/>
            </a:pPr>
            <a:r>
              <a:rPr lang="en-US" altLang="en-US" dirty="0" smtClean="0"/>
              <a:t>Blockade , terrorists, suicide bombers. </a:t>
            </a:r>
            <a:r>
              <a:rPr lang="he-IL" altLang="en-US" dirty="0" smtClean="0"/>
              <a:t>(אפשר לדבר על אירועים אחרונים)</a:t>
            </a:r>
          </a:p>
          <a:p>
            <a:pPr marL="171450" indent="-171450" eaLnBrk="1" hangingPunct="1">
              <a:spcBef>
                <a:spcPct val="0"/>
              </a:spcBef>
              <a:buFontTx/>
              <a:buChar char="-"/>
            </a:pPr>
            <a:r>
              <a:rPr lang="he-IL" altLang="en-US" dirty="0" smtClean="0"/>
              <a:t>-סרטון</a:t>
            </a:r>
            <a:r>
              <a:rPr lang="he-IL" altLang="en-US" baseline="0" dirty="0" smtClean="0"/>
              <a:t> של ערביה שנעצרה במחסום עם מכנסי נפץ</a:t>
            </a:r>
            <a:r>
              <a:rPr lang="en-US" altLang="en-US" baseline="0" dirty="0" smtClean="0"/>
              <a:t>https://www.youtube.com/watch?v=TbiQjXXP4w0</a:t>
            </a:r>
            <a:endParaRPr lang="he-IL" altLang="en-US" baseline="0" dirty="0" smtClean="0"/>
          </a:p>
          <a:p>
            <a:pPr marL="171450" indent="-171450" eaLnBrk="1" hangingPunct="1">
              <a:spcBef>
                <a:spcPct val="0"/>
              </a:spcBef>
              <a:buFontTx/>
              <a:buChar char="-"/>
            </a:pPr>
            <a:r>
              <a:rPr lang="he-IL" altLang="en-US" baseline="0" dirty="0" smtClean="0"/>
              <a:t>-ישראל מעבירה </a:t>
            </a:r>
            <a:r>
              <a:rPr lang="he-IL" altLang="en-US" baseline="0" dirty="0" err="1" smtClean="0"/>
              <a:t>מזון,תרפות,חשמל,כסף</a:t>
            </a:r>
            <a:r>
              <a:rPr lang="he-IL" altLang="en-US" baseline="0" dirty="0" smtClean="0"/>
              <a:t>, כל מה שצריך על מנת שרצועת עזה תשגשג וכל הכסף הולך לטרור ומנהרות במקום לבתי חולים ובתי ספר</a:t>
            </a:r>
          </a:p>
          <a:p>
            <a:pPr marL="171450" indent="-171450" eaLnBrk="1" hangingPunct="1">
              <a:spcBef>
                <a:spcPct val="0"/>
              </a:spcBef>
              <a:buFontTx/>
              <a:buChar char="-"/>
            </a:pPr>
            <a:r>
              <a:rPr lang="he-IL" altLang="en-US" baseline="0" dirty="0" smtClean="0"/>
              <a:t>-ילדים נשים וגברים בכל יום מגיעים לקבל טיפול רפואי בבתי חולים בישראל ( כולל בתו של הנייה ואבו מאזן עצמו)</a:t>
            </a:r>
            <a:endParaRPr lang="en-US" altLang="en-US" dirty="0" smtClean="0"/>
          </a:p>
        </p:txBody>
      </p:sp>
      <p:sp>
        <p:nvSpPr>
          <p:cNvPr id="4" name="Slide Number Placeholder 3"/>
          <p:cNvSpPr>
            <a:spLocks noGrp="1"/>
          </p:cNvSpPr>
          <p:nvPr>
            <p:ph type="sldNum" sz="quarter" idx="10"/>
          </p:nvPr>
        </p:nvSpPr>
        <p:spPr/>
        <p:txBody>
          <a:bodyPr/>
          <a:lstStyle/>
          <a:p>
            <a:fld id="{F5DC22D5-FFE1-4EC3-B3AD-F74808A9B855}" type="slidenum">
              <a:rPr lang="en-US" smtClean="0"/>
              <a:t>16</a:t>
            </a:fld>
            <a:endParaRPr lang="en-US"/>
          </a:p>
        </p:txBody>
      </p:sp>
    </p:spTree>
    <p:extLst>
      <p:ext uri="{BB962C8B-B14F-4D97-AF65-F5344CB8AC3E}">
        <p14:creationId xmlns:p14="http://schemas.microsoft.com/office/powerpoint/2010/main" val="356312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Photos that are engraved</a:t>
            </a:r>
            <a:r>
              <a:rPr lang="en-US" baseline="0" dirty="0" smtClean="0"/>
              <a:t> in each and every Israeli, the sound of a special news broadcast, sounds of sirens.</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17</a:t>
            </a:fld>
            <a:endParaRPr lang="en-US"/>
          </a:p>
        </p:txBody>
      </p:sp>
    </p:spTree>
    <p:extLst>
      <p:ext uri="{BB962C8B-B14F-4D97-AF65-F5344CB8AC3E}">
        <p14:creationId xmlns:p14="http://schemas.microsoft.com/office/powerpoint/2010/main" val="1830637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he-IL" dirty="0" smtClean="0"/>
              <a:t>אנשים נעקרו מבתיהם</a:t>
            </a:r>
          </a:p>
          <a:p>
            <a:r>
              <a:rPr lang="he-IL" dirty="0" smtClean="0"/>
              <a:t>נגרם קרע בעם</a:t>
            </a:r>
          </a:p>
          <a:p>
            <a:r>
              <a:rPr lang="he-IL" dirty="0" err="1" smtClean="0"/>
              <a:t>הכל</a:t>
            </a:r>
            <a:r>
              <a:rPr lang="he-IL" dirty="0" smtClean="0"/>
              <a:t> בשביל</a:t>
            </a:r>
            <a:r>
              <a:rPr lang="he-IL" baseline="0" dirty="0" smtClean="0"/>
              <a:t> השלום</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18</a:t>
            </a:fld>
            <a:endParaRPr lang="en-US"/>
          </a:p>
        </p:txBody>
      </p:sp>
    </p:spTree>
    <p:extLst>
      <p:ext uri="{BB962C8B-B14F-4D97-AF65-F5344CB8AC3E}">
        <p14:creationId xmlns:p14="http://schemas.microsoft.com/office/powerpoint/2010/main" val="118931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הערך שלנו לחיים אל מול הערך שלהם</a:t>
            </a:r>
            <a:r>
              <a:rPr lang="he-IL" baseline="0" dirty="0" smtClean="0"/>
              <a:t> למוות</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19</a:t>
            </a:fld>
            <a:endParaRPr lang="en-US"/>
          </a:p>
        </p:txBody>
      </p:sp>
    </p:spTree>
    <p:extLst>
      <p:ext uri="{BB962C8B-B14F-4D97-AF65-F5344CB8AC3E}">
        <p14:creationId xmlns:p14="http://schemas.microsoft.com/office/powerpoint/2010/main" val="2787372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במידה וניסוג</a:t>
            </a:r>
            <a:r>
              <a:rPr lang="he-IL" baseline="0" dirty="0" smtClean="0"/>
              <a:t> נושמד</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21</a:t>
            </a:fld>
            <a:endParaRPr lang="en-US"/>
          </a:p>
        </p:txBody>
      </p:sp>
    </p:spTree>
    <p:extLst>
      <p:ext uri="{BB962C8B-B14F-4D97-AF65-F5344CB8AC3E}">
        <p14:creationId xmlns:p14="http://schemas.microsoft.com/office/powerpoint/2010/main" val="109930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After wondering 40 years in the desert, following the Exodus from Egypt, the people of Israel occupied the land of Israel under the leadership of Joshua (appointed by Moses before his death). The occupation was gradual and the Israeli tribes frequently suffered from wars with neighboring nations. Prosperity began as the tribes united to form the monarchy. Prosperity and peace peaked during the reigning of King Solomon. This enabled him to build the First Temple in Jerusalem. With his death the kingdom split.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a summary </a:t>
            </a:r>
            <a:r>
              <a:rPr lang="en-US" sz="1200" b="0" i="0" kern="1200" baseline="0" dirty="0" smtClean="0">
                <a:solidFill>
                  <a:schemeClr val="tx1"/>
                </a:solidFill>
                <a:effectLst/>
                <a:latin typeface="+mn-lt"/>
                <a:ea typeface="+mn-ea"/>
                <a:cs typeface="+mn-cs"/>
              </a:rPr>
              <a:t>on each and every one go to http://www.odyeda.com/en/ -&gt; Control over the land of Israel</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2</a:t>
            </a:fld>
            <a:endParaRPr lang="en-US"/>
          </a:p>
        </p:txBody>
      </p:sp>
    </p:spTree>
    <p:extLst>
      <p:ext uri="{BB962C8B-B14F-4D97-AF65-F5344CB8AC3E}">
        <p14:creationId xmlns:p14="http://schemas.microsoft.com/office/powerpoint/2010/main" val="3836397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מאז</a:t>
            </a:r>
            <a:r>
              <a:rPr lang="he-IL" baseline="0" dirty="0" smtClean="0"/>
              <a:t> השואה העם היהודי הבין שהוא אחראי לגורלו, לא ניתן לאף אחד להשמיד אותנו, אנחנו עומדים איתנים מול כל האיומים אף על פי שאנו לא מעוניינים להתעמת, אך אסור לנו לנהוג בחוסר זהירות כאשר מדובר בגורלנו</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22</a:t>
            </a:fld>
            <a:endParaRPr lang="en-US"/>
          </a:p>
        </p:txBody>
      </p:sp>
    </p:spTree>
    <p:extLst>
      <p:ext uri="{BB962C8B-B14F-4D97-AF65-F5344CB8AC3E}">
        <p14:creationId xmlns:p14="http://schemas.microsoft.com/office/powerpoint/2010/main" val="59198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1.Herzl</a:t>
            </a:r>
            <a:r>
              <a:rPr lang="en-US" baseline="0" dirty="0" smtClean="0"/>
              <a:t> is working as a journalist, covers the trial, sees the anti Semitism.</a:t>
            </a:r>
          </a:p>
          <a:p>
            <a:r>
              <a:rPr lang="en-US" baseline="0" dirty="0" smtClean="0"/>
              <a:t>2.Brings the idea of a Jewish state in Palestine into mind, book spreads fast so is the idea</a:t>
            </a:r>
          </a:p>
          <a:p>
            <a:r>
              <a:rPr lang="en-US" baseline="0" dirty="0" smtClean="0"/>
              <a:t>3. Coming to an understanding that we need to buy an earn legal rights on the land. Starting to rise money.</a:t>
            </a:r>
            <a:br>
              <a:rPr lang="en-US" baseline="0" dirty="0" smtClean="0"/>
            </a:br>
            <a:r>
              <a:rPr lang="he-IL" baseline="0" dirty="0" smtClean="0"/>
              <a:t>כתבתי בקצרה נקודות לעצמי, ניתן להרחיב ללא ספק</a:t>
            </a:r>
            <a:endParaRPr lang="en-US" baseline="0" dirty="0" smtClean="0"/>
          </a:p>
        </p:txBody>
      </p:sp>
      <p:sp>
        <p:nvSpPr>
          <p:cNvPr id="4" name="Slide Number Placeholder 3"/>
          <p:cNvSpPr>
            <a:spLocks noGrp="1"/>
          </p:cNvSpPr>
          <p:nvPr>
            <p:ph type="sldNum" sz="quarter" idx="10"/>
          </p:nvPr>
        </p:nvSpPr>
        <p:spPr/>
        <p:txBody>
          <a:bodyPr/>
          <a:lstStyle/>
          <a:p>
            <a:fld id="{F5DC22D5-FFE1-4EC3-B3AD-F74808A9B855}" type="slidenum">
              <a:rPr lang="en-US" smtClean="0"/>
              <a:t>3</a:t>
            </a:fld>
            <a:endParaRPr lang="en-US"/>
          </a:p>
        </p:txBody>
      </p:sp>
    </p:spTree>
    <p:extLst>
      <p:ext uri="{BB962C8B-B14F-4D97-AF65-F5344CB8AC3E}">
        <p14:creationId xmlns:p14="http://schemas.microsoft.com/office/powerpoint/2010/main" val="188133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he-IL" sz="1200" b="0" i="0" kern="1200" dirty="0" smtClean="0">
                <a:solidFill>
                  <a:schemeClr val="tx1"/>
                </a:solidFill>
                <a:effectLst/>
                <a:latin typeface="+mn-lt"/>
                <a:ea typeface="+mn-ea"/>
                <a:cs typeface="+mn-cs"/>
              </a:rPr>
              <a:t>ביולי </a:t>
            </a:r>
            <a:r>
              <a:rPr lang="he-IL" sz="1200" b="0" i="0" u="none" strike="noStrike" kern="1200" dirty="0" smtClean="0">
                <a:solidFill>
                  <a:schemeClr val="tx1"/>
                </a:solidFill>
                <a:effectLst/>
                <a:latin typeface="+mn-lt"/>
                <a:ea typeface="+mn-ea"/>
                <a:cs typeface="+mn-cs"/>
                <a:hlinkClick r:id="rId3" tooltip="1917"/>
              </a:rPr>
              <a:t>1917</a:t>
            </a:r>
            <a:r>
              <a:rPr lang="he-IL" sz="1200" b="0" i="0" kern="1200" dirty="0" smtClean="0">
                <a:solidFill>
                  <a:schemeClr val="tx1"/>
                </a:solidFill>
                <a:effectLst/>
                <a:latin typeface="+mn-lt"/>
                <a:ea typeface="+mn-ea"/>
                <a:cs typeface="+mn-cs"/>
              </a:rPr>
              <a:t> הגישו ד"ר חיים ויצמן ו</a:t>
            </a:r>
            <a:r>
              <a:rPr lang="he-IL" sz="1200" b="0" i="0" u="none" strike="noStrike" kern="1200" dirty="0" smtClean="0">
                <a:solidFill>
                  <a:schemeClr val="tx1"/>
                </a:solidFill>
                <a:effectLst/>
                <a:latin typeface="+mn-lt"/>
                <a:ea typeface="+mn-ea"/>
                <a:cs typeface="+mn-cs"/>
                <a:hlinkClick r:id="rId4" tooltip="נחום סוקולוב"/>
              </a:rPr>
              <a:t>נחום סוקולוב</a:t>
            </a:r>
            <a:r>
              <a:rPr lang="he-IL" sz="1200" b="0" i="0" kern="1200" dirty="0" smtClean="0">
                <a:solidFill>
                  <a:schemeClr val="tx1"/>
                </a:solidFill>
                <a:effectLst/>
                <a:latin typeface="+mn-lt"/>
                <a:ea typeface="+mn-ea"/>
                <a:cs typeface="+mn-cs"/>
              </a:rPr>
              <a:t> לממשלת בריטניה הצעה להצהרה מדינית, שרואה ב</a:t>
            </a:r>
            <a:r>
              <a:rPr lang="he-IL" sz="1200" b="0" i="0" u="none" strike="noStrike" kern="1200" dirty="0" smtClean="0">
                <a:solidFill>
                  <a:schemeClr val="tx1"/>
                </a:solidFill>
                <a:effectLst/>
                <a:latin typeface="+mn-lt"/>
                <a:ea typeface="+mn-ea"/>
                <a:cs typeface="+mn-cs"/>
                <a:hlinkClick r:id="rId5" tooltip="ארץ ישראל"/>
              </a:rPr>
              <a:t>ארץ ישראל</a:t>
            </a:r>
            <a:r>
              <a:rPr lang="he-IL" sz="1200" b="0" i="0" kern="1200" dirty="0" smtClean="0">
                <a:solidFill>
                  <a:schemeClr val="tx1"/>
                </a:solidFill>
                <a:effectLst/>
                <a:latin typeface="+mn-lt"/>
                <a:ea typeface="+mn-ea"/>
                <a:cs typeface="+mn-cs"/>
              </a:rPr>
              <a:t> את ביתו הלאומי של </a:t>
            </a:r>
            <a:r>
              <a:rPr lang="he-IL" sz="1200" b="0" i="0" u="none" strike="noStrike" kern="1200" dirty="0" smtClean="0">
                <a:solidFill>
                  <a:schemeClr val="tx1"/>
                </a:solidFill>
                <a:effectLst/>
                <a:latin typeface="+mn-lt"/>
                <a:ea typeface="+mn-ea"/>
                <a:cs typeface="+mn-cs"/>
                <a:hlinkClick r:id="rId6" tooltip="עם ישראל"/>
              </a:rPr>
              <a:t>עם ישראל</a:t>
            </a:r>
            <a:r>
              <a:rPr lang="he-IL" sz="1200" b="0" i="0" kern="1200" dirty="0" smtClean="0">
                <a:solidFill>
                  <a:schemeClr val="tx1"/>
                </a:solidFill>
                <a:effectLst/>
                <a:latin typeface="+mn-lt"/>
                <a:ea typeface="+mn-ea"/>
                <a:cs typeface="+mn-cs"/>
              </a:rPr>
              <a:t> ומכירה בזכותו לבנות את חייו הלאומיים בה. </a:t>
            </a:r>
            <a:r>
              <a:rPr lang="he-IL" sz="1200" b="0" i="0" u="none" strike="noStrike" kern="1200" dirty="0" smtClean="0">
                <a:solidFill>
                  <a:schemeClr val="tx1"/>
                </a:solidFill>
                <a:effectLst/>
                <a:latin typeface="+mn-lt"/>
                <a:ea typeface="+mn-ea"/>
                <a:cs typeface="+mn-cs"/>
                <a:hlinkClick r:id="rId7" tooltip="משרד החוץ (כללי)"/>
              </a:rPr>
              <a:t>שר החוץ</a:t>
            </a:r>
            <a:r>
              <a:rPr lang="he-IL" sz="1200" b="0" i="0" kern="1200" dirty="0" smtClean="0">
                <a:solidFill>
                  <a:schemeClr val="tx1"/>
                </a:solidFill>
                <a:effectLst/>
                <a:latin typeface="+mn-lt"/>
                <a:ea typeface="+mn-ea"/>
                <a:cs typeface="+mn-cs"/>
              </a:rPr>
              <a:t> הבריטי ארתור ג'יימס בלפור, שהיה חובב </a:t>
            </a:r>
            <a:r>
              <a:rPr lang="he-IL" sz="1200" b="0" i="0" u="none" strike="noStrike" kern="1200" dirty="0" smtClean="0">
                <a:solidFill>
                  <a:schemeClr val="tx1"/>
                </a:solidFill>
                <a:effectLst/>
                <a:latin typeface="+mn-lt"/>
                <a:ea typeface="+mn-ea"/>
                <a:cs typeface="+mn-cs"/>
                <a:hlinkClick r:id="rId8" tooltip="תנ&quot;ך"/>
              </a:rPr>
              <a:t>תנ"ך</a:t>
            </a:r>
            <a:r>
              <a:rPr lang="he-IL" sz="1200" b="0" i="0" kern="1200" dirty="0" smtClean="0">
                <a:solidFill>
                  <a:schemeClr val="tx1"/>
                </a:solidFill>
                <a:effectLst/>
                <a:latin typeface="+mn-lt"/>
                <a:ea typeface="+mn-ea"/>
                <a:cs typeface="+mn-cs"/>
              </a:rPr>
              <a:t>, ו</a:t>
            </a:r>
            <a:r>
              <a:rPr lang="he-IL" sz="1200" b="0" i="0" u="none" strike="noStrike" kern="1200" dirty="0" smtClean="0">
                <a:solidFill>
                  <a:schemeClr val="tx1"/>
                </a:solidFill>
                <a:effectLst/>
                <a:latin typeface="+mn-lt"/>
                <a:ea typeface="+mn-ea"/>
                <a:cs typeface="+mn-cs"/>
                <a:hlinkClick r:id="rId9" tooltip="ראש ממשלת הממלכה המאוחדת"/>
              </a:rPr>
              <a:t>ראש הממשלה</a:t>
            </a:r>
            <a:r>
              <a:rPr lang="he-IL" sz="1200" b="0" i="0" kern="1200" dirty="0" smtClean="0">
                <a:solidFill>
                  <a:schemeClr val="tx1"/>
                </a:solidFill>
                <a:effectLst/>
                <a:latin typeface="+mn-lt"/>
                <a:ea typeface="+mn-ea"/>
                <a:cs typeface="+mn-cs"/>
              </a:rPr>
              <a:t> </a:t>
            </a:r>
            <a:r>
              <a:rPr lang="he-IL" sz="1200" b="0" i="0" u="none" strike="noStrike" kern="1200" dirty="0" smtClean="0">
                <a:solidFill>
                  <a:schemeClr val="tx1"/>
                </a:solidFill>
                <a:effectLst/>
                <a:latin typeface="+mn-lt"/>
                <a:ea typeface="+mn-ea"/>
                <a:cs typeface="+mn-cs"/>
                <a:hlinkClick r:id="rId10" tooltip="דייוויד לויד ג'ורג'"/>
              </a:rPr>
              <a:t>דייוויד </a:t>
            </a:r>
            <a:r>
              <a:rPr lang="he-IL" sz="1200" b="0" i="0" u="none" strike="noStrike" kern="1200" dirty="0" err="1" smtClean="0">
                <a:solidFill>
                  <a:schemeClr val="tx1"/>
                </a:solidFill>
                <a:effectLst/>
                <a:latin typeface="+mn-lt"/>
                <a:ea typeface="+mn-ea"/>
                <a:cs typeface="+mn-cs"/>
                <a:hlinkClick r:id="rId10" tooltip="דייוויד לויד ג'ורג'"/>
              </a:rPr>
              <a:t>לויד</a:t>
            </a:r>
            <a:r>
              <a:rPr lang="he-IL" sz="1200" b="0" i="0" u="none" strike="noStrike" kern="1200" dirty="0" smtClean="0">
                <a:solidFill>
                  <a:schemeClr val="tx1"/>
                </a:solidFill>
                <a:effectLst/>
                <a:latin typeface="+mn-lt"/>
                <a:ea typeface="+mn-ea"/>
                <a:cs typeface="+mn-cs"/>
                <a:hlinkClick r:id="rId10" tooltip="דייוויד לויד ג'ורג'"/>
              </a:rPr>
              <a:t> ג'ורג'</a:t>
            </a:r>
            <a:r>
              <a:rPr lang="he-IL" sz="1200" b="0" i="0" kern="1200" dirty="0" smtClean="0">
                <a:solidFill>
                  <a:schemeClr val="tx1"/>
                </a:solidFill>
                <a:effectLst/>
                <a:latin typeface="+mn-lt"/>
                <a:ea typeface="+mn-ea"/>
                <a:cs typeface="+mn-cs"/>
              </a:rPr>
              <a:t> (שהספיק כבר לייצג כ</a:t>
            </a:r>
            <a:r>
              <a:rPr lang="he-IL" sz="1200" b="0" i="0" u="none" strike="noStrike" kern="1200" dirty="0" smtClean="0">
                <a:solidFill>
                  <a:schemeClr val="tx1"/>
                </a:solidFill>
                <a:effectLst/>
                <a:latin typeface="+mn-lt"/>
                <a:ea typeface="+mn-ea"/>
                <a:cs typeface="+mn-cs"/>
                <a:hlinkClick r:id="rId11" tooltip="עורך דין"/>
              </a:rPr>
              <a:t>עורך דין</a:t>
            </a:r>
            <a:r>
              <a:rPr lang="he-IL" sz="1200" b="0" i="0" kern="1200" dirty="0" smtClean="0">
                <a:solidFill>
                  <a:schemeClr val="tx1"/>
                </a:solidFill>
                <a:effectLst/>
                <a:latin typeface="+mn-lt"/>
                <a:ea typeface="+mn-ea"/>
                <a:cs typeface="+mn-cs"/>
              </a:rPr>
              <a:t> את </a:t>
            </a:r>
            <a:r>
              <a:rPr lang="he-IL" sz="1200" b="0" i="0" u="none" strike="noStrike" kern="1200" dirty="0" smtClean="0">
                <a:solidFill>
                  <a:schemeClr val="tx1"/>
                </a:solidFill>
                <a:effectLst/>
                <a:latin typeface="+mn-lt"/>
                <a:ea typeface="+mn-ea"/>
                <a:cs typeface="+mn-cs"/>
                <a:hlinkClick r:id="rId12" tooltip="ההסתדרות הציונית"/>
              </a:rPr>
              <a:t>ההסתדרות הציונית</a:t>
            </a:r>
            <a:r>
              <a:rPr lang="he-IL" sz="1200" b="0" i="0" kern="1200" dirty="0" smtClean="0">
                <a:solidFill>
                  <a:schemeClr val="tx1"/>
                </a:solidFill>
                <a:effectLst/>
                <a:latin typeface="+mn-lt"/>
                <a:ea typeface="+mn-ea"/>
                <a:cs typeface="+mn-cs"/>
              </a:rPr>
              <a:t> בשנת </a:t>
            </a:r>
            <a:r>
              <a:rPr lang="he-IL" sz="1200" b="0" i="0" u="none" strike="noStrike" kern="1200" dirty="0" smtClean="0">
                <a:solidFill>
                  <a:schemeClr val="tx1"/>
                </a:solidFill>
                <a:effectLst/>
                <a:latin typeface="+mn-lt"/>
                <a:ea typeface="+mn-ea"/>
                <a:cs typeface="+mn-cs"/>
                <a:hlinkClick r:id="rId13" tooltip="1903"/>
              </a:rPr>
              <a:t>1903</a:t>
            </a:r>
            <a:r>
              <a:rPr lang="he-IL" sz="1200" b="0" i="0" kern="1200" dirty="0" smtClean="0">
                <a:solidFill>
                  <a:schemeClr val="tx1"/>
                </a:solidFill>
                <a:effectLst/>
                <a:latin typeface="+mn-lt"/>
                <a:ea typeface="+mn-ea"/>
                <a:cs typeface="+mn-cs"/>
              </a:rPr>
              <a:t>), ראו בעין יפה את ההצהרה מטעמים </a:t>
            </a:r>
            <a:r>
              <a:rPr lang="he-IL" sz="1200" b="0" i="0" u="none" strike="noStrike" kern="1200" dirty="0" smtClean="0">
                <a:solidFill>
                  <a:schemeClr val="tx1"/>
                </a:solidFill>
                <a:effectLst/>
                <a:latin typeface="+mn-lt"/>
                <a:ea typeface="+mn-ea"/>
                <a:cs typeface="+mn-cs"/>
                <a:hlinkClick r:id="rId14" tooltip="אסטרטגיה צבאית"/>
              </a:rPr>
              <a:t>אסטרטגיים</a:t>
            </a:r>
            <a:r>
              <a:rPr lang="he-IL" sz="1200" b="0" i="0" kern="1200" dirty="0" smtClean="0">
                <a:solidFill>
                  <a:schemeClr val="tx1"/>
                </a:solidFill>
                <a:effectLst/>
                <a:latin typeface="+mn-lt"/>
                <a:ea typeface="+mn-ea"/>
                <a:cs typeface="+mn-cs"/>
              </a:rPr>
              <a:t> ו</a:t>
            </a:r>
            <a:r>
              <a:rPr lang="he-IL" sz="1200" b="0" i="0" u="none" strike="noStrike" kern="1200" dirty="0" smtClean="0">
                <a:solidFill>
                  <a:schemeClr val="tx1"/>
                </a:solidFill>
                <a:effectLst/>
                <a:latin typeface="+mn-lt"/>
                <a:ea typeface="+mn-ea"/>
                <a:cs typeface="+mn-cs"/>
                <a:hlinkClick r:id="rId15" tooltip="דת"/>
              </a:rPr>
              <a:t>דתיים</a:t>
            </a:r>
            <a:r>
              <a:rPr lang="he-IL" sz="1200" b="0" i="0" kern="1200" dirty="0" smtClean="0">
                <a:solidFill>
                  <a:schemeClr val="tx1"/>
                </a:solidFill>
                <a:effectLst/>
                <a:latin typeface="+mn-lt"/>
                <a:ea typeface="+mn-ea"/>
                <a:cs typeface="+mn-cs"/>
              </a:rPr>
              <a:t>, והאמינו כי "שיבתם של היהודים לציון היא מאורע היסטורי ממדרגה עליונה שנגזר מתוקף צו הבורא". להם נוספו שרים נוספים ומדינאים בכירים כמו </a:t>
            </a:r>
            <a:r>
              <a:rPr lang="he-IL" sz="1200" b="0" i="0" u="none" strike="noStrike" kern="1200" dirty="0" smtClean="0">
                <a:solidFill>
                  <a:schemeClr val="tx1"/>
                </a:solidFill>
                <a:effectLst/>
                <a:latin typeface="+mn-lt"/>
                <a:ea typeface="+mn-ea"/>
                <a:cs typeface="+mn-cs"/>
                <a:hlinkClick r:id="rId16" tooltip="מארק סייקס"/>
              </a:rPr>
              <a:t>מארק </a:t>
            </a:r>
            <a:r>
              <a:rPr lang="he-IL" sz="1200" b="0" i="0" u="none" strike="noStrike" kern="1200" dirty="0" err="1" smtClean="0">
                <a:solidFill>
                  <a:schemeClr val="tx1"/>
                </a:solidFill>
                <a:effectLst/>
                <a:latin typeface="+mn-lt"/>
                <a:ea typeface="+mn-ea"/>
                <a:cs typeface="+mn-cs"/>
                <a:hlinkClick r:id="rId16" tooltip="מארק סייקס"/>
              </a:rPr>
              <a:t>סייקס</a:t>
            </a:r>
            <a:r>
              <a:rPr lang="he-IL" sz="1200" b="0" i="0" kern="1200" dirty="0" smtClean="0">
                <a:solidFill>
                  <a:schemeClr val="tx1"/>
                </a:solidFill>
                <a:effectLst/>
                <a:latin typeface="+mn-lt"/>
                <a:ea typeface="+mn-ea"/>
                <a:cs typeface="+mn-cs"/>
              </a:rPr>
              <a:t> שהתקרב לרעיון הציוני הודות לחברותו עם </a:t>
            </a:r>
            <a:r>
              <a:rPr lang="he-IL" sz="1200" b="0" i="0" u="none" strike="noStrike" kern="1200" dirty="0" smtClean="0">
                <a:solidFill>
                  <a:schemeClr val="tx1"/>
                </a:solidFill>
                <a:effectLst/>
                <a:latin typeface="+mn-lt"/>
                <a:ea typeface="+mn-ea"/>
                <a:cs typeface="+mn-cs"/>
                <a:hlinkClick r:id="rId17" tooltip="הרברט סמואל"/>
              </a:rPr>
              <a:t>הרברט סמואל</a:t>
            </a:r>
            <a:r>
              <a:rPr lang="he-IL"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4</a:t>
            </a:fld>
            <a:endParaRPr lang="en-US"/>
          </a:p>
        </p:txBody>
      </p:sp>
    </p:spTree>
    <p:extLst>
      <p:ext uri="{BB962C8B-B14F-4D97-AF65-F5344CB8AC3E}">
        <p14:creationId xmlns:p14="http://schemas.microsoft.com/office/powerpoint/2010/main" val="13548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How</a:t>
            </a:r>
            <a:r>
              <a:rPr lang="en-US" baseline="0" dirty="0" smtClean="0"/>
              <a:t> Jews patriated in </a:t>
            </a:r>
            <a:r>
              <a:rPr lang="en-US" dirty="0" smtClean="0"/>
              <a:t>Nazi propaganda, leads to actions (signs no Jews), leads</a:t>
            </a:r>
            <a:r>
              <a:rPr lang="en-US" baseline="0" dirty="0" smtClean="0"/>
              <a:t> to the Holocaust. Summary of the holocaust/personal story</a:t>
            </a:r>
          </a:p>
          <a:p>
            <a:r>
              <a:rPr lang="en-US" baseline="0" dirty="0" smtClean="0"/>
              <a:t>Jews understand they need a Home</a:t>
            </a:r>
          </a:p>
          <a:p>
            <a:r>
              <a:rPr lang="en-US" baseline="0" dirty="0" smtClean="0"/>
              <a:t>(Many of them had no Houses to go back to no property etc.)</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5</a:t>
            </a:fld>
            <a:endParaRPr lang="en-US"/>
          </a:p>
        </p:txBody>
      </p:sp>
    </p:spTree>
    <p:extLst>
      <p:ext uri="{BB962C8B-B14F-4D97-AF65-F5344CB8AC3E}">
        <p14:creationId xmlns:p14="http://schemas.microsoft.com/office/powerpoint/2010/main" val="3681029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he-IL" dirty="0" smtClean="0"/>
              <a:t>אבל הבריטים שלטו</a:t>
            </a:r>
            <a:r>
              <a:rPr lang="he-IL" baseline="0" dirty="0" smtClean="0"/>
              <a:t> בארץ</a:t>
            </a:r>
          </a:p>
          <a:p>
            <a:r>
              <a:rPr lang="he-IL" baseline="0" dirty="0" smtClean="0"/>
              <a:t>זה השטח עליו שלטו</a:t>
            </a:r>
          </a:p>
          <a:p>
            <a:r>
              <a:rPr lang="he-IL" baseline="0" dirty="0" smtClean="0"/>
              <a:t>ניתן לשאול את הקהל אם הם זוכרים את המפות הקודמות ולחזור למפות הקודמות לשם השוואה</a:t>
            </a:r>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6</a:t>
            </a:fld>
            <a:endParaRPr lang="en-US"/>
          </a:p>
        </p:txBody>
      </p:sp>
    </p:spTree>
    <p:extLst>
      <p:ext uri="{BB962C8B-B14F-4D97-AF65-F5344CB8AC3E}">
        <p14:creationId xmlns:p14="http://schemas.microsoft.com/office/powerpoint/2010/main" val="3175630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On November 29</a:t>
            </a:r>
            <a:r>
              <a:rPr lang="en-US" altLang="en-US" baseline="30000" dirty="0" smtClean="0"/>
              <a:t>th</a:t>
            </a:r>
            <a:r>
              <a:rPr lang="en-US" altLang="en-US" dirty="0" smtClean="0"/>
              <a:t>, 1947, UN General Assembly voted to accept partition. </a:t>
            </a:r>
          </a:p>
          <a:p>
            <a:pPr eaLnBrk="1" hangingPunct="1">
              <a:lnSpc>
                <a:spcPct val="90000"/>
              </a:lnSpc>
            </a:pPr>
            <a:r>
              <a:rPr lang="en-US" altLang="en-US" dirty="0" smtClean="0"/>
              <a:t>The Jews (the Zionist movement) accepts the UN Partition Plan.</a:t>
            </a:r>
          </a:p>
          <a:p>
            <a:pPr eaLnBrk="1" hangingPunct="1">
              <a:lnSpc>
                <a:spcPct val="90000"/>
              </a:lnSpc>
            </a:pPr>
            <a:r>
              <a:rPr lang="en-US" altLang="en-US" dirty="0" smtClean="0"/>
              <a:t> In keeping with the partition plan, David Ben </a:t>
            </a:r>
            <a:r>
              <a:rPr lang="en-US" altLang="en-US" dirty="0" err="1" smtClean="0"/>
              <a:t>Gurion</a:t>
            </a:r>
            <a:r>
              <a:rPr lang="en-US" altLang="en-US" dirty="0" smtClean="0"/>
              <a:t> proclaimed the independence of a new Jewish state on May 14</a:t>
            </a:r>
            <a:r>
              <a:rPr lang="en-US" altLang="en-US" baseline="30000" dirty="0" smtClean="0"/>
              <a:t>th</a:t>
            </a:r>
            <a:r>
              <a:rPr lang="en-US" altLang="en-US" dirty="0" smtClean="0"/>
              <a:t>, 1948.</a:t>
            </a:r>
            <a:endParaRPr lang="he-IL" altLang="en-US" dirty="0" smtClean="0"/>
          </a:p>
          <a:p>
            <a:pPr eaLnBrk="1" hangingPunct="1">
              <a:lnSpc>
                <a:spcPct val="90000"/>
              </a:lnSpc>
            </a:pPr>
            <a:r>
              <a:rPr lang="en-US" altLang="en-US" dirty="0" smtClean="0"/>
              <a:t>The Arab leadership (in and out of Palestine) opposed partition and claimed all of Palestine.</a:t>
            </a:r>
          </a:p>
          <a:p>
            <a:pPr eaLnBrk="1" hangingPunct="1">
              <a:lnSpc>
                <a:spcPct val="90000"/>
              </a:lnSpc>
            </a:pPr>
            <a:r>
              <a:rPr lang="en-US" altLang="en-US" dirty="0" smtClean="0"/>
              <a:t>Arab leaders threatened the Jewish population of Palestine, speaking of "driving the Jews into the sea"</a:t>
            </a:r>
          </a:p>
          <a:p>
            <a:pPr eaLnBrk="1" hangingPunct="1">
              <a:lnSpc>
                <a:spcPct val="90000"/>
              </a:lnSpc>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7</a:t>
            </a:fld>
            <a:endParaRPr lang="en-US"/>
          </a:p>
        </p:txBody>
      </p:sp>
    </p:spTree>
    <p:extLst>
      <p:ext uri="{BB962C8B-B14F-4D97-AF65-F5344CB8AC3E}">
        <p14:creationId xmlns:p14="http://schemas.microsoft.com/office/powerpoint/2010/main" val="119680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dirty="0" smtClean="0"/>
              <a:t>The Arabs of Palestine and the Arab countries refused to accept the partition plan. Five Arab countries invade Palestine in May 1948.</a:t>
            </a:r>
          </a:p>
          <a:p>
            <a:pPr eaLnBrk="1" hangingPunct="1">
              <a:lnSpc>
                <a:spcPct val="90000"/>
              </a:lnSpc>
              <a:spcBef>
                <a:spcPct val="0"/>
              </a:spcBef>
            </a:pPr>
            <a:r>
              <a:rPr lang="en-US" altLang="en-US" dirty="0" smtClean="0"/>
              <a:t>The Arabs declared their goal as to destroy the newly created Jewish state.</a:t>
            </a:r>
          </a:p>
          <a:p>
            <a:pPr eaLnBrk="1" hangingPunct="1">
              <a:spcBef>
                <a:spcPct val="0"/>
              </a:spcBef>
            </a:pPr>
            <a:endParaRPr lang="en-US" altLang="en-US" dirty="0" smtClean="0"/>
          </a:p>
          <a:p>
            <a:pPr eaLnBrk="1" hangingPunct="1">
              <a:spcBef>
                <a:spcPct val="0"/>
              </a:spcBef>
            </a:pPr>
            <a:r>
              <a:rPr lang="en-US" altLang="en-US" dirty="0" smtClean="0"/>
              <a:t>In the war that will be called later “Independence war” 10% of the Jewish population was killed – 6000 men and women. Arabs lost between 10,000-15,000 soldiers. </a:t>
            </a:r>
          </a:p>
          <a:p>
            <a:pPr eaLnBrk="1" hangingPunct="1">
              <a:spcBef>
                <a:spcPct val="0"/>
              </a:spcBef>
            </a:pPr>
            <a:r>
              <a:rPr lang="en-US" altLang="en-US" dirty="0" smtClean="0"/>
              <a:t>The Arabs who remained became Israeli citizens.</a:t>
            </a:r>
          </a:p>
          <a:p>
            <a:pPr eaLnBrk="1" hangingPunct="1">
              <a:spcBef>
                <a:spcPct val="0"/>
              </a:spcBef>
            </a:pPr>
            <a:r>
              <a:rPr lang="en-US" altLang="en-US" dirty="0" err="1" smtClean="0"/>
              <a:t>Jordaan</a:t>
            </a:r>
            <a:r>
              <a:rPr lang="en-US" altLang="en-US" dirty="0" smtClean="0"/>
              <a:t> in Jerusalem -  and erected barriers preventing Jews access to their holy sites</a:t>
            </a:r>
          </a:p>
          <a:p>
            <a:pPr eaLnBrk="1" hangingPunct="1">
              <a:spcBef>
                <a:spcPct val="0"/>
              </a:spcBef>
            </a:pPr>
            <a:endParaRPr lang="en-US" altLang="en-US" dirty="0" smtClean="0"/>
          </a:p>
          <a:p>
            <a:pPr eaLnBrk="1" hangingPunct="1">
              <a:spcBef>
                <a:spcPct val="0"/>
              </a:spcBef>
            </a:pPr>
            <a:r>
              <a:rPr lang="en-US" altLang="en-US" dirty="0" smtClean="0"/>
              <a:t> Also, over 900,000 Jews were forced to flee Arab countries, more than a half came to Israel.</a:t>
            </a:r>
          </a:p>
          <a:p>
            <a:pPr eaLnBrk="1" hangingPunct="1">
              <a:spcBef>
                <a:spcPct val="0"/>
              </a:spcBef>
            </a:pPr>
            <a:endParaRPr lang="en-US" alt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8</a:t>
            </a:fld>
            <a:endParaRPr lang="en-US"/>
          </a:p>
        </p:txBody>
      </p:sp>
    </p:spTree>
    <p:extLst>
      <p:ext uri="{BB962C8B-B14F-4D97-AF65-F5344CB8AC3E}">
        <p14:creationId xmlns:p14="http://schemas.microsoft.com/office/powerpoint/2010/main" val="215108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lnSpc>
                <a:spcPct val="80000"/>
              </a:lnSpc>
              <a:spcBef>
                <a:spcPct val="0"/>
              </a:spcBef>
            </a:pPr>
            <a:r>
              <a:rPr lang="en-US" altLang="en-US" dirty="0" smtClean="0"/>
              <a:t>Optional: Arab countries insist on impossible pre-conditions to peace negotiations including the “right of return” of all the refugees of 1948. The result - no peace.</a:t>
            </a:r>
          </a:p>
          <a:p>
            <a:pPr eaLnBrk="1" hangingPunct="1">
              <a:lnSpc>
                <a:spcPct val="80000"/>
              </a:lnSpc>
              <a:spcBef>
                <a:spcPct val="0"/>
              </a:spcBef>
            </a:pPr>
            <a:r>
              <a:rPr lang="en-US" altLang="en-US" dirty="0" smtClean="0"/>
              <a:t>Egypt and Jordan sponsor terrorism against Israel in 1950 that killed 270 Israeli civilians. After the Egyptian blockade of </a:t>
            </a:r>
            <a:r>
              <a:rPr lang="en-US" altLang="en-US" dirty="0" err="1" smtClean="0"/>
              <a:t>Eilat</a:t>
            </a:r>
            <a:r>
              <a:rPr lang="en-US" altLang="en-US" dirty="0" smtClean="0"/>
              <a:t>, Israel takes part in 1956 Sinai Campaign with France and Great Britain to alleviate blockade and end terror.</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5DC22D5-FFE1-4EC3-B3AD-F74808A9B855}" type="slidenum">
              <a:rPr lang="en-US" smtClean="0"/>
              <a:t>9</a:t>
            </a:fld>
            <a:endParaRPr lang="en-US"/>
          </a:p>
        </p:txBody>
      </p:sp>
    </p:spTree>
    <p:extLst>
      <p:ext uri="{BB962C8B-B14F-4D97-AF65-F5344CB8AC3E}">
        <p14:creationId xmlns:p14="http://schemas.microsoft.com/office/powerpoint/2010/main" val="297145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8AB65F-0585-4639-9FA8-60D65DDEC7B0}"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4194449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8AB65F-0585-4639-9FA8-60D65DDEC7B0}"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119411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8AB65F-0585-4639-9FA8-60D65DDEC7B0}"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1929926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4" name="Date Placeholder 3"/>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9" y="2942602"/>
            <a:ext cx="9530574"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2" name="Rectangle 11"/>
          <p:cNvSpPr/>
          <p:nvPr/>
        </p:nvSpPr>
        <p:spPr>
          <a:xfrm>
            <a:off x="10096874"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3" name="Rectangle 12"/>
          <p:cNvSpPr/>
          <p:nvPr/>
        </p:nvSpPr>
        <p:spPr>
          <a:xfrm>
            <a:off x="10283620"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4" name="Rectangle 13"/>
          <p:cNvSpPr/>
          <p:nvPr/>
        </p:nvSpPr>
        <p:spPr>
          <a:xfrm>
            <a:off x="593979" y="3055625"/>
            <a:ext cx="9263794"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6" name="Slide Number Placeholder 5"/>
          <p:cNvSpPr>
            <a:spLocks noGrp="1"/>
          </p:cNvSpPr>
          <p:nvPr>
            <p:ph type="sldNum" sz="quarter" idx="12"/>
          </p:nvPr>
        </p:nvSpPr>
        <p:spPr>
          <a:xfrm>
            <a:off x="10382436" y="4625268"/>
            <a:ext cx="1016000" cy="457200"/>
          </a:xfrm>
        </p:spPr>
        <p:txBody>
          <a:bodyPr/>
          <a:lstStyle>
            <a:lvl1pPr algn="ctr">
              <a:defRPr sz="2800">
                <a:solidFill>
                  <a:schemeClr val="accent1">
                    <a:lumMod val="50000"/>
                  </a:schemeClr>
                </a:solidFill>
              </a:defRPr>
            </a:lvl1pPr>
          </a:lstStyle>
          <a:p>
            <a:fld id="{4352DD48-D969-4700-8348-071B5FF01283}"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33" y="4559280"/>
            <a:ext cx="9006889"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0" name="Rectangle 9"/>
          <p:cNvSpPr/>
          <p:nvPr/>
        </p:nvSpPr>
        <p:spPr>
          <a:xfrm>
            <a:off x="718634"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3" name="Subtitle 2"/>
          <p:cNvSpPr>
            <a:spLocks noGrp="1"/>
          </p:cNvSpPr>
          <p:nvPr>
            <p:ph type="subTitle" idx="1"/>
          </p:nvPr>
        </p:nvSpPr>
        <p:spPr>
          <a:xfrm>
            <a:off x="857074" y="4648200"/>
            <a:ext cx="8737600" cy="457200"/>
          </a:xfrm>
        </p:spPr>
        <p:txBody>
          <a:bodyPr>
            <a:normAutofit/>
          </a:bodyPr>
          <a:lstStyle>
            <a:lvl1pPr marL="0" indent="0" algn="ctr">
              <a:buNone/>
              <a:defRPr sz="1801" cap="all" spc="300" baseline="0">
                <a:solidFill>
                  <a:srgbClr val="FFFFFF"/>
                </a:solidFill>
              </a:defRPr>
            </a:lvl1pPr>
            <a:lvl2pPr marL="457216" indent="0" algn="ctr">
              <a:buNone/>
              <a:defRPr>
                <a:solidFill>
                  <a:schemeClr val="tx1">
                    <a:tint val="75000"/>
                  </a:schemeClr>
                </a:solidFill>
              </a:defRPr>
            </a:lvl2pPr>
            <a:lvl3pPr marL="914436" indent="0" algn="ctr">
              <a:buNone/>
              <a:defRPr>
                <a:solidFill>
                  <a:schemeClr val="tx1">
                    <a:tint val="75000"/>
                  </a:schemeClr>
                </a:solidFill>
              </a:defRPr>
            </a:lvl3pPr>
            <a:lvl4pPr marL="1371653" indent="0" algn="ctr">
              <a:buNone/>
              <a:defRPr>
                <a:solidFill>
                  <a:schemeClr val="tx1">
                    <a:tint val="75000"/>
                  </a:schemeClr>
                </a:solidFill>
              </a:defRPr>
            </a:lvl4pPr>
            <a:lvl5pPr marL="1828869" indent="0" algn="ctr">
              <a:buNone/>
              <a:defRPr>
                <a:solidFill>
                  <a:schemeClr val="tx1">
                    <a:tint val="75000"/>
                  </a:schemeClr>
                </a:solidFill>
              </a:defRPr>
            </a:lvl5pPr>
            <a:lvl6pPr marL="2286087" indent="0" algn="ctr">
              <a:buNone/>
              <a:defRPr>
                <a:solidFill>
                  <a:schemeClr val="tx1">
                    <a:tint val="75000"/>
                  </a:schemeClr>
                </a:solidFill>
              </a:defRPr>
            </a:lvl6pPr>
            <a:lvl7pPr marL="2743304" indent="0" algn="ctr">
              <a:buNone/>
              <a:defRPr>
                <a:solidFill>
                  <a:schemeClr val="tx1">
                    <a:tint val="75000"/>
                  </a:schemeClr>
                </a:solidFill>
              </a:defRPr>
            </a:lvl7pPr>
            <a:lvl8pPr marL="3200522" indent="0" algn="ctr">
              <a:buNone/>
              <a:defRPr>
                <a:solidFill>
                  <a:schemeClr val="tx1">
                    <a:tint val="75000"/>
                  </a:schemeClr>
                </a:solidFill>
              </a:defRPr>
            </a:lvl8pPr>
            <a:lvl9pPr marL="365774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06274" y="3227034"/>
            <a:ext cx="8839200" cy="1219201"/>
          </a:xfrm>
        </p:spPr>
        <p:txBody>
          <a:bodyPr anchor="b" anchorCtr="0">
            <a:noAutofit/>
          </a:bodyPr>
          <a:lstStyle>
            <a:lvl1pPr>
              <a:defRPr sz="4002">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0221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70176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4" name="Date Placeholder 3"/>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6" name="Rectangle 15"/>
          <p:cNvSpPr/>
          <p:nvPr/>
        </p:nvSpPr>
        <p:spPr>
          <a:xfrm>
            <a:off x="756875" y="3048001"/>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3"/>
            <a:ext cx="10261600" cy="1295401"/>
          </a:xfrm>
        </p:spPr>
        <p:txBody>
          <a:bodyPr anchor="b" anchorCtr="0">
            <a:noAutofit/>
          </a:bodyPr>
          <a:lstStyle>
            <a:lvl1pPr algn="ctr" defTabSz="914436" rtl="0" eaLnBrk="1" latinLnBrk="0" hangingPunct="1">
              <a:spcBef>
                <a:spcPct val="0"/>
              </a:spcBef>
              <a:buNone/>
              <a:defRPr lang="en-US" sz="4002"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900661" y="4541524"/>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49" baseline="0">
                <a:solidFill>
                  <a:srgbClr val="FFFFFF"/>
                </a:solidFill>
              </a:defRPr>
            </a:lvl1pPr>
            <a:lvl2pPr marL="457216" indent="0">
              <a:buNone/>
              <a:defRPr sz="1801">
                <a:solidFill>
                  <a:schemeClr val="tx1">
                    <a:tint val="75000"/>
                  </a:schemeClr>
                </a:solidFill>
              </a:defRPr>
            </a:lvl2pPr>
            <a:lvl3pPr marL="914436" indent="0">
              <a:buNone/>
              <a:defRPr sz="1600">
                <a:solidFill>
                  <a:schemeClr val="tx1">
                    <a:tint val="75000"/>
                  </a:schemeClr>
                </a:solidFill>
              </a:defRPr>
            </a:lvl3pPr>
            <a:lvl4pPr marL="1371653" indent="0">
              <a:buNone/>
              <a:defRPr sz="1401">
                <a:solidFill>
                  <a:schemeClr val="tx1">
                    <a:tint val="75000"/>
                  </a:schemeClr>
                </a:solidFill>
              </a:defRPr>
            </a:lvl4pPr>
            <a:lvl5pPr marL="1828869" indent="0">
              <a:buNone/>
              <a:defRPr sz="1401">
                <a:solidFill>
                  <a:schemeClr val="tx1">
                    <a:tint val="75000"/>
                  </a:schemeClr>
                </a:solidFill>
              </a:defRPr>
            </a:lvl5pPr>
            <a:lvl6pPr marL="2286087" indent="0">
              <a:buNone/>
              <a:defRPr sz="1401">
                <a:solidFill>
                  <a:schemeClr val="tx1">
                    <a:tint val="75000"/>
                  </a:schemeClr>
                </a:solidFill>
              </a:defRPr>
            </a:lvl6pPr>
            <a:lvl7pPr marL="2743304" indent="0">
              <a:buNone/>
              <a:defRPr sz="1401">
                <a:solidFill>
                  <a:schemeClr val="tx1">
                    <a:tint val="75000"/>
                  </a:schemeClr>
                </a:solidFill>
              </a:defRPr>
            </a:lvl7pPr>
            <a:lvl8pPr marL="3200522" indent="0">
              <a:buNone/>
              <a:defRPr sz="1401">
                <a:solidFill>
                  <a:schemeClr val="tx1">
                    <a:tint val="75000"/>
                  </a:schemeClr>
                </a:solidFill>
              </a:defRPr>
            </a:lvl8pPr>
            <a:lvl9pPr marL="3657740" indent="0">
              <a:buNone/>
              <a:defRPr sz="1401">
                <a:solidFill>
                  <a:schemeClr val="tx1">
                    <a:tint val="75000"/>
                  </a:schemeClr>
                </a:solidFill>
              </a:defRPr>
            </a:lvl9pPr>
          </a:lstStyle>
          <a:p>
            <a:pPr lvl="0"/>
            <a:r>
              <a:rPr lang="en-US" smtClean="0"/>
              <a:t>Click to edit Master text styles</a:t>
            </a:r>
          </a:p>
        </p:txBody>
      </p:sp>
      <p:sp>
        <p:nvSpPr>
          <p:cNvPr id="14" name="Rectangle 13"/>
          <p:cNvSpPr/>
          <p:nvPr/>
        </p:nvSpPr>
        <p:spPr>
          <a:xfrm>
            <a:off x="901014"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Tree>
    <p:extLst>
      <p:ext uri="{BB962C8B-B14F-4D97-AF65-F5344CB8AC3E}">
        <p14:creationId xmlns:p14="http://schemas.microsoft.com/office/powerpoint/2010/main" val="63966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398"/>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398"/>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92677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68175" y="1722438"/>
            <a:ext cx="5386917" cy="639762"/>
          </a:xfrm>
        </p:spPr>
        <p:txBody>
          <a:bodyPr anchor="b">
            <a:noAutofit/>
          </a:bodyPr>
          <a:lstStyle>
            <a:lvl1pPr marL="0" indent="0" algn="ctr">
              <a:buNone/>
              <a:defRPr sz="2199" b="1"/>
            </a:lvl1pPr>
            <a:lvl2pPr marL="457216" indent="0">
              <a:buNone/>
              <a:defRPr sz="2000" b="1"/>
            </a:lvl2pPr>
            <a:lvl3pPr marL="914436" indent="0">
              <a:buNone/>
              <a:defRPr sz="1801" b="1"/>
            </a:lvl3pPr>
            <a:lvl4pPr marL="1371653" indent="0">
              <a:buNone/>
              <a:defRPr sz="1600" b="1"/>
            </a:lvl4pPr>
            <a:lvl5pPr marL="1828869" indent="0">
              <a:buNone/>
              <a:defRPr sz="1600" b="1"/>
            </a:lvl5pPr>
            <a:lvl6pPr marL="2286087" indent="0">
              <a:buNone/>
              <a:defRPr sz="1600" b="1"/>
            </a:lvl6pPr>
            <a:lvl7pPr marL="2743304" indent="0">
              <a:buNone/>
              <a:defRPr sz="1600" b="1"/>
            </a:lvl7pPr>
            <a:lvl8pPr marL="3200522" indent="0">
              <a:buNone/>
              <a:defRPr sz="1600" b="1"/>
            </a:lvl8pPr>
            <a:lvl9pPr marL="365774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8175" y="2438401"/>
            <a:ext cx="5386917" cy="3687762"/>
          </a:xfrm>
        </p:spPr>
        <p:txBody>
          <a:bodyPr/>
          <a:lstStyle>
            <a:lvl1pPr>
              <a:defRPr sz="2398"/>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3" y="1722438"/>
            <a:ext cx="5389033" cy="639762"/>
          </a:xfrm>
        </p:spPr>
        <p:txBody>
          <a:bodyPr anchor="b">
            <a:noAutofit/>
          </a:bodyPr>
          <a:lstStyle>
            <a:lvl1pPr marL="0" indent="0" algn="ctr">
              <a:buNone/>
              <a:defRPr sz="2199" b="1"/>
            </a:lvl1pPr>
            <a:lvl2pPr marL="457216" indent="0">
              <a:buNone/>
              <a:defRPr sz="2000" b="1"/>
            </a:lvl2pPr>
            <a:lvl3pPr marL="914436" indent="0">
              <a:buNone/>
              <a:defRPr sz="1801" b="1"/>
            </a:lvl3pPr>
            <a:lvl4pPr marL="1371653" indent="0">
              <a:buNone/>
              <a:defRPr sz="1600" b="1"/>
            </a:lvl4pPr>
            <a:lvl5pPr marL="1828869" indent="0">
              <a:buNone/>
              <a:defRPr sz="1600" b="1"/>
            </a:lvl5pPr>
            <a:lvl6pPr marL="2286087" indent="0">
              <a:buNone/>
              <a:defRPr sz="1600" b="1"/>
            </a:lvl6pPr>
            <a:lvl7pPr marL="2743304" indent="0">
              <a:buNone/>
              <a:defRPr sz="1600" b="1"/>
            </a:lvl7pPr>
            <a:lvl8pPr marL="3200522" indent="0">
              <a:buNone/>
              <a:defRPr sz="1600" b="1"/>
            </a:lvl8pPr>
            <a:lvl9pPr marL="365774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438401"/>
            <a:ext cx="5389033" cy="3687762"/>
          </a:xfrm>
        </p:spPr>
        <p:txBody>
          <a:bodyPr/>
          <a:lstStyle>
            <a:lvl1pPr>
              <a:defRPr sz="2398"/>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45428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4288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2" name="Date Placeholder 1"/>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195177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2"/>
            </a:lvl1pPr>
            <a:lvl2pPr>
              <a:defRPr sz="2800"/>
            </a:lvl2pPr>
            <a:lvl3pPr>
              <a:defRPr sz="2398"/>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
        <p:nvSpPr>
          <p:cNvPr id="8" name="Rectangle 7"/>
          <p:cNvSpPr/>
          <p:nvPr/>
        </p:nvSpPr>
        <p:spPr>
          <a:xfrm>
            <a:off x="746716" y="1505712"/>
            <a:ext cx="3622089"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0" name="Rectangle 9"/>
          <p:cNvSpPr/>
          <p:nvPr/>
        </p:nvSpPr>
        <p:spPr>
          <a:xfrm>
            <a:off x="902254" y="1642472"/>
            <a:ext cx="331100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4" name="Text Placeholder 3"/>
          <p:cNvSpPr>
            <a:spLocks noGrp="1"/>
          </p:cNvSpPr>
          <p:nvPr>
            <p:ph type="body" sz="half" idx="2"/>
          </p:nvPr>
        </p:nvSpPr>
        <p:spPr>
          <a:xfrm>
            <a:off x="1025336" y="2971800"/>
            <a:ext cx="3064844" cy="1752600"/>
          </a:xfrm>
        </p:spPr>
        <p:txBody>
          <a:bodyPr/>
          <a:lstStyle>
            <a:lvl1pPr marL="0" indent="0">
              <a:spcBef>
                <a:spcPts val="402"/>
              </a:spcBef>
              <a:buNone/>
              <a:defRPr sz="1401">
                <a:solidFill>
                  <a:schemeClr val="accent1">
                    <a:lumMod val="50000"/>
                  </a:schemeClr>
                </a:solidFill>
              </a:defRPr>
            </a:lvl1pPr>
            <a:lvl2pPr marL="457216" indent="0">
              <a:buNone/>
              <a:defRPr sz="1202"/>
            </a:lvl2pPr>
            <a:lvl3pPr marL="914436" indent="0">
              <a:buNone/>
              <a:defRPr sz="1003"/>
            </a:lvl3pPr>
            <a:lvl4pPr marL="1371653" indent="0">
              <a:buNone/>
              <a:defRPr sz="901"/>
            </a:lvl4pPr>
            <a:lvl5pPr marL="1828869" indent="0">
              <a:buNone/>
              <a:defRPr sz="901"/>
            </a:lvl5pPr>
            <a:lvl6pPr marL="2286087" indent="0">
              <a:buNone/>
              <a:defRPr sz="901"/>
            </a:lvl6pPr>
            <a:lvl7pPr marL="2743304" indent="0">
              <a:buNone/>
              <a:defRPr sz="901"/>
            </a:lvl7pPr>
            <a:lvl8pPr marL="3200522" indent="0">
              <a:buNone/>
              <a:defRPr sz="901"/>
            </a:lvl8pPr>
            <a:lvl9pPr marL="3657740" indent="0">
              <a:buNone/>
              <a:defRPr sz="901"/>
            </a:lvl9pPr>
          </a:lstStyle>
          <a:p>
            <a:pPr lvl="0"/>
            <a:r>
              <a:rPr lang="en-US" smtClean="0"/>
              <a:t>Click to edit Master text styles</a:t>
            </a:r>
          </a:p>
        </p:txBody>
      </p:sp>
      <p:sp>
        <p:nvSpPr>
          <p:cNvPr id="2" name="Title 1"/>
          <p:cNvSpPr>
            <a:spLocks noGrp="1"/>
          </p:cNvSpPr>
          <p:nvPr>
            <p:ph type="title"/>
          </p:nvPr>
        </p:nvSpPr>
        <p:spPr>
          <a:xfrm>
            <a:off x="1025336" y="1734312"/>
            <a:ext cx="306484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6001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8AB65F-0585-4639-9FA8-60D65DDEC7B0}"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300335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2"/>
            </a:lvl1pPr>
            <a:lvl2pPr marL="457216" indent="0">
              <a:buNone/>
              <a:defRPr sz="2800"/>
            </a:lvl2pPr>
            <a:lvl3pPr marL="914436" indent="0">
              <a:buNone/>
              <a:defRPr sz="2398"/>
            </a:lvl3pPr>
            <a:lvl4pPr marL="1371653" indent="0">
              <a:buNone/>
              <a:defRPr sz="2000"/>
            </a:lvl4pPr>
            <a:lvl5pPr marL="1828869" indent="0">
              <a:buNone/>
              <a:defRPr sz="2000"/>
            </a:lvl5pPr>
            <a:lvl6pPr marL="2286087" indent="0">
              <a:buNone/>
              <a:defRPr sz="2000"/>
            </a:lvl6pPr>
            <a:lvl7pPr marL="2743304" indent="0">
              <a:buNone/>
              <a:defRPr sz="2000"/>
            </a:lvl7pPr>
            <a:lvl8pPr marL="3200522" indent="0">
              <a:buNone/>
              <a:defRPr sz="2000"/>
            </a:lvl8pPr>
            <a:lvl9pPr marL="365774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7" name="Slide Number Placeholder 6"/>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2" name="Rectangle 11"/>
          <p:cNvSpPr/>
          <p:nvPr/>
        </p:nvSpPr>
        <p:spPr>
          <a:xfrm>
            <a:off x="1016000" y="5029200"/>
            <a:ext cx="10134354"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3"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49" baseline="0">
                <a:solidFill>
                  <a:srgbClr val="FFFFFF"/>
                </a:solidFill>
              </a:defRPr>
            </a:lvl1pPr>
            <a:lvl2pPr marL="457216" indent="0">
              <a:buNone/>
              <a:defRPr sz="1202"/>
            </a:lvl2pPr>
            <a:lvl3pPr marL="914436" indent="0">
              <a:buNone/>
              <a:defRPr sz="1003"/>
            </a:lvl3pPr>
            <a:lvl4pPr marL="1371653" indent="0">
              <a:buNone/>
              <a:defRPr sz="901"/>
            </a:lvl4pPr>
            <a:lvl5pPr marL="1828869" indent="0">
              <a:buNone/>
              <a:defRPr sz="901"/>
            </a:lvl5pPr>
            <a:lvl6pPr marL="2286087" indent="0">
              <a:buNone/>
              <a:defRPr sz="901"/>
            </a:lvl6pPr>
            <a:lvl7pPr marL="2743304" indent="0">
              <a:buNone/>
              <a:defRPr sz="901"/>
            </a:lvl7pPr>
            <a:lvl8pPr marL="3200522" indent="0">
              <a:buNone/>
              <a:defRPr sz="901"/>
            </a:lvl8pPr>
            <a:lvl9pPr marL="3657740" indent="0">
              <a:buNone/>
              <a:defRPr sz="901"/>
            </a:lvl9pPr>
          </a:lstStyle>
          <a:p>
            <a:pPr lvl="0"/>
            <a:r>
              <a:rPr lang="en-US" smtClean="0"/>
              <a:t>Click to edit Master text styles</a:t>
            </a:r>
          </a:p>
        </p:txBody>
      </p:sp>
      <p:sp>
        <p:nvSpPr>
          <p:cNvPr id="2" name="Title 1"/>
          <p:cNvSpPr>
            <a:spLocks noGrp="1"/>
          </p:cNvSpPr>
          <p:nvPr>
            <p:ph type="title"/>
          </p:nvPr>
        </p:nvSpPr>
        <p:spPr>
          <a:xfrm>
            <a:off x="1219200" y="5105401"/>
            <a:ext cx="9771353"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09767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236454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7"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8" name="Rectangle 7"/>
          <p:cNvSpPr/>
          <p:nvPr/>
        </p:nvSpPr>
        <p:spPr>
          <a:xfrm>
            <a:off x="9273636" y="351412"/>
            <a:ext cx="2229646"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2" name="Vertical Title 1"/>
          <p:cNvSpPr>
            <a:spLocks noGrp="1"/>
          </p:cNvSpPr>
          <p:nvPr>
            <p:ph type="title" orient="vert"/>
          </p:nvPr>
        </p:nvSpPr>
        <p:spPr>
          <a:xfrm>
            <a:off x="9398103" y="395430"/>
            <a:ext cx="1980708"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4352DD48-D969-4700-8348-071B5FF01283}"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31542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8AB65F-0585-4639-9FA8-60D65DDEC7B0}"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107056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8AB65F-0585-4639-9FA8-60D65DDEC7B0}"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56144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8AB65F-0585-4639-9FA8-60D65DDEC7B0}" type="datetimeFigureOut">
              <a:rPr lang="en-US" smtClean="0"/>
              <a:t>2/11/2015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64961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8AB65F-0585-4639-9FA8-60D65DDEC7B0}" type="datetimeFigureOut">
              <a:rPr lang="en-US" smtClean="0"/>
              <a:t>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148781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8AB65F-0585-4639-9FA8-60D65DDEC7B0}" type="datetimeFigureOut">
              <a:rPr lang="en-US" smtClean="0"/>
              <a:t>2/11/2015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346740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8AB65F-0585-4639-9FA8-60D65DDEC7B0}"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1970406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90" y="987425"/>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8AB65F-0585-4639-9FA8-60D65DDEC7B0}"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991DB-8B32-4782-AF44-EA71A3974F6D}" type="slidenum">
              <a:rPr lang="en-US" smtClean="0"/>
              <a:t>‹#›</a:t>
            </a:fld>
            <a:endParaRPr lang="en-US"/>
          </a:p>
        </p:txBody>
      </p:sp>
    </p:spTree>
    <p:extLst>
      <p:ext uri="{BB962C8B-B14F-4D97-AF65-F5344CB8AC3E}">
        <p14:creationId xmlns:p14="http://schemas.microsoft.com/office/powerpoint/2010/main" val="455217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AB65F-0585-4639-9FA8-60D65DDEC7B0}" type="datetimeFigureOut">
              <a:rPr lang="en-US" smtClean="0"/>
              <a:t>2/11/2015</a:t>
            </a:fld>
            <a:endParaRPr lang="en-US"/>
          </a:p>
        </p:txBody>
      </p:sp>
      <p:sp>
        <p:nvSpPr>
          <p:cNvPr id="5" name="Footer Placeholder 4"/>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991DB-8B32-4782-AF44-EA71A3974F6D}" type="slidenum">
              <a:rPr lang="en-US" smtClean="0"/>
              <a:t>‹#›</a:t>
            </a:fld>
            <a:endParaRPr lang="en-US"/>
          </a:p>
        </p:txBody>
      </p:sp>
    </p:spTree>
    <p:extLst>
      <p:ext uri="{BB962C8B-B14F-4D97-AF65-F5344CB8AC3E}">
        <p14:creationId xmlns:p14="http://schemas.microsoft.com/office/powerpoint/2010/main" val="1210728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3" name="Text Placeholder 2"/>
          <p:cNvSpPr>
            <a:spLocks noGrp="1"/>
          </p:cNvSpPr>
          <p:nvPr>
            <p:ph type="body" idx="1"/>
          </p:nvPr>
        </p:nvSpPr>
        <p:spPr>
          <a:xfrm>
            <a:off x="609600" y="1752604"/>
            <a:ext cx="109728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2">
                <a:solidFill>
                  <a:schemeClr val="tx2"/>
                </a:solidFill>
              </a:defRPr>
            </a:lvl1pPr>
          </a:lstStyle>
          <a:p>
            <a:fld id="{12DA05BF-C226-43AA-87CF-4A18D0D2512B}" type="datetimeFigureOut">
              <a:rPr lang="en-US" smtClean="0">
                <a:solidFill>
                  <a:srgbClr val="564B3C"/>
                </a:solidFill>
              </a:rPr>
              <a:pPr/>
              <a:t>2/11/2015</a:t>
            </a:fld>
            <a:endParaRPr lang="en-US">
              <a:solidFill>
                <a:srgbClr val="564B3C"/>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2">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2">
                <a:solidFill>
                  <a:schemeClr val="tx2"/>
                </a:solidFill>
              </a:defRPr>
            </a:lvl1pPr>
          </a:lstStyle>
          <a:p>
            <a:fld id="{4352DD48-D969-4700-8348-071B5FF01283}" type="slidenum">
              <a:rPr lang="en-US" smtClean="0">
                <a:solidFill>
                  <a:srgbClr val="564B3C"/>
                </a:solidFill>
              </a:rPr>
              <a:pPr/>
              <a:t>‹#›</a:t>
            </a:fld>
            <a:endParaRPr lang="en-US">
              <a:solidFill>
                <a:srgbClr val="564B3C"/>
              </a:solidFill>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10" name="Rectangle 9"/>
          <p:cNvSpPr/>
          <p:nvPr/>
        </p:nvSpPr>
        <p:spPr>
          <a:xfrm>
            <a:off x="497152" y="372865"/>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754563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36" rtl="0" eaLnBrk="1" latinLnBrk="0" hangingPunct="1">
        <a:spcBef>
          <a:spcPct val="0"/>
        </a:spcBef>
        <a:buNone/>
        <a:defRPr sz="3502" kern="1200" cap="all" baseline="0">
          <a:solidFill>
            <a:schemeClr val="accent1">
              <a:lumMod val="75000"/>
            </a:schemeClr>
          </a:solidFill>
          <a:latin typeface="+mj-lt"/>
          <a:ea typeface="+mj-ea"/>
          <a:cs typeface="+mj-cs"/>
        </a:defRPr>
      </a:lvl1pPr>
    </p:titleStyle>
    <p:bodyStyle>
      <a:lvl1pPr marL="342913" indent="-228609" algn="l" defTabSz="914436" rtl="0" eaLnBrk="1" latinLnBrk="0" hangingPunct="1">
        <a:spcBef>
          <a:spcPct val="20000"/>
        </a:spcBef>
        <a:buClr>
          <a:schemeClr val="accent1"/>
        </a:buClr>
        <a:buFont typeface="Arial" pitchFamily="34" charset="0"/>
        <a:buChar char="•"/>
        <a:defRPr sz="2398" kern="1200">
          <a:solidFill>
            <a:schemeClr val="tx2"/>
          </a:solidFill>
          <a:latin typeface="+mn-lt"/>
          <a:ea typeface="+mn-ea"/>
          <a:cs typeface="+mn-cs"/>
        </a:defRPr>
      </a:lvl1pPr>
      <a:lvl2pPr marL="640102" indent="-228609" algn="l" defTabSz="914436"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36" indent="-228609" algn="l" defTabSz="914436" rtl="0" eaLnBrk="1" latinLnBrk="0" hangingPunct="1">
        <a:spcBef>
          <a:spcPct val="20000"/>
        </a:spcBef>
        <a:buClr>
          <a:schemeClr val="accent3"/>
        </a:buClr>
        <a:buFont typeface="Arial" pitchFamily="34" charset="0"/>
        <a:buChar char="•"/>
        <a:defRPr sz="1801" kern="1200">
          <a:solidFill>
            <a:schemeClr val="tx2"/>
          </a:solidFill>
          <a:latin typeface="+mn-lt"/>
          <a:ea typeface="+mn-ea"/>
          <a:cs typeface="+mn-cs"/>
        </a:defRPr>
      </a:lvl3pPr>
      <a:lvl4pPr marL="1280210" indent="-228609" algn="l" defTabSz="914436"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539" indent="-228609" algn="l" defTabSz="914436"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426" indent="-182886" algn="l" defTabSz="914436" rtl="0" eaLnBrk="1" latinLnBrk="0" hangingPunct="1">
        <a:spcBef>
          <a:spcPct val="20000"/>
        </a:spcBef>
        <a:buClr>
          <a:schemeClr val="accent1"/>
        </a:buClr>
        <a:buFont typeface="Arial" pitchFamily="34" charset="0"/>
        <a:buChar char="•"/>
        <a:defRPr sz="1401" kern="1200">
          <a:solidFill>
            <a:schemeClr val="tx2"/>
          </a:solidFill>
          <a:latin typeface="+mn-lt"/>
          <a:ea typeface="+mn-ea"/>
          <a:cs typeface="+mn-cs"/>
        </a:defRPr>
      </a:lvl6pPr>
      <a:lvl7pPr marL="2011755" indent="-182886" algn="l" defTabSz="914436" rtl="0" eaLnBrk="1" latinLnBrk="0" hangingPunct="1">
        <a:spcBef>
          <a:spcPct val="20000"/>
        </a:spcBef>
        <a:buClr>
          <a:schemeClr val="accent2"/>
        </a:buClr>
        <a:buFont typeface="Arial" pitchFamily="34" charset="0"/>
        <a:buChar char="•"/>
        <a:defRPr sz="1401" kern="1200">
          <a:solidFill>
            <a:schemeClr val="tx2"/>
          </a:solidFill>
          <a:latin typeface="+mn-lt"/>
          <a:ea typeface="+mn-ea"/>
          <a:cs typeface="+mn-cs"/>
        </a:defRPr>
      </a:lvl7pPr>
      <a:lvl8pPr marL="2194644" indent="-182886" algn="l" defTabSz="914436" rtl="0" eaLnBrk="1" latinLnBrk="0" hangingPunct="1">
        <a:spcBef>
          <a:spcPct val="20000"/>
        </a:spcBef>
        <a:buClr>
          <a:schemeClr val="accent3"/>
        </a:buClr>
        <a:buFont typeface="Arial" pitchFamily="34" charset="0"/>
        <a:buChar char="•"/>
        <a:defRPr sz="1401" kern="1200">
          <a:solidFill>
            <a:schemeClr val="tx2"/>
          </a:solidFill>
          <a:latin typeface="+mn-lt"/>
          <a:ea typeface="+mn-ea"/>
          <a:cs typeface="+mn-cs"/>
        </a:defRPr>
      </a:lvl8pPr>
      <a:lvl9pPr marL="2377530" indent="-182886" algn="l" defTabSz="914436" rtl="0" eaLnBrk="1" latinLnBrk="0" hangingPunct="1">
        <a:spcBef>
          <a:spcPct val="20000"/>
        </a:spcBef>
        <a:buClr>
          <a:schemeClr val="accent4"/>
        </a:buClr>
        <a:buFont typeface="Arial" pitchFamily="34" charset="0"/>
        <a:buChar char="•"/>
        <a:defRPr sz="1401" kern="1200">
          <a:solidFill>
            <a:schemeClr val="tx2"/>
          </a:solidFill>
          <a:latin typeface="+mn-lt"/>
          <a:ea typeface="+mn-ea"/>
          <a:cs typeface="+mn-cs"/>
        </a:defRPr>
      </a:lvl9pPr>
    </p:bodyStyle>
    <p:otherStyle>
      <a:defPPr>
        <a:defRPr lang="en-US"/>
      </a:defPPr>
      <a:lvl1pPr marL="0" algn="l" defTabSz="914436" rtl="0" eaLnBrk="1" latinLnBrk="0" hangingPunct="1">
        <a:defRPr sz="1801" kern="1200">
          <a:solidFill>
            <a:schemeClr val="tx1"/>
          </a:solidFill>
          <a:latin typeface="+mn-lt"/>
          <a:ea typeface="+mn-ea"/>
          <a:cs typeface="+mn-cs"/>
        </a:defRPr>
      </a:lvl1pPr>
      <a:lvl2pPr marL="457216" algn="l" defTabSz="914436" rtl="0" eaLnBrk="1" latinLnBrk="0" hangingPunct="1">
        <a:defRPr sz="1801" kern="1200">
          <a:solidFill>
            <a:schemeClr val="tx1"/>
          </a:solidFill>
          <a:latin typeface="+mn-lt"/>
          <a:ea typeface="+mn-ea"/>
          <a:cs typeface="+mn-cs"/>
        </a:defRPr>
      </a:lvl2pPr>
      <a:lvl3pPr marL="914436" algn="l" defTabSz="914436" rtl="0" eaLnBrk="1" latinLnBrk="0" hangingPunct="1">
        <a:defRPr sz="1801" kern="1200">
          <a:solidFill>
            <a:schemeClr val="tx1"/>
          </a:solidFill>
          <a:latin typeface="+mn-lt"/>
          <a:ea typeface="+mn-ea"/>
          <a:cs typeface="+mn-cs"/>
        </a:defRPr>
      </a:lvl3pPr>
      <a:lvl4pPr marL="1371653" algn="l" defTabSz="914436" rtl="0" eaLnBrk="1" latinLnBrk="0" hangingPunct="1">
        <a:defRPr sz="1801" kern="1200">
          <a:solidFill>
            <a:schemeClr val="tx1"/>
          </a:solidFill>
          <a:latin typeface="+mn-lt"/>
          <a:ea typeface="+mn-ea"/>
          <a:cs typeface="+mn-cs"/>
        </a:defRPr>
      </a:lvl4pPr>
      <a:lvl5pPr marL="1828869" algn="l" defTabSz="914436" rtl="0" eaLnBrk="1" latinLnBrk="0" hangingPunct="1">
        <a:defRPr sz="1801" kern="1200">
          <a:solidFill>
            <a:schemeClr val="tx1"/>
          </a:solidFill>
          <a:latin typeface="+mn-lt"/>
          <a:ea typeface="+mn-ea"/>
          <a:cs typeface="+mn-cs"/>
        </a:defRPr>
      </a:lvl5pPr>
      <a:lvl6pPr marL="2286087" algn="l" defTabSz="914436" rtl="0" eaLnBrk="1" latinLnBrk="0" hangingPunct="1">
        <a:defRPr sz="1801" kern="1200">
          <a:solidFill>
            <a:schemeClr val="tx1"/>
          </a:solidFill>
          <a:latin typeface="+mn-lt"/>
          <a:ea typeface="+mn-ea"/>
          <a:cs typeface="+mn-cs"/>
        </a:defRPr>
      </a:lvl6pPr>
      <a:lvl7pPr marL="2743304" algn="l" defTabSz="914436" rtl="0" eaLnBrk="1" latinLnBrk="0" hangingPunct="1">
        <a:defRPr sz="1801" kern="1200">
          <a:solidFill>
            <a:schemeClr val="tx1"/>
          </a:solidFill>
          <a:latin typeface="+mn-lt"/>
          <a:ea typeface="+mn-ea"/>
          <a:cs typeface="+mn-cs"/>
        </a:defRPr>
      </a:lvl7pPr>
      <a:lvl8pPr marL="3200522" algn="l" defTabSz="914436" rtl="0" eaLnBrk="1" latinLnBrk="0" hangingPunct="1">
        <a:defRPr sz="1801" kern="1200">
          <a:solidFill>
            <a:schemeClr val="tx1"/>
          </a:solidFill>
          <a:latin typeface="+mn-lt"/>
          <a:ea typeface="+mn-ea"/>
          <a:cs typeface="+mn-cs"/>
        </a:defRPr>
      </a:lvl8pPr>
      <a:lvl9pPr marL="3657740" algn="l" defTabSz="91443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2" y="-218941"/>
            <a:ext cx="12359842" cy="7302321"/>
          </a:xfrm>
          <a:prstGeom prst="rect">
            <a:avLst/>
          </a:prstGeom>
        </p:spPr>
      </p:pic>
      <p:sp>
        <p:nvSpPr>
          <p:cNvPr id="2" name="Title 1"/>
          <p:cNvSpPr>
            <a:spLocks noGrp="1"/>
          </p:cNvSpPr>
          <p:nvPr>
            <p:ph type="ctrTitle"/>
          </p:nvPr>
        </p:nvSpPr>
        <p:spPr>
          <a:xfrm>
            <a:off x="1524004" y="1122366"/>
            <a:ext cx="9144000" cy="4273884"/>
          </a:xfrm>
        </p:spPr>
        <p:txBody>
          <a:bodyPr>
            <a:noAutofit/>
          </a:bodyPr>
          <a:lstStyle/>
          <a:p>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he-IL" sz="9602" b="1" dirty="0">
                <a:latin typeface="Algerian" panose="04020705040A02060702" pitchFamily="82" charset="0"/>
              </a:rPr>
              <a:t/>
            </a:r>
            <a:br>
              <a:rPr lang="he-IL" sz="9602" b="1" dirty="0">
                <a:latin typeface="Algerian" panose="04020705040A02060702" pitchFamily="82" charset="0"/>
              </a:rPr>
            </a:br>
            <a:r>
              <a:rPr lang="en-US" sz="9602" b="1" dirty="0">
                <a:latin typeface="Algerian" panose="04020705040A02060702" pitchFamily="82" charset="0"/>
              </a:rPr>
              <a:t>The</a:t>
            </a:r>
            <a:r>
              <a:rPr lang="he-IL" sz="9602" b="1" dirty="0">
                <a:latin typeface="Algerian" panose="04020705040A02060702" pitchFamily="82" charset="0"/>
              </a:rPr>
              <a:t> </a:t>
            </a:r>
            <a:r>
              <a:rPr lang="en-US" sz="9602" b="1" dirty="0">
                <a:latin typeface="Algerian" panose="04020705040A02060702" pitchFamily="82" charset="0"/>
              </a:rPr>
              <a:t> Story of </a:t>
            </a:r>
            <a:r>
              <a:rPr lang="he-IL" sz="9602" b="1" dirty="0">
                <a:latin typeface="Algerian" panose="04020705040A02060702" pitchFamily="82" charset="0"/>
              </a:rPr>
              <a:t> </a:t>
            </a:r>
            <a:r>
              <a:rPr lang="en-US" sz="9602" b="1" dirty="0">
                <a:latin typeface="Algerian" panose="04020705040A02060702" pitchFamily="82" charset="0"/>
              </a:rPr>
              <a:t>The Land Of Israel</a:t>
            </a:r>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5486403"/>
            <a:ext cx="1076793" cy="137159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7392" y="6172204"/>
            <a:ext cx="2223246" cy="704142"/>
          </a:xfrm>
          <a:prstGeom prst="rect">
            <a:avLst/>
          </a:prstGeom>
        </p:spPr>
      </p:pic>
      <p:sp>
        <p:nvSpPr>
          <p:cNvPr id="7" name="TextBox 6"/>
          <p:cNvSpPr txBox="1"/>
          <p:nvPr/>
        </p:nvSpPr>
        <p:spPr>
          <a:xfrm>
            <a:off x="4698533" y="6507013"/>
            <a:ext cx="3208338" cy="369460"/>
          </a:xfrm>
          <a:prstGeom prst="rect">
            <a:avLst/>
          </a:prstGeom>
          <a:noFill/>
        </p:spPr>
        <p:txBody>
          <a:bodyPr wrap="square" rtlCol="0">
            <a:spAutoFit/>
          </a:bodyPr>
          <a:lstStyle/>
          <a:p>
            <a:r>
              <a:rPr lang="en-US" sz="1801" b="1" dirty="0"/>
              <a:t>Created b Arad Lerner</a:t>
            </a:r>
          </a:p>
        </p:txBody>
      </p:sp>
    </p:spTree>
    <p:extLst>
      <p:ext uri="{BB962C8B-B14F-4D97-AF65-F5344CB8AC3E}">
        <p14:creationId xmlns:p14="http://schemas.microsoft.com/office/powerpoint/2010/main" val="25637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4"/>
            <a:ext cx="10515602" cy="1325561"/>
          </a:xfrm>
        </p:spPr>
        <p:txBody>
          <a:bodyPr>
            <a:normAutofit/>
          </a:bodyPr>
          <a:lstStyle/>
          <a:p>
            <a:pPr algn="ctr"/>
            <a:r>
              <a:rPr lang="en-US" sz="6603" b="1" dirty="0">
                <a:latin typeface="Agency FB" panose="020B0503020202020204" pitchFamily="34" charset="0"/>
              </a:rPr>
              <a:t>                    1967- The Six Day War</a:t>
            </a:r>
          </a:p>
        </p:txBody>
      </p:sp>
      <p:pic>
        <p:nvPicPr>
          <p:cNvPr id="5" name="Content Placeholder 4"/>
          <p:cNvPicPr>
            <a:picLocks noGrp="1" noChangeAspect="1"/>
          </p:cNvPicPr>
          <p:nvPr>
            <p:ph sz="half" idx="1"/>
          </p:nvPr>
        </p:nvPicPr>
        <p:blipFill>
          <a:blip r:embed="rId4"/>
          <a:stretch>
            <a:fillRect/>
          </a:stretch>
        </p:blipFill>
        <p:spPr>
          <a:xfrm>
            <a:off x="-161365" y="0"/>
            <a:ext cx="4787153" cy="6858000"/>
          </a:xfrm>
          <a:prstGeom prst="rect">
            <a:avLst/>
          </a:prstGeom>
        </p:spPr>
      </p:pic>
      <p:sp>
        <p:nvSpPr>
          <p:cNvPr id="4" name="Content Placeholder 3"/>
          <p:cNvSpPr>
            <a:spLocks noGrp="1"/>
          </p:cNvSpPr>
          <p:nvPr>
            <p:ph sz="half" idx="2"/>
          </p:nvPr>
        </p:nvSpPr>
        <p:spPr>
          <a:xfrm>
            <a:off x="5755346" y="1452284"/>
            <a:ext cx="5598457" cy="5405717"/>
          </a:xfrm>
        </p:spPr>
        <p:txBody>
          <a:bodyPr>
            <a:normAutofit fontScale="85000" lnSpcReduction="20000"/>
          </a:bodyPr>
          <a:lstStyle/>
          <a:p>
            <a:pPr>
              <a:defRPr/>
            </a:pPr>
            <a:r>
              <a:rPr lang="en-US" sz="4601" b="1" dirty="0">
                <a:latin typeface="Agency FB" panose="020B0503020202020204" pitchFamily="34" charset="0"/>
              </a:rPr>
              <a:t>On May 1967, Egypt re-imposes the blockade of Israel’s southern port of </a:t>
            </a:r>
            <a:r>
              <a:rPr lang="en-US" sz="4601" b="1" dirty="0" err="1">
                <a:latin typeface="Agency FB" panose="020B0503020202020204" pitchFamily="34" charset="0"/>
              </a:rPr>
              <a:t>Eilat</a:t>
            </a:r>
            <a:r>
              <a:rPr lang="en-US" sz="4601" b="1" dirty="0">
                <a:latin typeface="Agency FB" panose="020B0503020202020204" pitchFamily="34" charset="0"/>
              </a:rPr>
              <a:t> cutting off Israel’s trade from Asia. </a:t>
            </a:r>
            <a:r>
              <a:rPr lang="en-US" sz="4601" b="1" u="sng" dirty="0">
                <a:latin typeface="Agency FB" panose="020B0503020202020204" pitchFamily="34" charset="0"/>
              </a:rPr>
              <a:t>This is a clear act of war by international law.</a:t>
            </a:r>
          </a:p>
          <a:p>
            <a:pPr marL="0" indent="0">
              <a:buNone/>
              <a:defRPr/>
            </a:pPr>
            <a:endParaRPr lang="en-US" sz="4601" b="1" u="sng" dirty="0">
              <a:latin typeface="Agency FB" panose="020B0503020202020204" pitchFamily="34" charset="0"/>
            </a:endParaRPr>
          </a:p>
          <a:p>
            <a:pPr>
              <a:defRPr/>
            </a:pPr>
            <a:r>
              <a:rPr lang="en-US" sz="4601" b="1" dirty="0">
                <a:latin typeface="Agency FB" panose="020B0503020202020204" pitchFamily="34" charset="0"/>
              </a:rPr>
              <a:t>The war lasted 6 days, in which Israel captures territories in Sinai Peninsula, The Golan Heights, The West Bank and East Jerusalem.</a:t>
            </a:r>
          </a:p>
          <a:p>
            <a:endParaRPr lang="en-US" dirty="0"/>
          </a:p>
        </p:txBody>
      </p:sp>
    </p:spTree>
    <p:extLst>
      <p:ext uri="{BB962C8B-B14F-4D97-AF65-F5344CB8AC3E}">
        <p14:creationId xmlns:p14="http://schemas.microsoft.com/office/powerpoint/2010/main" val="112180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stretch>
            <a:fillRect/>
          </a:stretch>
        </p:blipFill>
        <p:spPr>
          <a:xfrm>
            <a:off x="4" y="1"/>
            <a:ext cx="12192000" cy="6846777"/>
          </a:xfrm>
          <a:prstGeom prst="rect">
            <a:avLst/>
          </a:prstGeom>
        </p:spPr>
      </p:pic>
      <p:sp>
        <p:nvSpPr>
          <p:cNvPr id="2" name="Title 1"/>
          <p:cNvSpPr>
            <a:spLocks noGrp="1"/>
          </p:cNvSpPr>
          <p:nvPr>
            <p:ph type="title"/>
          </p:nvPr>
        </p:nvSpPr>
        <p:spPr>
          <a:xfrm>
            <a:off x="838199" y="655373"/>
            <a:ext cx="10515602" cy="1325561"/>
          </a:xfrm>
        </p:spPr>
        <p:txBody>
          <a:bodyPr>
            <a:noAutofit/>
          </a:bodyPr>
          <a:lstStyle/>
          <a:p>
            <a:pPr algn="ctr"/>
            <a:r>
              <a:rPr lang="en-US" sz="6603" b="1" dirty="0">
                <a:latin typeface="Agency FB" panose="020B0503020202020204" pitchFamily="34" charset="0"/>
              </a:rPr>
              <a:t>1979 – Israel and Egypt’s peace Agreement</a:t>
            </a:r>
            <a:r>
              <a:rPr lang="en-US" sz="5998" b="1" dirty="0">
                <a:latin typeface="Agency FB" panose="020B0503020202020204" pitchFamily="34" charset="0"/>
              </a:rPr>
              <a:t/>
            </a:r>
            <a:br>
              <a:rPr lang="en-US" sz="5998" b="1" dirty="0">
                <a:latin typeface="Agency FB" panose="020B0503020202020204" pitchFamily="34" charset="0"/>
              </a:rPr>
            </a:br>
            <a:endParaRPr lang="en-US" sz="5998" dirty="0">
              <a:latin typeface="Agency FB" panose="020B0503020202020204" pitchFamily="34" charset="0"/>
            </a:endParaRPr>
          </a:p>
        </p:txBody>
      </p:sp>
      <p:sp>
        <p:nvSpPr>
          <p:cNvPr id="3" name="Content Placeholder 2"/>
          <p:cNvSpPr>
            <a:spLocks noGrp="1"/>
          </p:cNvSpPr>
          <p:nvPr>
            <p:ph sz="half" idx="1"/>
          </p:nvPr>
        </p:nvSpPr>
        <p:spPr>
          <a:xfrm>
            <a:off x="-2" y="1980936"/>
            <a:ext cx="12192004" cy="4351339"/>
          </a:xfrm>
        </p:spPr>
        <p:txBody>
          <a:bodyPr>
            <a:normAutofit/>
          </a:bodyPr>
          <a:lstStyle/>
          <a:p>
            <a:pPr marL="0" indent="0">
              <a:buNone/>
              <a:defRPr/>
            </a:pPr>
            <a:endParaRPr lang="he-IL" dirty="0"/>
          </a:p>
          <a:p>
            <a:pPr marL="0" indent="0">
              <a:buNone/>
              <a:defRPr/>
            </a:pPr>
            <a:endParaRPr lang="he-IL" sz="5401" b="1" dirty="0">
              <a:solidFill>
                <a:schemeClr val="bg1"/>
              </a:solidFill>
              <a:latin typeface="Agency FB" panose="020B0503020202020204" pitchFamily="34" charset="0"/>
            </a:endParaRPr>
          </a:p>
          <a:p>
            <a:pPr marL="0" indent="0">
              <a:buNone/>
              <a:defRPr/>
            </a:pPr>
            <a:r>
              <a:rPr lang="en-US" sz="5998" b="1" dirty="0">
                <a:solidFill>
                  <a:schemeClr val="bg1"/>
                </a:solidFill>
                <a:effectLst>
                  <a:outerShdw blurRad="38100" dist="38100" dir="2700000" algn="tl">
                    <a:srgbClr val="000000">
                      <a:alpha val="43137"/>
                    </a:srgbClr>
                  </a:outerShdw>
                </a:effectLst>
                <a:latin typeface="Agency FB" panose="020B0503020202020204" pitchFamily="34" charset="0"/>
              </a:rPr>
              <a:t>Israel signs a  peace agreement with Egypt in return of giving Sinai peninsula back to Egypt.</a:t>
            </a:r>
          </a:p>
          <a:p>
            <a:endParaRPr lang="en-US" dirty="0"/>
          </a:p>
        </p:txBody>
      </p:sp>
    </p:spTree>
    <p:extLst>
      <p:ext uri="{BB962C8B-B14F-4D97-AF65-F5344CB8AC3E}">
        <p14:creationId xmlns:p14="http://schemas.microsoft.com/office/powerpoint/2010/main" val="3685789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46253" y="1"/>
            <a:ext cx="7048849" cy="6858000"/>
          </a:xfrm>
        </p:spPr>
      </p:pic>
      <p:sp>
        <p:nvSpPr>
          <p:cNvPr id="2" name="Title 1"/>
          <p:cNvSpPr>
            <a:spLocks noGrp="1"/>
          </p:cNvSpPr>
          <p:nvPr>
            <p:ph type="title"/>
          </p:nvPr>
        </p:nvSpPr>
        <p:spPr/>
        <p:txBody>
          <a:bodyPr>
            <a:noAutofit/>
          </a:bodyPr>
          <a:lstStyle/>
          <a:p>
            <a:pPr algn="l"/>
            <a:r>
              <a:rPr lang="en-US" sz="11500" b="1" dirty="0" smtClean="0">
                <a:latin typeface="Agency FB" panose="020B0503020202020204" pitchFamily="34" charset="0"/>
              </a:rPr>
              <a:t>      Israel Today</a:t>
            </a:r>
            <a:endParaRPr lang="en-US" sz="11500" b="1" dirty="0">
              <a:latin typeface="Agency FB" panose="020B0503020202020204" pitchFamily="34" charset="0"/>
            </a:endParaRPr>
          </a:p>
        </p:txBody>
      </p:sp>
    </p:spTree>
    <p:extLst>
      <p:ext uri="{BB962C8B-B14F-4D97-AF65-F5344CB8AC3E}">
        <p14:creationId xmlns:p14="http://schemas.microsoft.com/office/powerpoint/2010/main" val="201147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tx1"/>
            </a:gs>
            <a:gs pos="0">
              <a:schemeClr val="accent1">
                <a:lumMod val="5000"/>
                <a:lumOff val="95000"/>
              </a:schemeClr>
            </a:gs>
            <a:gs pos="62000">
              <a:srgbClr val="00B050"/>
            </a:gs>
            <a:gs pos="84000">
              <a:srgbClr val="FF0000"/>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3" y="275478"/>
            <a:ext cx="10515602" cy="1325561"/>
          </a:xfrm>
        </p:spPr>
        <p:txBody>
          <a:bodyPr>
            <a:normAutofit fontScale="90000"/>
          </a:bodyPr>
          <a:lstStyle/>
          <a:p>
            <a:r>
              <a:rPr lang="en-US" sz="6603" b="1" dirty="0">
                <a:latin typeface="Agency FB" panose="020B0503020202020204" pitchFamily="34" charset="0"/>
              </a:rPr>
              <a:t>The Birth Of The Palestinian Liberation Organization</a:t>
            </a:r>
          </a:p>
        </p:txBody>
      </p:sp>
      <p:sp>
        <p:nvSpPr>
          <p:cNvPr id="3" name="Content Placeholder 2"/>
          <p:cNvSpPr>
            <a:spLocks noGrp="1"/>
          </p:cNvSpPr>
          <p:nvPr>
            <p:ph sz="half" idx="1"/>
          </p:nvPr>
        </p:nvSpPr>
        <p:spPr>
          <a:xfrm>
            <a:off x="3" y="1825629"/>
            <a:ext cx="8570258" cy="5032375"/>
          </a:xfrm>
        </p:spPr>
        <p:txBody>
          <a:bodyPr>
            <a:noAutofit/>
          </a:bodyPr>
          <a:lstStyle/>
          <a:p>
            <a:pPr>
              <a:defRPr/>
            </a:pPr>
            <a:r>
              <a:rPr lang="en-US" sz="2398" b="1" dirty="0">
                <a:latin typeface="Agency FB" panose="020B0503020202020204" pitchFamily="34" charset="0"/>
              </a:rPr>
              <a:t>In 1974, the Arab world designates the PLO (Palestinian Liberation Organization) headed by Yasser Arafat as the sole representative of the Palestinian-Arab people.</a:t>
            </a:r>
          </a:p>
          <a:p>
            <a:pPr>
              <a:defRPr/>
            </a:pPr>
            <a:r>
              <a:rPr lang="en-US" sz="2398" b="1" dirty="0">
                <a:latin typeface="Agency FB" panose="020B0503020202020204" pitchFamily="34" charset="0"/>
              </a:rPr>
              <a:t>The Goal of Arafat and PLO – Total destruction of Israel.</a:t>
            </a:r>
          </a:p>
          <a:p>
            <a:pPr>
              <a:defRPr/>
            </a:pPr>
            <a:r>
              <a:rPr lang="en-US" sz="2398" b="1" dirty="0">
                <a:latin typeface="Agency FB" panose="020B0503020202020204" pitchFamily="34" charset="0"/>
              </a:rPr>
              <a:t>Result: political stalemate and terror sponsored by PLO inside and outside Israel. </a:t>
            </a:r>
          </a:p>
          <a:p>
            <a:pPr>
              <a:defRPr/>
            </a:pPr>
            <a:r>
              <a:rPr lang="en-US" sz="2000" b="1" i="1" dirty="0">
                <a:solidFill>
                  <a:srgbClr val="FF0000"/>
                </a:solidFill>
                <a:latin typeface="Agency FB" panose="020B0503020202020204" pitchFamily="34" charset="0"/>
              </a:rPr>
              <a:t>“</a:t>
            </a:r>
            <a:r>
              <a:rPr lang="en-US" sz="2000" b="1" i="1" dirty="0">
                <a:solidFill>
                  <a:srgbClr val="FF0000"/>
                </a:solidFill>
                <a:effectLst>
                  <a:outerShdw blurRad="38100" dist="38100" dir="2700000" algn="tl">
                    <a:srgbClr val="000000">
                      <a:alpha val="43137"/>
                    </a:srgbClr>
                  </a:outerShdw>
                </a:effectLst>
                <a:latin typeface="Agency FB" panose="020B0503020202020204" pitchFamily="34" charset="0"/>
              </a:rPr>
              <a:t>We plan to eliminate the state of Israel and</a:t>
            </a:r>
          </a:p>
          <a:p>
            <a:pPr marL="114304" indent="0">
              <a:buNone/>
              <a:defRPr/>
            </a:pPr>
            <a:r>
              <a:rPr lang="en-US" sz="2000" b="1" i="1" dirty="0">
                <a:solidFill>
                  <a:srgbClr val="FF0000"/>
                </a:solidFill>
                <a:effectLst>
                  <a:outerShdw blurRad="38100" dist="38100" dir="2700000" algn="tl">
                    <a:srgbClr val="000000">
                      <a:alpha val="43137"/>
                    </a:srgbClr>
                  </a:outerShdw>
                </a:effectLst>
                <a:latin typeface="Agency FB" panose="020B0503020202020204" pitchFamily="34" charset="0"/>
              </a:rPr>
              <a:t>establish a purely Palestinian state. We will make</a:t>
            </a:r>
          </a:p>
          <a:p>
            <a:pPr marL="114304" indent="0">
              <a:buNone/>
              <a:defRPr/>
            </a:pPr>
            <a:r>
              <a:rPr lang="en-US" sz="2000" b="1" i="1" dirty="0">
                <a:solidFill>
                  <a:srgbClr val="FF0000"/>
                </a:solidFill>
                <a:effectLst>
                  <a:outerShdw blurRad="38100" dist="38100" dir="2700000" algn="tl">
                    <a:srgbClr val="000000">
                      <a:alpha val="43137"/>
                    </a:srgbClr>
                  </a:outerShdw>
                </a:effectLst>
                <a:latin typeface="Agency FB" panose="020B0503020202020204" pitchFamily="34" charset="0"/>
              </a:rPr>
              <a:t>life unbearable for Jews by psychological</a:t>
            </a:r>
          </a:p>
          <a:p>
            <a:pPr marL="114304" indent="0">
              <a:buNone/>
              <a:defRPr/>
            </a:pPr>
            <a:r>
              <a:rPr lang="en-US" sz="2000" b="1" i="1" dirty="0">
                <a:solidFill>
                  <a:srgbClr val="FF0000"/>
                </a:solidFill>
                <a:effectLst>
                  <a:outerShdw blurRad="38100" dist="38100" dir="2700000" algn="tl">
                    <a:srgbClr val="000000">
                      <a:alpha val="43137"/>
                    </a:srgbClr>
                  </a:outerShdw>
                </a:effectLst>
                <a:latin typeface="Agency FB" panose="020B0503020202020204" pitchFamily="34" charset="0"/>
              </a:rPr>
              <a:t>warfare and population explosion. </a:t>
            </a:r>
          </a:p>
          <a:p>
            <a:pPr marL="114304" indent="0">
              <a:buNone/>
              <a:defRPr/>
            </a:pPr>
            <a:r>
              <a:rPr lang="en-US" sz="2000" b="1" i="1" dirty="0">
                <a:solidFill>
                  <a:srgbClr val="FF0000"/>
                </a:solidFill>
                <a:effectLst>
                  <a:outerShdw blurRad="38100" dist="38100" dir="2700000" algn="tl">
                    <a:srgbClr val="000000">
                      <a:alpha val="43137"/>
                    </a:srgbClr>
                  </a:outerShdw>
                </a:effectLst>
                <a:latin typeface="Agency FB" panose="020B0503020202020204" pitchFamily="34" charset="0"/>
              </a:rPr>
              <a:t>We Palestinians will take over everything, </a:t>
            </a:r>
          </a:p>
          <a:p>
            <a:pPr marL="114304" indent="0">
              <a:buNone/>
              <a:defRPr/>
            </a:pPr>
            <a:r>
              <a:rPr lang="en-US" sz="2000" b="1" i="1" dirty="0">
                <a:solidFill>
                  <a:srgbClr val="FF0000"/>
                </a:solidFill>
                <a:effectLst>
                  <a:outerShdw blurRad="38100" dist="38100" dir="2700000" algn="tl">
                    <a:srgbClr val="000000">
                      <a:alpha val="43137"/>
                    </a:srgbClr>
                  </a:outerShdw>
                </a:effectLst>
                <a:latin typeface="Agency FB" panose="020B0503020202020204" pitchFamily="34" charset="0"/>
              </a:rPr>
              <a:t>including all of Jerusalem.”</a:t>
            </a:r>
            <a:endParaRPr lang="en-US" sz="2000" b="1" i="1" dirty="0">
              <a:latin typeface="Agency FB" panose="020B0503020202020204" pitchFamily="34" charset="0"/>
            </a:endParaRPr>
          </a:p>
          <a:p>
            <a:endParaRPr lang="en-US" sz="2398" b="1" dirty="0"/>
          </a:p>
        </p:txBody>
      </p:sp>
      <p:pic>
        <p:nvPicPr>
          <p:cNvPr id="5" name="Content Placeholder 4"/>
          <p:cNvPicPr>
            <a:picLocks noGrp="1" noChangeAspect="1"/>
          </p:cNvPicPr>
          <p:nvPr>
            <p:ph sz="half" idx="2"/>
          </p:nvPr>
        </p:nvPicPr>
        <p:blipFill>
          <a:blip r:embed="rId2"/>
          <a:stretch>
            <a:fillRect/>
          </a:stretch>
        </p:blipFill>
        <p:spPr>
          <a:xfrm>
            <a:off x="8713695" y="3053328"/>
            <a:ext cx="3900492" cy="4188823"/>
          </a:xfrm>
          <a:prstGeom prst="rect">
            <a:avLst/>
          </a:prstGeom>
        </p:spPr>
      </p:pic>
    </p:spTree>
    <p:extLst>
      <p:ext uri="{BB962C8B-B14F-4D97-AF65-F5344CB8AC3E}">
        <p14:creationId xmlns:p14="http://schemas.microsoft.com/office/powerpoint/2010/main" val="130139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0323" y="1970139"/>
            <a:ext cx="5181602" cy="4351339"/>
          </a:xfrm>
        </p:spPr>
        <p:txBody>
          <a:bodyPr/>
          <a:lstStyle/>
          <a:p>
            <a:r>
              <a:rPr lang="en-US" sz="4002" dirty="0">
                <a:latin typeface="Agency FB" panose="020B0503020202020204" pitchFamily="34" charset="0"/>
                <a:cs typeface="Arial" charset="0"/>
              </a:rPr>
              <a:t>Declaration of Principles on Interim Self-Government Arrangements for the Palestinians signed by Israel and PLO, as representative of the Palestinian people.</a:t>
            </a:r>
          </a:p>
          <a:p>
            <a:endParaRPr lang="en-US" dirty="0"/>
          </a:p>
        </p:txBody>
      </p:sp>
      <p:pic>
        <p:nvPicPr>
          <p:cNvPr id="6" name="Picture 5"/>
          <p:cNvPicPr>
            <a:picLocks noChangeAspect="1"/>
          </p:cNvPicPr>
          <p:nvPr/>
        </p:nvPicPr>
        <p:blipFill>
          <a:blip r:embed="rId3"/>
          <a:stretch>
            <a:fillRect/>
          </a:stretch>
        </p:blipFill>
        <p:spPr>
          <a:xfrm>
            <a:off x="4" y="4"/>
            <a:ext cx="12192000" cy="6874384"/>
          </a:xfrm>
          <a:prstGeom prst="rect">
            <a:avLst/>
          </a:prstGeom>
        </p:spPr>
      </p:pic>
      <p:pic>
        <p:nvPicPr>
          <p:cNvPr id="5" name="Content Placeholder 4"/>
          <p:cNvPicPr>
            <a:picLocks noGrp="1" noChangeAspect="1"/>
          </p:cNvPicPr>
          <p:nvPr>
            <p:ph sz="half" idx="2"/>
          </p:nvPr>
        </p:nvPicPr>
        <p:blipFill>
          <a:blip r:embed="rId4"/>
          <a:stretch>
            <a:fillRect/>
          </a:stretch>
        </p:blipFill>
        <p:spPr>
          <a:xfrm>
            <a:off x="7386924" y="972718"/>
            <a:ext cx="4657705" cy="5885285"/>
          </a:xfrm>
          <a:prstGeom prst="rect">
            <a:avLst/>
          </a:prstGeom>
        </p:spPr>
      </p:pic>
      <p:sp>
        <p:nvSpPr>
          <p:cNvPr id="2" name="Title 1"/>
          <p:cNvSpPr>
            <a:spLocks noGrp="1"/>
          </p:cNvSpPr>
          <p:nvPr>
            <p:ph type="title"/>
          </p:nvPr>
        </p:nvSpPr>
        <p:spPr>
          <a:xfrm>
            <a:off x="587189" y="115160"/>
            <a:ext cx="10515602" cy="1325561"/>
          </a:xfrm>
        </p:spPr>
        <p:txBody>
          <a:bodyPr>
            <a:noAutofit/>
          </a:bodyPr>
          <a:lstStyle/>
          <a:p>
            <a:pPr algn="ctr">
              <a:spcBef>
                <a:spcPts val="0"/>
              </a:spcBef>
              <a:defRPr/>
            </a:pPr>
            <a:r>
              <a:rPr lang="he-IL" sz="8000" b="1" dirty="0">
                <a:solidFill>
                  <a:schemeClr val="bg1"/>
                </a:solidFill>
                <a:effectLst>
                  <a:outerShdw blurRad="38100" dist="38100" dir="2700000" algn="tl">
                    <a:srgbClr val="000000">
                      <a:alpha val="43137"/>
                    </a:srgbClr>
                  </a:outerShdw>
                </a:effectLst>
                <a:latin typeface="Agency FB" panose="020B0503020202020204" pitchFamily="34" charset="0"/>
              </a:rPr>
              <a:t>-1993</a:t>
            </a:r>
            <a:r>
              <a:rPr lang="en-US" sz="8000" b="1" dirty="0">
                <a:solidFill>
                  <a:schemeClr val="bg1"/>
                </a:solidFill>
                <a:effectLst>
                  <a:outerShdw blurRad="38100" dist="38100" dir="2700000" algn="tl">
                    <a:srgbClr val="000000">
                      <a:alpha val="43137"/>
                    </a:srgbClr>
                  </a:outerShdw>
                </a:effectLst>
                <a:latin typeface="Agency FB" panose="020B0503020202020204" pitchFamily="34" charset="0"/>
              </a:rPr>
              <a:t>The Oslo Agreements:</a:t>
            </a:r>
            <a:r>
              <a:rPr lang="en-US" sz="3202" b="1" dirty="0">
                <a:solidFill>
                  <a:schemeClr val="bg1"/>
                </a:solidFill>
                <a:effectLst>
                  <a:outerShdw blurRad="38100" dist="38100" dir="2700000" algn="tl">
                    <a:srgbClr val="000000">
                      <a:alpha val="43137"/>
                    </a:srgbClr>
                  </a:outerShdw>
                </a:effectLst>
                <a:latin typeface="Agency FB" panose="020B0503020202020204" pitchFamily="34" charset="0"/>
              </a:rPr>
              <a:t/>
            </a:r>
            <a:br>
              <a:rPr lang="en-US" sz="3202" b="1" dirty="0">
                <a:solidFill>
                  <a:schemeClr val="bg1"/>
                </a:solidFill>
                <a:effectLst>
                  <a:outerShdw blurRad="38100" dist="38100" dir="2700000" algn="tl">
                    <a:srgbClr val="000000">
                      <a:alpha val="43137"/>
                    </a:srgbClr>
                  </a:outerShdw>
                </a:effectLst>
                <a:latin typeface="Agency FB" panose="020B0503020202020204" pitchFamily="34" charset="0"/>
              </a:rPr>
            </a:br>
            <a:endParaRPr lang="en-US" sz="3202" dirty="0">
              <a:solidFill>
                <a:schemeClr val="bg1"/>
              </a:solidFill>
              <a:latin typeface="Agency FB" panose="020B0503020202020204" pitchFamily="34" charset="0"/>
            </a:endParaRPr>
          </a:p>
        </p:txBody>
      </p:sp>
      <p:sp>
        <p:nvSpPr>
          <p:cNvPr id="8" name="TextBox 7"/>
          <p:cNvSpPr txBox="1"/>
          <p:nvPr/>
        </p:nvSpPr>
        <p:spPr>
          <a:xfrm>
            <a:off x="300323" y="1094552"/>
            <a:ext cx="5181602" cy="5786328"/>
          </a:xfrm>
          <a:prstGeom prst="rect">
            <a:avLst/>
          </a:prstGeom>
          <a:noFill/>
        </p:spPr>
        <p:txBody>
          <a:bodyPr wrap="square" rtlCol="0">
            <a:spAutoFit/>
          </a:bodyPr>
          <a:lstStyle/>
          <a:p>
            <a:r>
              <a:rPr lang="en-US" sz="4400" b="1" dirty="0">
                <a:solidFill>
                  <a:schemeClr val="bg1"/>
                </a:solidFill>
                <a:effectLst>
                  <a:outerShdw blurRad="317500" dist="203200" dir="2700000" algn="tl">
                    <a:srgbClr val="000000"/>
                  </a:outerShdw>
                </a:effectLst>
                <a:latin typeface="Agency FB" panose="020B0503020202020204" pitchFamily="34" charset="0"/>
                <a:cs typeface="Arial" charset="0"/>
              </a:rPr>
              <a:t>Declaration of Principles on Interim Self-Government Arrangements for the Palestinians signed by Israel and PLO, as representative of the Palestinian people.</a:t>
            </a:r>
          </a:p>
          <a:p>
            <a:endParaRPr lang="en-US" sz="1801" dirty="0"/>
          </a:p>
        </p:txBody>
      </p:sp>
    </p:spTree>
    <p:extLst>
      <p:ext uri="{BB962C8B-B14F-4D97-AF65-F5344CB8AC3E}">
        <p14:creationId xmlns:p14="http://schemas.microsoft.com/office/powerpoint/2010/main" val="293560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 y="5"/>
            <a:ext cx="12192000" cy="6819028"/>
          </a:xfrm>
          <a:prstGeom prst="rect">
            <a:avLst/>
          </a:prstGeom>
        </p:spPr>
      </p:pic>
      <p:sp>
        <p:nvSpPr>
          <p:cNvPr id="2" name="Title 1"/>
          <p:cNvSpPr>
            <a:spLocks noGrp="1"/>
          </p:cNvSpPr>
          <p:nvPr>
            <p:ph type="title"/>
          </p:nvPr>
        </p:nvSpPr>
        <p:spPr>
          <a:xfrm>
            <a:off x="838203" y="678145"/>
            <a:ext cx="10515602" cy="1325561"/>
          </a:xfrm>
        </p:spPr>
        <p:txBody>
          <a:bodyPr>
            <a:normAutofit fontScale="90000"/>
          </a:bodyPr>
          <a:lstStyle/>
          <a:p>
            <a:r>
              <a:rPr lang="en-US" sz="7301" b="1" u="sng" dirty="0">
                <a:solidFill>
                  <a:schemeClr val="bg1"/>
                </a:solidFill>
                <a:effectLst>
                  <a:outerShdw blurRad="38100" dist="38100" dir="2700000" algn="tl">
                    <a:srgbClr val="000000">
                      <a:alpha val="43137"/>
                    </a:srgbClr>
                  </a:outerShdw>
                </a:effectLst>
                <a:latin typeface="Agency FB" panose="020B0503020202020204" pitchFamily="34" charset="0"/>
                <a:cs typeface="Arial" charset="0"/>
              </a:rPr>
              <a:t>1994 – Jordan and Israel’s peace agreement </a:t>
            </a:r>
            <a:r>
              <a:rPr lang="en-US" sz="8798" b="1" u="sng" dirty="0">
                <a:solidFill>
                  <a:schemeClr val="bg1"/>
                </a:solidFill>
                <a:effectLst>
                  <a:outerShdw blurRad="38100" dist="38100" dir="2700000" algn="tl">
                    <a:srgbClr val="000000">
                      <a:alpha val="43137"/>
                    </a:srgbClr>
                  </a:outerShdw>
                </a:effectLst>
                <a:cs typeface="Arial" charset="0"/>
              </a:rPr>
              <a:t/>
            </a:r>
            <a:br>
              <a:rPr lang="en-US" sz="8798" b="1" u="sng" dirty="0">
                <a:solidFill>
                  <a:schemeClr val="bg1"/>
                </a:solidFill>
                <a:effectLst>
                  <a:outerShdw blurRad="38100" dist="38100" dir="2700000" algn="tl">
                    <a:srgbClr val="000000">
                      <a:alpha val="43137"/>
                    </a:srgbClr>
                  </a:outerShdw>
                </a:effectLst>
                <a:cs typeface="Arial" charset="0"/>
              </a:rPr>
            </a:b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 y="2003707"/>
            <a:ext cx="5181602" cy="4351339"/>
          </a:xfrm>
        </p:spPr>
        <p:txBody>
          <a:bodyPr>
            <a:noAutofit/>
          </a:bodyPr>
          <a:lstStyle/>
          <a:p>
            <a:r>
              <a:rPr lang="en-US" altLang="en-US" sz="3202" b="1" dirty="0">
                <a:solidFill>
                  <a:schemeClr val="bg1">
                    <a:lumMod val="75000"/>
                  </a:schemeClr>
                </a:solidFill>
                <a:effectLst>
                  <a:glow rad="571500">
                    <a:schemeClr val="tx1"/>
                  </a:glow>
                  <a:outerShdw blurRad="38100" dist="38100" dir="2700000" algn="tl">
                    <a:srgbClr val="000000">
                      <a:alpha val="43137"/>
                    </a:srgbClr>
                  </a:outerShdw>
                </a:effectLst>
                <a:latin typeface="Agency FB" panose="020B0503020202020204" pitchFamily="34" charset="0"/>
              </a:rPr>
              <a:t>Israel signs a peace agreement with Jordan who agrees that Jerusalem and West the Bank stay part of Israel.</a:t>
            </a:r>
          </a:p>
          <a:p>
            <a:r>
              <a:rPr lang="en-US" altLang="en-US" sz="3202" b="1" dirty="0">
                <a:solidFill>
                  <a:srgbClr val="FF0000"/>
                </a:solidFill>
                <a:effectLst>
                  <a:glow rad="660400">
                    <a:schemeClr val="tx1"/>
                  </a:glow>
                  <a:outerShdw blurRad="38100" dist="38100" dir="2700000" algn="tl">
                    <a:srgbClr val="000000">
                      <a:alpha val="43137"/>
                    </a:srgbClr>
                  </a:outerShdw>
                </a:effectLst>
                <a:latin typeface="Agency FB" panose="020B0503020202020204" pitchFamily="34" charset="0"/>
              </a:rPr>
              <a:t>1995 – Israeli prime minister Yitzhak Rabin was assassinated by an Israeli who disagreed with the compromises that were part of the peace process</a:t>
            </a:r>
            <a:endParaRPr lang="en-US" sz="3202" b="1" dirty="0">
              <a:solidFill>
                <a:srgbClr val="FF0000"/>
              </a:solidFill>
              <a:effectLst>
                <a:glow rad="660400">
                  <a:schemeClr val="tx1"/>
                </a:glow>
                <a:outerShdw blurRad="38100" dist="38100" dir="2700000" algn="tl">
                  <a:srgbClr val="000000">
                    <a:alpha val="43137"/>
                  </a:srgbClr>
                </a:outerShdw>
              </a:effectLst>
              <a:latin typeface="Agency FB" panose="020B0503020202020204" pitchFamily="34" charset="0"/>
            </a:endParaRPr>
          </a:p>
        </p:txBody>
      </p:sp>
      <p:sp>
        <p:nvSpPr>
          <p:cNvPr id="4" name="Content Placeholder 3"/>
          <p:cNvSpPr>
            <a:spLocks noGrp="1"/>
          </p:cNvSpPr>
          <p:nvPr>
            <p:ph sz="half" idx="2"/>
          </p:nvPr>
        </p:nvSpPr>
        <p:spPr>
          <a:xfrm>
            <a:off x="7319684" y="678148"/>
            <a:ext cx="5181602" cy="4351339"/>
          </a:xfrm>
        </p:spPr>
        <p:txBody>
          <a:bodyPr/>
          <a:lstStyle/>
          <a:p>
            <a:endParaRPr lang="en-US" dirty="0"/>
          </a:p>
        </p:txBody>
      </p:sp>
    </p:spTree>
    <p:extLst>
      <p:ext uri="{BB962C8B-B14F-4D97-AF65-F5344CB8AC3E}">
        <p14:creationId xmlns:p14="http://schemas.microsoft.com/office/powerpoint/2010/main" val="226755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 y="1"/>
            <a:ext cx="12192000" cy="6920754"/>
          </a:xfrm>
          <a:prstGeom prst="rect">
            <a:avLst/>
          </a:prstGeom>
        </p:spPr>
      </p:pic>
      <p:sp>
        <p:nvSpPr>
          <p:cNvPr id="2" name="Title 1"/>
          <p:cNvSpPr>
            <a:spLocks noGrp="1"/>
          </p:cNvSpPr>
          <p:nvPr>
            <p:ph type="title"/>
          </p:nvPr>
        </p:nvSpPr>
        <p:spPr>
          <a:xfrm>
            <a:off x="228605" y="-1"/>
            <a:ext cx="11125200" cy="1690688"/>
          </a:xfrm>
        </p:spPr>
        <p:txBody>
          <a:bodyPr>
            <a:noAutofit/>
          </a:bodyPr>
          <a:lstStyle/>
          <a:p>
            <a:pPr>
              <a:defRPr/>
            </a:pPr>
            <a:r>
              <a:rPr lang="en-US" sz="5998" b="1" u="sng" dirty="0">
                <a:effectLst>
                  <a:outerShdw blurRad="38100" dist="38100" dir="2700000" algn="tl">
                    <a:srgbClr val="000000">
                      <a:alpha val="43137"/>
                    </a:srgbClr>
                  </a:outerShdw>
                </a:effectLst>
                <a:latin typeface="Agency FB" panose="020B0503020202020204" pitchFamily="34" charset="0"/>
                <a:cs typeface="Arial" charset="0"/>
              </a:rPr>
              <a:t>Camp David 2000 and the second Intifada</a:t>
            </a:r>
          </a:p>
        </p:txBody>
      </p:sp>
      <p:sp>
        <p:nvSpPr>
          <p:cNvPr id="3" name="Content Placeholder 2"/>
          <p:cNvSpPr>
            <a:spLocks noGrp="1"/>
          </p:cNvSpPr>
          <p:nvPr>
            <p:ph sz="half" idx="1"/>
          </p:nvPr>
        </p:nvSpPr>
        <p:spPr>
          <a:xfrm>
            <a:off x="-1" y="1252911"/>
            <a:ext cx="6406405" cy="5230065"/>
          </a:xfrm>
          <a:effectLst>
            <a:softEdge rad="50800"/>
          </a:effectLst>
        </p:spPr>
        <p:txBody>
          <a:bodyPr>
            <a:noAutofit/>
          </a:bodyPr>
          <a:lstStyle/>
          <a:p>
            <a:pPr>
              <a:defRPr/>
            </a:pPr>
            <a:r>
              <a:rPr lang="en-US" sz="3202" b="1" dirty="0">
                <a:solidFill>
                  <a:schemeClr val="bg1"/>
                </a:solidFill>
                <a:effectLst>
                  <a:glow rad="127000">
                    <a:schemeClr val="tx1"/>
                  </a:glow>
                </a:effectLst>
                <a:latin typeface="Agency FB" panose="020B0503020202020204" pitchFamily="34" charset="0"/>
              </a:rPr>
              <a:t>Secret talks of Israelis and Palestinians mediated by American President in Camp David in July 2000.</a:t>
            </a:r>
          </a:p>
          <a:p>
            <a:pPr>
              <a:defRPr/>
            </a:pPr>
            <a:r>
              <a:rPr lang="en-US" sz="3202" b="1" dirty="0">
                <a:solidFill>
                  <a:schemeClr val="bg1"/>
                </a:solidFill>
                <a:effectLst>
                  <a:glow rad="127000">
                    <a:schemeClr val="tx1"/>
                  </a:glow>
                </a:effectLst>
                <a:latin typeface="Agency FB" panose="020B0503020202020204" pitchFamily="34" charset="0"/>
              </a:rPr>
              <a:t>The Americans attributed the failure of the talks to Arafat’s refusal to compromise.</a:t>
            </a:r>
          </a:p>
          <a:p>
            <a:pPr>
              <a:defRPr/>
            </a:pPr>
            <a:r>
              <a:rPr lang="en-US" sz="3202" b="1" dirty="0">
                <a:solidFill>
                  <a:schemeClr val="bg1"/>
                </a:solidFill>
                <a:effectLst>
                  <a:glow rad="127000">
                    <a:schemeClr val="tx1"/>
                  </a:glow>
                </a:effectLst>
                <a:latin typeface="Agency FB" panose="020B0503020202020204" pitchFamily="34" charset="0"/>
              </a:rPr>
              <a:t>There was widespread frustration at the lack of progress in the peace process. Israelis were terrorized by numerous suicide bombers who killed hundreds of civilians. In response, Israel’s military carried out operations against terrorist targets.</a:t>
            </a:r>
          </a:p>
          <a:p>
            <a:endParaRPr lang="en-US" sz="3202" b="1" dirty="0">
              <a:solidFill>
                <a:schemeClr val="bg1"/>
              </a:solidFill>
              <a:effectLst>
                <a:glow rad="127000">
                  <a:schemeClr val="tx1"/>
                </a:glow>
                <a:outerShdw blurRad="38100" dist="63500" dir="2700000" algn="tl">
                  <a:srgbClr val="000000">
                    <a:alpha val="43137"/>
                  </a:srgbClr>
                </a:outerShdw>
              </a:effectLst>
              <a:latin typeface="Agency FB" panose="020B0503020202020204" pitchFamily="34" charset="0"/>
            </a:endParaRPr>
          </a:p>
        </p:txBody>
      </p:sp>
      <p:pic>
        <p:nvPicPr>
          <p:cNvPr id="6" name="Content Placeholder 5"/>
          <p:cNvPicPr>
            <a:picLocks noGrp="1" noChangeAspect="1"/>
          </p:cNvPicPr>
          <p:nvPr>
            <p:ph sz="half" idx="2"/>
          </p:nvPr>
        </p:nvPicPr>
        <p:blipFill>
          <a:blip r:embed="rId4"/>
          <a:stretch>
            <a:fillRect/>
          </a:stretch>
        </p:blipFill>
        <p:spPr>
          <a:xfrm>
            <a:off x="6119469" y="1690693"/>
            <a:ext cx="6072535" cy="5167312"/>
          </a:xfrm>
          <a:prstGeom prst="rect">
            <a:avLst/>
          </a:prstGeom>
        </p:spPr>
      </p:pic>
    </p:spTree>
    <p:extLst>
      <p:ext uri="{BB962C8B-B14F-4D97-AF65-F5344CB8AC3E}">
        <p14:creationId xmlns:p14="http://schemas.microsoft.com/office/powerpoint/2010/main" val="39316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 y="3"/>
            <a:ext cx="6229349" cy="3295650"/>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4"/>
          <a:stretch>
            <a:fillRect/>
          </a:stretch>
        </p:blipFill>
        <p:spPr>
          <a:xfrm>
            <a:off x="6" y="3295649"/>
            <a:ext cx="6229349" cy="3562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356" y="-261355"/>
            <a:ext cx="6229349" cy="3904094"/>
          </a:xfrm>
          <a:prstGeom prst="rect">
            <a:avLst/>
          </a:prstGeom>
        </p:spPr>
      </p:pic>
      <p:pic>
        <p:nvPicPr>
          <p:cNvPr id="10" name="Content Placeholder 9"/>
          <p:cNvPicPr>
            <a:picLocks noGrp="1" noChangeAspect="1"/>
          </p:cNvPicPr>
          <p:nvPr>
            <p:ph sz="half" idx="2"/>
          </p:nvPr>
        </p:nvPicPr>
        <p:blipFill>
          <a:blip r:embed="rId6"/>
          <a:stretch>
            <a:fillRect/>
          </a:stretch>
        </p:blipFill>
        <p:spPr>
          <a:xfrm>
            <a:off x="6229354" y="3557011"/>
            <a:ext cx="5962651" cy="3300994"/>
          </a:xfrm>
          <a:prstGeom prst="rect">
            <a:avLst/>
          </a:prstGeom>
        </p:spPr>
      </p:pic>
    </p:spTree>
    <p:extLst>
      <p:ext uri="{BB962C8B-B14F-4D97-AF65-F5344CB8AC3E}">
        <p14:creationId xmlns:p14="http://schemas.microsoft.com/office/powerpoint/2010/main" val="3169526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0">
              <a:schemeClr val="accent2"/>
            </a:gs>
            <a:gs pos="32000">
              <a:schemeClr val="accent2"/>
            </a:gs>
            <a:gs pos="59000">
              <a:schemeClr val="accent5">
                <a:lumMod val="75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798" b="1" dirty="0">
                <a:latin typeface="Agency FB" panose="020B0503020202020204" pitchFamily="34" charset="0"/>
              </a:rPr>
              <a:t>Disengagement - 2005</a:t>
            </a:r>
          </a:p>
        </p:txBody>
      </p:sp>
      <p:sp>
        <p:nvSpPr>
          <p:cNvPr id="3" name="Content Placeholder 2"/>
          <p:cNvSpPr>
            <a:spLocks noGrp="1"/>
          </p:cNvSpPr>
          <p:nvPr>
            <p:ph sz="half" idx="1"/>
          </p:nvPr>
        </p:nvSpPr>
        <p:spPr>
          <a:xfrm>
            <a:off x="0" y="1825624"/>
            <a:ext cx="6019800" cy="5032375"/>
          </a:xfrm>
        </p:spPr>
        <p:txBody>
          <a:bodyPr>
            <a:noAutofit/>
          </a:bodyPr>
          <a:lstStyle/>
          <a:p>
            <a:r>
              <a:rPr lang="en-US" sz="3600" b="1" dirty="0">
                <a:latin typeface="Agency FB" panose="020B0503020202020204" pitchFamily="34" charset="0"/>
              </a:rPr>
              <a:t>In 2005, Israel initiated the ‘Disengagement’ plan, evacuating the 8,800 Israeli civilians who lived in the area.</a:t>
            </a:r>
          </a:p>
          <a:p>
            <a:r>
              <a:rPr lang="en-US" sz="3600" b="1" dirty="0">
                <a:latin typeface="Agency FB" panose="020B0503020202020204" pitchFamily="34" charset="0"/>
              </a:rPr>
              <a:t>Following the complete evacuation of the strip, the Palestinian authority, then governed by the PLO (Palestine Liberation Organization) assumed control of the strip.</a:t>
            </a:r>
          </a:p>
          <a:p>
            <a:endParaRPr lang="en-US" sz="3202" b="1" dirty="0">
              <a:effectLst>
                <a:outerShdw blurRad="38100" dist="38100" dir="2700000" algn="tl">
                  <a:srgbClr val="000000">
                    <a:alpha val="43137"/>
                  </a:srgbClr>
                </a:outerShdw>
              </a:effectLst>
              <a:latin typeface="Agency FB" panose="020B0503020202020204" pitchFamily="34" charset="0"/>
            </a:endParaRPr>
          </a:p>
        </p:txBody>
      </p:sp>
      <p:pic>
        <p:nvPicPr>
          <p:cNvPr id="5" name="Content Placeholder 4"/>
          <p:cNvPicPr>
            <a:picLocks noGrp="1" noChangeAspect="1"/>
          </p:cNvPicPr>
          <p:nvPr>
            <p:ph sz="half" idx="2"/>
          </p:nvPr>
        </p:nvPicPr>
        <p:blipFill>
          <a:blip r:embed="rId3"/>
          <a:stretch>
            <a:fillRect/>
          </a:stretch>
        </p:blipFill>
        <p:spPr>
          <a:xfrm>
            <a:off x="6019803" y="1825632"/>
            <a:ext cx="6141557" cy="5032375"/>
          </a:xfrm>
          <a:prstGeom prst="rect">
            <a:avLst/>
          </a:prstGeom>
        </p:spPr>
      </p:pic>
    </p:spTree>
    <p:extLst>
      <p:ext uri="{BB962C8B-B14F-4D97-AF65-F5344CB8AC3E}">
        <p14:creationId xmlns:p14="http://schemas.microsoft.com/office/powerpoint/2010/main" val="775622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188" y="4"/>
            <a:ext cx="10515602" cy="1325561"/>
          </a:xfrm>
        </p:spPr>
        <p:txBody>
          <a:bodyPr>
            <a:noAutofit/>
          </a:bodyPr>
          <a:lstStyle/>
          <a:p>
            <a:r>
              <a:rPr lang="en-US" sz="5998" b="1" dirty="0">
                <a:latin typeface="Agency FB" panose="020B0503020202020204" pitchFamily="34" charset="0"/>
              </a:rPr>
              <a:t>Sanctity Of Death Vs. Sanctity Of Life</a:t>
            </a:r>
          </a:p>
        </p:txBody>
      </p:sp>
      <p:pic>
        <p:nvPicPr>
          <p:cNvPr id="5" name="Content Placeholder 4"/>
          <p:cNvPicPr>
            <a:picLocks noGrp="1" noChangeAspect="1"/>
          </p:cNvPicPr>
          <p:nvPr>
            <p:ph sz="half" idx="1"/>
          </p:nvPr>
        </p:nvPicPr>
        <p:blipFill>
          <a:blip r:embed="rId3"/>
          <a:stretch>
            <a:fillRect/>
          </a:stretch>
        </p:blipFill>
        <p:spPr>
          <a:xfrm>
            <a:off x="2" y="3695701"/>
            <a:ext cx="5995988" cy="3162302"/>
          </a:xfrm>
          <a:prstGeom prst="rect">
            <a:avLst/>
          </a:prstGeom>
        </p:spPr>
      </p:pic>
      <p:pic>
        <p:nvPicPr>
          <p:cNvPr id="7" name="Content Placeholder 6"/>
          <p:cNvPicPr>
            <a:picLocks noGrp="1" noChangeAspect="1"/>
          </p:cNvPicPr>
          <p:nvPr>
            <p:ph sz="half" idx="2"/>
          </p:nvPr>
        </p:nvPicPr>
        <p:blipFill>
          <a:blip r:embed="rId4"/>
          <a:stretch>
            <a:fillRect/>
          </a:stretch>
        </p:blipFill>
        <p:spPr>
          <a:xfrm>
            <a:off x="8824447" y="2506662"/>
            <a:ext cx="3367557" cy="4351339"/>
          </a:xfrm>
          <a:prstGeom prst="rect">
            <a:avLst/>
          </a:prstGeom>
        </p:spPr>
      </p:pic>
      <p:pic>
        <p:nvPicPr>
          <p:cNvPr id="6" name="Picture 5"/>
          <p:cNvPicPr>
            <a:picLocks noChangeAspect="1"/>
          </p:cNvPicPr>
          <p:nvPr/>
        </p:nvPicPr>
        <p:blipFill>
          <a:blip r:embed="rId5"/>
          <a:stretch>
            <a:fillRect/>
          </a:stretch>
        </p:blipFill>
        <p:spPr>
          <a:xfrm>
            <a:off x="2300291" y="3090867"/>
            <a:ext cx="3253342" cy="3086100"/>
          </a:xfrm>
          <a:prstGeom prst="rect">
            <a:avLst/>
          </a:prstGeom>
        </p:spPr>
      </p:pic>
      <p:pic>
        <p:nvPicPr>
          <p:cNvPr id="8" name="Picture 7"/>
          <p:cNvPicPr>
            <a:picLocks noChangeAspect="1"/>
          </p:cNvPicPr>
          <p:nvPr/>
        </p:nvPicPr>
        <p:blipFill>
          <a:blip r:embed="rId6"/>
          <a:stretch>
            <a:fillRect/>
          </a:stretch>
        </p:blipFill>
        <p:spPr>
          <a:xfrm>
            <a:off x="4681069" y="3709990"/>
            <a:ext cx="4143376" cy="3133724"/>
          </a:xfrm>
          <a:prstGeom prst="rect">
            <a:avLst/>
          </a:prstGeom>
        </p:spPr>
      </p:pic>
      <p:pic>
        <p:nvPicPr>
          <p:cNvPr id="9" name="Picture 8"/>
          <p:cNvPicPr>
            <a:picLocks noChangeAspect="1"/>
          </p:cNvPicPr>
          <p:nvPr/>
        </p:nvPicPr>
        <p:blipFill>
          <a:blip r:embed="rId7"/>
          <a:stretch>
            <a:fillRect/>
          </a:stretch>
        </p:blipFill>
        <p:spPr>
          <a:xfrm>
            <a:off x="4526052" y="1000837"/>
            <a:ext cx="4143376" cy="3133724"/>
          </a:xfrm>
          <a:prstGeom prst="rect">
            <a:avLst/>
          </a:prstGeom>
        </p:spPr>
      </p:pic>
      <p:pic>
        <p:nvPicPr>
          <p:cNvPr id="11" name="Picture 10"/>
          <p:cNvPicPr>
            <a:picLocks noChangeAspect="1"/>
          </p:cNvPicPr>
          <p:nvPr/>
        </p:nvPicPr>
        <p:blipFill>
          <a:blip r:embed="rId8"/>
          <a:stretch>
            <a:fillRect/>
          </a:stretch>
        </p:blipFill>
        <p:spPr>
          <a:xfrm>
            <a:off x="2769252" y="1355728"/>
            <a:ext cx="2209801" cy="2324101"/>
          </a:xfrm>
          <a:prstGeom prst="rect">
            <a:avLst/>
          </a:prstGeom>
        </p:spPr>
      </p:pic>
      <p:pic>
        <p:nvPicPr>
          <p:cNvPr id="12" name="Picture 11"/>
          <p:cNvPicPr>
            <a:picLocks noChangeAspect="1"/>
          </p:cNvPicPr>
          <p:nvPr/>
        </p:nvPicPr>
        <p:blipFill>
          <a:blip r:embed="rId9"/>
          <a:stretch>
            <a:fillRect/>
          </a:stretch>
        </p:blipFill>
        <p:spPr>
          <a:xfrm>
            <a:off x="-103099" y="3452813"/>
            <a:ext cx="4629150" cy="3067050"/>
          </a:xfrm>
          <a:prstGeom prst="rect">
            <a:avLst/>
          </a:prstGeom>
        </p:spPr>
      </p:pic>
      <p:pic>
        <p:nvPicPr>
          <p:cNvPr id="13" name="Picture 12"/>
          <p:cNvPicPr>
            <a:picLocks noChangeAspect="1"/>
          </p:cNvPicPr>
          <p:nvPr/>
        </p:nvPicPr>
        <p:blipFill>
          <a:blip r:embed="rId10"/>
          <a:stretch>
            <a:fillRect/>
          </a:stretch>
        </p:blipFill>
        <p:spPr>
          <a:xfrm>
            <a:off x="-26706" y="1502486"/>
            <a:ext cx="2876550" cy="2638425"/>
          </a:xfrm>
          <a:prstGeom prst="rect">
            <a:avLst/>
          </a:prstGeom>
        </p:spPr>
      </p:pic>
      <p:pic>
        <p:nvPicPr>
          <p:cNvPr id="15" name="Picture 14"/>
          <p:cNvPicPr>
            <a:picLocks noChangeAspect="1"/>
          </p:cNvPicPr>
          <p:nvPr/>
        </p:nvPicPr>
        <p:blipFill>
          <a:blip r:embed="rId11"/>
          <a:stretch>
            <a:fillRect/>
          </a:stretch>
        </p:blipFill>
        <p:spPr>
          <a:xfrm>
            <a:off x="1228606" y="925079"/>
            <a:ext cx="8899388" cy="5932926"/>
          </a:xfrm>
          <a:prstGeom prst="rect">
            <a:avLst/>
          </a:prstGeom>
        </p:spPr>
      </p:pic>
      <p:pic>
        <p:nvPicPr>
          <p:cNvPr id="14" name="Picture 13"/>
          <p:cNvPicPr>
            <a:picLocks noChangeAspect="1"/>
          </p:cNvPicPr>
          <p:nvPr/>
        </p:nvPicPr>
        <p:blipFill>
          <a:blip r:embed="rId12"/>
          <a:stretch>
            <a:fillRect/>
          </a:stretch>
        </p:blipFill>
        <p:spPr>
          <a:xfrm>
            <a:off x="6452853" y="1084702"/>
            <a:ext cx="5715001" cy="3190876"/>
          </a:xfrm>
          <a:prstGeom prst="rect">
            <a:avLst/>
          </a:prstGeom>
        </p:spPr>
      </p:pic>
      <p:pic>
        <p:nvPicPr>
          <p:cNvPr id="10" name="Picture 9"/>
          <p:cNvPicPr>
            <a:picLocks noChangeAspect="1"/>
          </p:cNvPicPr>
          <p:nvPr/>
        </p:nvPicPr>
        <p:blipFill>
          <a:blip r:embed="rId13"/>
          <a:stretch>
            <a:fillRect/>
          </a:stretch>
        </p:blipFill>
        <p:spPr>
          <a:xfrm>
            <a:off x="1366704" y="1000839"/>
            <a:ext cx="8373852" cy="5926700"/>
          </a:xfrm>
          <a:prstGeom prst="rect">
            <a:avLst/>
          </a:prstGeom>
        </p:spPr>
      </p:pic>
    </p:spTree>
    <p:extLst>
      <p:ext uri="{BB962C8B-B14F-4D97-AF65-F5344CB8AC3E}">
        <p14:creationId xmlns:p14="http://schemas.microsoft.com/office/powerpoint/2010/main" val="17311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3000" fill="hold"/>
                                        <p:tgtEl>
                                          <p:spTgt spid="10"/>
                                        </p:tgtEl>
                                        <p:attrNameLst>
                                          <p:attrName>ppt_w</p:attrName>
                                        </p:attrNameLst>
                                      </p:cBhvr>
                                      <p:tavLst>
                                        <p:tav tm="0">
                                          <p:val>
                                            <p:fltVal val="0"/>
                                          </p:val>
                                        </p:tav>
                                        <p:tav tm="100000">
                                          <p:val>
                                            <p:strVal val="#ppt_w"/>
                                          </p:val>
                                        </p:tav>
                                      </p:tavLst>
                                    </p:anim>
                                    <p:anim calcmode="lin" valueType="num">
                                      <p:cBhvr>
                                        <p:cTn id="48" dur="3000" fill="hold"/>
                                        <p:tgtEl>
                                          <p:spTgt spid="10"/>
                                        </p:tgtEl>
                                        <p:attrNameLst>
                                          <p:attrName>ppt_h</p:attrName>
                                        </p:attrNameLst>
                                      </p:cBhvr>
                                      <p:tavLst>
                                        <p:tav tm="0">
                                          <p:val>
                                            <p:fltVal val="0"/>
                                          </p:val>
                                        </p:tav>
                                        <p:tav tm="100000">
                                          <p:val>
                                            <p:strVal val="#ppt_h"/>
                                          </p:val>
                                        </p:tav>
                                      </p:tavLst>
                                    </p:anim>
                                    <p:animEffect transition="in" filter="fade">
                                      <p:cBhvr>
                                        <p:cTn id="4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798" b="1" dirty="0">
                <a:latin typeface="Aldhabi" panose="01000000000000000000" pitchFamily="2" charset="-78"/>
                <a:cs typeface="Aldhabi" panose="01000000000000000000" pitchFamily="2" charset="-78"/>
              </a:rPr>
              <a:t>Biblical times</a:t>
            </a:r>
          </a:p>
        </p:txBody>
      </p:sp>
      <p:pic>
        <p:nvPicPr>
          <p:cNvPr id="4" name="Content Placeholder 3"/>
          <p:cNvPicPr>
            <a:picLocks noGrp="1" noChangeAspect="1"/>
          </p:cNvPicPr>
          <p:nvPr>
            <p:ph sz="half" idx="1"/>
          </p:nvPr>
        </p:nvPicPr>
        <p:blipFill>
          <a:blip r:embed="rId4"/>
          <a:stretch>
            <a:fillRect/>
          </a:stretch>
        </p:blipFill>
        <p:spPr>
          <a:xfrm>
            <a:off x="6632814" y="95533"/>
            <a:ext cx="5431812" cy="6613447"/>
          </a:xfrm>
          <a:prstGeom prst="rect">
            <a:avLst/>
          </a:prstGeom>
          <a:ln w="228600" cap="sq" cmpd="thickThin">
            <a:solidFill>
              <a:srgbClr val="000000"/>
            </a:solidFill>
            <a:prstDash val="solid"/>
            <a:miter lim="800000"/>
          </a:ln>
          <a:effectLst>
            <a:innerShdw blurRad="76200">
              <a:srgbClr val="000000"/>
            </a:innerShdw>
          </a:effectLst>
        </p:spPr>
      </p:pic>
      <p:sp>
        <p:nvSpPr>
          <p:cNvPr id="6" name="Content Placeholder 5"/>
          <p:cNvSpPr>
            <a:spLocks noGrp="1"/>
          </p:cNvSpPr>
          <p:nvPr>
            <p:ph sz="half" idx="2"/>
          </p:nvPr>
        </p:nvSpPr>
        <p:spPr>
          <a:xfrm>
            <a:off x="221780" y="1701163"/>
            <a:ext cx="5181602" cy="5007819"/>
          </a:xfrm>
        </p:spPr>
        <p:txBody>
          <a:bodyPr>
            <a:normAutofit fontScale="85000" lnSpcReduction="20000"/>
          </a:bodyPr>
          <a:lstStyle/>
          <a:p>
            <a:r>
              <a:rPr lang="en-US" b="1" dirty="0" smtClean="0"/>
              <a:t>Israel </a:t>
            </a:r>
            <a:r>
              <a:rPr lang="en-US" b="1" dirty="0"/>
              <a:t>&amp; </a:t>
            </a:r>
            <a:r>
              <a:rPr lang="en-US" b="1" dirty="0" smtClean="0"/>
              <a:t>Judah </a:t>
            </a:r>
            <a:r>
              <a:rPr lang="en-US" b="1" dirty="0"/>
              <a:t>924 BCE → 720 BCE</a:t>
            </a:r>
          </a:p>
          <a:p>
            <a:r>
              <a:rPr lang="en-US" b="1" dirty="0" smtClean="0"/>
              <a:t>Judah </a:t>
            </a:r>
            <a:r>
              <a:rPr lang="en-US" b="1" dirty="0"/>
              <a:t>&amp; </a:t>
            </a:r>
            <a:r>
              <a:rPr lang="en-US" b="1" dirty="0" smtClean="0"/>
              <a:t>Assyria-</a:t>
            </a:r>
            <a:r>
              <a:rPr lang="en-US" b="1" dirty="0"/>
              <a:t>720 BCE → 597 </a:t>
            </a:r>
            <a:r>
              <a:rPr lang="en-US" b="1" dirty="0" smtClean="0"/>
              <a:t>BCE</a:t>
            </a:r>
          </a:p>
          <a:p>
            <a:r>
              <a:rPr lang="en-US" b="1" dirty="0" smtClean="0"/>
              <a:t>Babylon-</a:t>
            </a:r>
            <a:r>
              <a:rPr lang="en-US" b="1" dirty="0"/>
              <a:t>597 BCE → 538 </a:t>
            </a:r>
            <a:r>
              <a:rPr lang="en-US" b="1" dirty="0" smtClean="0"/>
              <a:t>BCE</a:t>
            </a:r>
          </a:p>
          <a:p>
            <a:r>
              <a:rPr lang="en-US" b="1" dirty="0" smtClean="0"/>
              <a:t>Persia-</a:t>
            </a:r>
            <a:r>
              <a:rPr lang="en-US" b="1" dirty="0"/>
              <a:t>538 BCE → 332 </a:t>
            </a:r>
            <a:r>
              <a:rPr lang="en-US" b="1" dirty="0" smtClean="0"/>
              <a:t>BCE</a:t>
            </a:r>
          </a:p>
          <a:p>
            <a:r>
              <a:rPr lang="en-US" b="1" dirty="0" smtClean="0"/>
              <a:t>Greece-</a:t>
            </a:r>
            <a:r>
              <a:rPr lang="en-US" b="1" dirty="0"/>
              <a:t>332 BCE → 164 </a:t>
            </a:r>
            <a:r>
              <a:rPr lang="en-US" b="1" dirty="0" smtClean="0"/>
              <a:t>BCE</a:t>
            </a:r>
          </a:p>
          <a:p>
            <a:r>
              <a:rPr lang="en-US" b="1" dirty="0" smtClean="0"/>
              <a:t>Hasmoneans-</a:t>
            </a:r>
            <a:r>
              <a:rPr lang="en-US" b="1" dirty="0"/>
              <a:t>164 BCE → 63 </a:t>
            </a:r>
            <a:r>
              <a:rPr lang="en-US" b="1" dirty="0" smtClean="0"/>
              <a:t>BCE</a:t>
            </a:r>
          </a:p>
          <a:p>
            <a:r>
              <a:rPr lang="en-US" b="1" dirty="0"/>
              <a:t>The Roman </a:t>
            </a:r>
            <a:r>
              <a:rPr lang="en-US" b="1" dirty="0" smtClean="0"/>
              <a:t>Empire-</a:t>
            </a:r>
            <a:r>
              <a:rPr lang="en-US" b="1" dirty="0"/>
              <a:t>63 BCE → 395 </a:t>
            </a:r>
            <a:r>
              <a:rPr lang="en-US" b="1" dirty="0" smtClean="0"/>
              <a:t>CE</a:t>
            </a:r>
          </a:p>
          <a:p>
            <a:r>
              <a:rPr lang="en-US" b="1" dirty="0" smtClean="0"/>
              <a:t>Byzantine-</a:t>
            </a:r>
            <a:r>
              <a:rPr lang="en-US" b="1" dirty="0"/>
              <a:t>395 CE → 636 </a:t>
            </a:r>
            <a:r>
              <a:rPr lang="en-US" b="1" dirty="0" smtClean="0"/>
              <a:t>CE</a:t>
            </a:r>
          </a:p>
          <a:p>
            <a:r>
              <a:rPr lang="en-US" b="1" dirty="0" smtClean="0"/>
              <a:t>Arabs-</a:t>
            </a:r>
            <a:r>
              <a:rPr lang="en-US" b="1" dirty="0"/>
              <a:t>636 CE → 1099 </a:t>
            </a:r>
            <a:r>
              <a:rPr lang="en-US" b="1" dirty="0" smtClean="0"/>
              <a:t>CE</a:t>
            </a:r>
          </a:p>
          <a:p>
            <a:r>
              <a:rPr lang="en-US" b="1" dirty="0" smtClean="0"/>
              <a:t>Crusaders-</a:t>
            </a:r>
            <a:r>
              <a:rPr lang="en-US" b="1" dirty="0"/>
              <a:t>1099 CE → 1244 </a:t>
            </a:r>
            <a:r>
              <a:rPr lang="en-US" b="1" dirty="0" smtClean="0"/>
              <a:t>CE</a:t>
            </a:r>
          </a:p>
          <a:p>
            <a:r>
              <a:rPr lang="en-US" b="1" dirty="0" smtClean="0"/>
              <a:t>Mamlukes-</a:t>
            </a:r>
            <a:r>
              <a:rPr lang="en-US" b="1" dirty="0"/>
              <a:t>1244 CE → 1516 </a:t>
            </a:r>
            <a:r>
              <a:rPr lang="en-US" b="1" dirty="0" smtClean="0"/>
              <a:t>CE</a:t>
            </a:r>
          </a:p>
          <a:p>
            <a:r>
              <a:rPr lang="en-US" b="1" dirty="0"/>
              <a:t>Ottoman </a:t>
            </a:r>
            <a:r>
              <a:rPr lang="en-US" b="1" dirty="0" smtClean="0"/>
              <a:t>Empire-</a:t>
            </a:r>
            <a:r>
              <a:rPr lang="en-US" b="1" dirty="0"/>
              <a:t>1516 CE → 1917 </a:t>
            </a:r>
            <a:r>
              <a:rPr lang="en-US" b="1" dirty="0" smtClean="0"/>
              <a:t>CE</a:t>
            </a:r>
          </a:p>
          <a:p>
            <a:r>
              <a:rPr lang="en-US" b="1" dirty="0"/>
              <a:t>Great </a:t>
            </a:r>
            <a:r>
              <a:rPr lang="en-US" b="1" dirty="0" smtClean="0"/>
              <a:t>Britain-</a:t>
            </a:r>
            <a:r>
              <a:rPr lang="en-US" b="1" dirty="0"/>
              <a:t>1917 CE → 1948 CE</a:t>
            </a:r>
          </a:p>
          <a:p>
            <a:endParaRPr lang="en-US" b="1" dirty="0"/>
          </a:p>
          <a:p>
            <a:endParaRPr lang="en-US" b="1" dirty="0"/>
          </a:p>
          <a:p>
            <a:endParaRPr lang="en-US" b="1" dirty="0"/>
          </a:p>
          <a:p>
            <a:endParaRPr lang="en-US" b="1" dirty="0"/>
          </a:p>
          <a:p>
            <a:endParaRPr lang="en-US" b="1" dirty="0"/>
          </a:p>
          <a:p>
            <a:endParaRPr lang="en-US" dirty="0"/>
          </a:p>
        </p:txBody>
      </p:sp>
    </p:spTree>
    <p:extLst>
      <p:ext uri="{BB962C8B-B14F-4D97-AF65-F5344CB8AC3E}">
        <p14:creationId xmlns:p14="http://schemas.microsoft.com/office/powerpoint/2010/main" val="1372669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ppt_x"/>
                                          </p:val>
                                        </p:tav>
                                        <p:tav tm="100000">
                                          <p:val>
                                            <p:strVal val="#ppt_x"/>
                                          </p:val>
                                        </p:tav>
                                      </p:tavLst>
                                    </p:anim>
                                    <p:anim calcmode="lin" valueType="num">
                                      <p:cBhvr additive="base">
                                        <p:cTn id="13"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 calcmode="lin" valueType="num">
                                      <p:cBhvr additive="base">
                                        <p:cTn id="3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 calcmode="lin" valueType="num">
                                      <p:cBhvr additive="base">
                                        <p:cTn id="4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 calcmode="lin" valueType="num">
                                      <p:cBhvr additive="base">
                                        <p:cTn id="4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anim calcmode="lin" valueType="num">
                                      <p:cBhvr additive="base">
                                        <p:cTn id="5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
                                            <p:txEl>
                                              <p:pRg st="7" end="7"/>
                                            </p:txEl>
                                          </p:spTgt>
                                        </p:tgtEl>
                                        <p:attrNameLst>
                                          <p:attrName>style.visibility</p:attrName>
                                        </p:attrNameLst>
                                      </p:cBhvr>
                                      <p:to>
                                        <p:strVal val="visible"/>
                                      </p:to>
                                    </p:set>
                                    <p:anim calcmode="lin" valueType="num">
                                      <p:cBhvr additive="base">
                                        <p:cTn id="60"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6">
                                            <p:txEl>
                                              <p:pRg st="8" end="8"/>
                                            </p:txEl>
                                          </p:spTgt>
                                        </p:tgtEl>
                                        <p:attrNameLst>
                                          <p:attrName>style.visibility</p:attrName>
                                        </p:attrNameLst>
                                      </p:cBhvr>
                                      <p:to>
                                        <p:strVal val="visible"/>
                                      </p:to>
                                    </p:set>
                                    <p:anim calcmode="lin" valueType="num">
                                      <p:cBhvr additive="base">
                                        <p:cTn id="66"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6">
                                            <p:txEl>
                                              <p:pRg st="9" end="9"/>
                                            </p:txEl>
                                          </p:spTgt>
                                        </p:tgtEl>
                                        <p:attrNameLst>
                                          <p:attrName>style.visibility</p:attrName>
                                        </p:attrNameLst>
                                      </p:cBhvr>
                                      <p:to>
                                        <p:strVal val="visible"/>
                                      </p:to>
                                    </p:set>
                                    <p:anim calcmode="lin" valueType="num">
                                      <p:cBhvr additive="base">
                                        <p:cTn id="72"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6">
                                            <p:txEl>
                                              <p:pRg st="10" end="10"/>
                                            </p:txEl>
                                          </p:spTgt>
                                        </p:tgtEl>
                                        <p:attrNameLst>
                                          <p:attrName>style.visibility</p:attrName>
                                        </p:attrNameLst>
                                      </p:cBhvr>
                                      <p:to>
                                        <p:strVal val="visible"/>
                                      </p:to>
                                    </p:set>
                                    <p:anim calcmode="lin" valueType="num">
                                      <p:cBhvr additive="base">
                                        <p:cTn id="78"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6">
                                            <p:txEl>
                                              <p:pRg st="11" end="11"/>
                                            </p:txEl>
                                          </p:spTgt>
                                        </p:tgtEl>
                                        <p:attrNameLst>
                                          <p:attrName>style.visibility</p:attrName>
                                        </p:attrNameLst>
                                      </p:cBhvr>
                                      <p:to>
                                        <p:strVal val="visible"/>
                                      </p:to>
                                    </p:set>
                                    <p:anim calcmode="lin" valueType="num">
                                      <p:cBhvr additive="base">
                                        <p:cTn id="84"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6">
                                            <p:txEl>
                                              <p:pRg st="12" end="12"/>
                                            </p:txEl>
                                          </p:spTgt>
                                        </p:tgtEl>
                                        <p:attrNameLst>
                                          <p:attrName>style.visibility</p:attrName>
                                        </p:attrNameLst>
                                      </p:cBhvr>
                                      <p:to>
                                        <p:strVal val="visible"/>
                                      </p:to>
                                    </p:set>
                                    <p:anim calcmode="lin" valueType="num">
                                      <p:cBhvr additive="base">
                                        <p:cTn id="90"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 y="4"/>
            <a:ext cx="12192000" cy="685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37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5394" y="444232"/>
            <a:ext cx="11014229" cy="1039427"/>
          </a:xfrm>
        </p:spPr>
        <p:txBody>
          <a:bodyPr/>
          <a:lstStyle/>
          <a:p>
            <a:endParaRPr lang="en-US"/>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53553" y="-401837"/>
            <a:ext cx="6849035" cy="725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357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0070C0"/>
            </a:gs>
            <a:gs pos="0">
              <a:srgbClr val="0070C0"/>
            </a:gs>
            <a:gs pos="40000">
              <a:schemeClr val="bg1"/>
            </a:gs>
            <a:gs pos="51000">
              <a:schemeClr val="bg1"/>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smtClean="0">
                <a:latin typeface="Agency FB" panose="020B0503020202020204" pitchFamily="34" charset="0"/>
              </a:rPr>
              <a:t>March of the living</a:t>
            </a:r>
            <a:endParaRPr lang="en-US" sz="9600" b="1" dirty="0">
              <a:latin typeface="Agency FB" panose="020B0503020202020204" pitchFamily="34" charset="0"/>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28047" y="1752600"/>
            <a:ext cx="666974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23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1849" y="174244"/>
            <a:ext cx="10515602" cy="1325561"/>
          </a:xfrm>
        </p:spPr>
        <p:txBody>
          <a:bodyPr>
            <a:normAutofit/>
          </a:bodyPr>
          <a:lstStyle/>
          <a:p>
            <a:r>
              <a:rPr lang="en-US" sz="8000" b="1" dirty="0">
                <a:latin typeface="Aldhabi" panose="01000000000000000000" pitchFamily="2" charset="-78"/>
                <a:cs typeface="Aldhabi" panose="01000000000000000000" pitchFamily="2" charset="-78"/>
              </a:rPr>
              <a:t>Theodor Herzl-"Visionary of the State"</a:t>
            </a:r>
          </a:p>
        </p:txBody>
      </p:sp>
      <p:pic>
        <p:nvPicPr>
          <p:cNvPr id="4" name="Content Placeholder 3"/>
          <p:cNvPicPr>
            <a:picLocks noGrp="1" noChangeAspect="1"/>
          </p:cNvPicPr>
          <p:nvPr>
            <p:ph sz="half" idx="1"/>
          </p:nvPr>
        </p:nvPicPr>
        <p:blipFill>
          <a:blip r:embed="rId4"/>
          <a:stretch>
            <a:fillRect/>
          </a:stretch>
        </p:blipFill>
        <p:spPr>
          <a:xfrm>
            <a:off x="8202308" y="1499805"/>
            <a:ext cx="3989696" cy="5358194"/>
          </a:xfrm>
          <a:prstGeom prst="rect">
            <a:avLst/>
          </a:prstGeom>
        </p:spPr>
      </p:pic>
      <p:sp>
        <p:nvSpPr>
          <p:cNvPr id="6" name="Content Placeholder 5"/>
          <p:cNvSpPr>
            <a:spLocks noGrp="1"/>
          </p:cNvSpPr>
          <p:nvPr>
            <p:ph sz="half" idx="2"/>
          </p:nvPr>
        </p:nvSpPr>
        <p:spPr>
          <a:xfrm>
            <a:off x="259309" y="1947691"/>
            <a:ext cx="5181602" cy="4351339"/>
          </a:xfrm>
        </p:spPr>
        <p:txBody>
          <a:bodyPr>
            <a:noAutofit/>
          </a:bodyPr>
          <a:lstStyle/>
          <a:p>
            <a:r>
              <a:rPr lang="en-US" sz="4002" b="1" dirty="0"/>
              <a:t>1894-Herzl influenced by the Dreyfus Affair.</a:t>
            </a:r>
          </a:p>
          <a:p>
            <a:r>
              <a:rPr lang="en-US" sz="4002" b="1" dirty="0"/>
              <a:t>1896- Writes         </a:t>
            </a:r>
            <a:r>
              <a:rPr lang="he-IL" sz="4002" b="1" dirty="0"/>
              <a:t>"</a:t>
            </a:r>
            <a:r>
              <a:rPr lang="en-US" sz="4002" b="1" dirty="0"/>
              <a:t>The</a:t>
            </a:r>
            <a:r>
              <a:rPr lang="he-IL" sz="4002" b="1" dirty="0"/>
              <a:t> </a:t>
            </a:r>
            <a:r>
              <a:rPr lang="en-US" sz="4002" b="1" dirty="0"/>
              <a:t>Jewish State”.</a:t>
            </a:r>
          </a:p>
          <a:p>
            <a:r>
              <a:rPr lang="en-US" sz="4002" b="1" dirty="0"/>
              <a:t>1897- The First Zionist Congress.</a:t>
            </a:r>
          </a:p>
          <a:p>
            <a:endParaRPr lang="en-US" sz="4002" b="1" dirty="0"/>
          </a:p>
        </p:txBody>
      </p:sp>
    </p:spTree>
    <p:extLst>
      <p:ext uri="{BB962C8B-B14F-4D97-AF65-F5344CB8AC3E}">
        <p14:creationId xmlns:p14="http://schemas.microsoft.com/office/powerpoint/2010/main" val="3750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additive="base">
                                        <p:cTn id="2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additive="base">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2800" b="1" dirty="0">
                <a:latin typeface="Aldhabi" panose="01000000000000000000" pitchFamily="2" charset="-78"/>
                <a:cs typeface="Aldhabi" panose="01000000000000000000" pitchFamily="2" charset="-78"/>
              </a:rPr>
              <a:t>Balfour Declaration- 1917</a:t>
            </a:r>
            <a:r>
              <a:rPr lang="en-US" b="1" dirty="0" smtClean="0">
                <a:latin typeface="Impact" panose="020B0806030902050204" pitchFamily="34" charset="0"/>
              </a:rPr>
              <a:t/>
            </a:r>
            <a:br>
              <a:rPr lang="en-US" b="1" dirty="0" smtClean="0">
                <a:latin typeface="Impact" panose="020B0806030902050204" pitchFamily="34" charset="0"/>
              </a:rPr>
            </a:br>
            <a:endParaRPr lang="en-US" dirty="0"/>
          </a:p>
        </p:txBody>
      </p:sp>
      <p:sp>
        <p:nvSpPr>
          <p:cNvPr id="3" name="Content Placeholder 2"/>
          <p:cNvSpPr>
            <a:spLocks noGrp="1"/>
          </p:cNvSpPr>
          <p:nvPr>
            <p:ph sz="half" idx="1"/>
          </p:nvPr>
        </p:nvSpPr>
        <p:spPr/>
        <p:txBody>
          <a:bodyPr/>
          <a:lstStyle/>
          <a:p>
            <a:endParaRPr lang="en-US"/>
          </a:p>
        </p:txBody>
      </p:sp>
      <p:pic>
        <p:nvPicPr>
          <p:cNvPr id="5" name="Content Placeholder 4"/>
          <p:cNvPicPr>
            <a:picLocks noGrp="1" noChangeAspect="1"/>
          </p:cNvPicPr>
          <p:nvPr>
            <p:ph sz="half" idx="2"/>
          </p:nvPr>
        </p:nvPicPr>
        <p:blipFill>
          <a:blip r:embed="rId3"/>
          <a:stretch>
            <a:fillRect/>
          </a:stretch>
        </p:blipFill>
        <p:spPr>
          <a:xfrm>
            <a:off x="835485" y="1604965"/>
            <a:ext cx="6478292" cy="4571998"/>
          </a:xfrm>
          <a:prstGeom prst="rect">
            <a:avLst/>
          </a:prstGeom>
        </p:spPr>
      </p:pic>
      <p:pic>
        <p:nvPicPr>
          <p:cNvPr id="6" name="Picture 5"/>
          <p:cNvPicPr>
            <a:picLocks noChangeAspect="1"/>
          </p:cNvPicPr>
          <p:nvPr/>
        </p:nvPicPr>
        <p:blipFill>
          <a:blip r:embed="rId4"/>
          <a:stretch>
            <a:fillRect/>
          </a:stretch>
        </p:blipFill>
        <p:spPr>
          <a:xfrm>
            <a:off x="3874285" y="1317403"/>
            <a:ext cx="4443440" cy="5852338"/>
          </a:xfrm>
          <a:prstGeom prst="rect">
            <a:avLst/>
          </a:prstGeom>
        </p:spPr>
      </p:pic>
      <p:pic>
        <p:nvPicPr>
          <p:cNvPr id="7" name="Picture 6"/>
          <p:cNvPicPr>
            <a:picLocks noChangeAspect="1"/>
          </p:cNvPicPr>
          <p:nvPr/>
        </p:nvPicPr>
        <p:blipFill>
          <a:blip r:embed="rId5"/>
          <a:stretch>
            <a:fillRect/>
          </a:stretch>
        </p:blipFill>
        <p:spPr>
          <a:xfrm>
            <a:off x="4233528" y="3210907"/>
            <a:ext cx="4084197" cy="1107875"/>
          </a:xfrm>
          <a:prstGeom prst="rect">
            <a:avLst/>
          </a:prstGeom>
        </p:spPr>
      </p:pic>
    </p:spTree>
    <p:extLst>
      <p:ext uri="{BB962C8B-B14F-4D97-AF65-F5344CB8AC3E}">
        <p14:creationId xmlns:p14="http://schemas.microsoft.com/office/powerpoint/2010/main" val="35296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4288" y="310294"/>
            <a:ext cx="10515602" cy="1325561"/>
          </a:xfrm>
        </p:spPr>
        <p:txBody>
          <a:bodyPr>
            <a:normAutofit/>
          </a:bodyPr>
          <a:lstStyle/>
          <a:p>
            <a:r>
              <a:rPr lang="en-US" sz="6603" b="1" dirty="0">
                <a:solidFill>
                  <a:schemeClr val="bg1"/>
                </a:solidFill>
                <a:latin typeface="Agency FB" panose="020B0503020202020204" pitchFamily="34" charset="0"/>
              </a:rPr>
              <a:t>Anti-Semitism And The Holocaust</a:t>
            </a:r>
          </a:p>
        </p:txBody>
      </p:sp>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015935" y="1384239"/>
            <a:ext cx="3139024" cy="4351339"/>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1942" y="3408304"/>
            <a:ext cx="3810000" cy="359092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79" y="1760473"/>
            <a:ext cx="3648075" cy="523875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7088" y="2095504"/>
            <a:ext cx="6350002" cy="476250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5136" y="1330294"/>
            <a:ext cx="2590798" cy="2438400"/>
          </a:xfrm>
          <a:prstGeom prst="rect">
            <a:avLst/>
          </a:prstGeom>
        </p:spPr>
      </p:pic>
      <p:pic>
        <p:nvPicPr>
          <p:cNvPr id="5" name="Content Placeholder 4"/>
          <p:cNvPicPr>
            <a:picLocks noGrp="1" noChangeAspect="1"/>
          </p:cNvPicPr>
          <p:nvPr>
            <p:ph sz="half" idx="1"/>
          </p:nvPr>
        </p:nvPicPr>
        <p:blipFill>
          <a:blip r:embed="rId9" cstate="print">
            <a:extLst>
              <a:ext uri="{28A0092B-C50C-407E-A947-70E740481C1C}">
                <a14:useLocalDpi xmlns:a14="http://schemas.microsoft.com/office/drawing/2010/main" val="0"/>
              </a:ext>
            </a:extLst>
          </a:blip>
          <a:stretch>
            <a:fillRect/>
          </a:stretch>
        </p:blipFill>
        <p:spPr>
          <a:xfrm>
            <a:off x="1651205" y="-105474"/>
            <a:ext cx="8685230" cy="7748336"/>
          </a:xfrm>
        </p:spPr>
      </p:pic>
    </p:spTree>
    <p:extLst>
      <p:ext uri="{BB962C8B-B14F-4D97-AF65-F5344CB8AC3E}">
        <p14:creationId xmlns:p14="http://schemas.microsoft.com/office/powerpoint/2010/main" val="42803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6000" fill="hold"/>
                                        <p:tgtEl>
                                          <p:spTgt spid="5"/>
                                        </p:tgtEl>
                                        <p:attrNameLst>
                                          <p:attrName>ppt_w</p:attrName>
                                        </p:attrNameLst>
                                      </p:cBhvr>
                                      <p:tavLst>
                                        <p:tav tm="0">
                                          <p:val>
                                            <p:fltVal val="0"/>
                                          </p:val>
                                        </p:tav>
                                        <p:tav tm="100000">
                                          <p:val>
                                            <p:strVal val="#ppt_w"/>
                                          </p:val>
                                        </p:tav>
                                      </p:tavLst>
                                    </p:anim>
                                    <p:anim calcmode="lin" valueType="num">
                                      <p:cBhvr>
                                        <p:cTn id="33" dur="6000" fill="hold"/>
                                        <p:tgtEl>
                                          <p:spTgt spid="5"/>
                                        </p:tgtEl>
                                        <p:attrNameLst>
                                          <p:attrName>ppt_h</p:attrName>
                                        </p:attrNameLst>
                                      </p:cBhvr>
                                      <p:tavLst>
                                        <p:tav tm="0">
                                          <p:val>
                                            <p:fltVal val="0"/>
                                          </p:val>
                                        </p:tav>
                                        <p:tav tm="100000">
                                          <p:val>
                                            <p:strVal val="#ppt_h"/>
                                          </p:val>
                                        </p:tav>
                                      </p:tavLst>
                                    </p:anim>
                                    <p:animEffect transition="in" filter="fade">
                                      <p:cBhvr>
                                        <p:cTn id="34"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0"/>
              </a:spcBef>
              <a:defRPr/>
            </a:pPr>
            <a:r>
              <a:rPr lang="en-US" sz="9602" b="1" dirty="0">
                <a:effectLst>
                  <a:outerShdw blurRad="38100" dist="38100" dir="2700000" algn="tl">
                    <a:srgbClr val="000000">
                      <a:alpha val="43137"/>
                    </a:srgbClr>
                  </a:outerShdw>
                </a:effectLst>
                <a:latin typeface="Agency FB" panose="020B0503020202020204" pitchFamily="34" charset="0"/>
              </a:rPr>
              <a:t>The British Mandate:</a:t>
            </a:r>
            <a:r>
              <a:rPr lang="en-US" sz="4800" b="1" dirty="0">
                <a:effectLst>
                  <a:outerShdw blurRad="38100" dist="38100" dir="2700000" algn="tl">
                    <a:srgbClr val="000000">
                      <a:alpha val="43137"/>
                    </a:srgbClr>
                  </a:outerShdw>
                </a:effectLst>
                <a:latin typeface="Agency FB" panose="020B0503020202020204" pitchFamily="34" charset="0"/>
              </a:rPr>
              <a:t/>
            </a:r>
            <a:br>
              <a:rPr lang="en-US" sz="4800" b="1" dirty="0">
                <a:effectLst>
                  <a:outerShdw blurRad="38100" dist="38100" dir="2700000" algn="tl">
                    <a:srgbClr val="000000">
                      <a:alpha val="43137"/>
                    </a:srgbClr>
                  </a:outerShdw>
                </a:effectLst>
                <a:latin typeface="Agency FB" panose="020B0503020202020204" pitchFamily="34" charset="0"/>
              </a:rPr>
            </a:br>
            <a:endParaRPr lang="en-US" sz="4800" b="1" dirty="0">
              <a:latin typeface="Agency FB" panose="020B0503020202020204" pitchFamily="34" charset="0"/>
            </a:endParaRPr>
          </a:p>
        </p:txBody>
      </p:sp>
      <p:pic>
        <p:nvPicPr>
          <p:cNvPr id="5" name="Content Placeholder 4"/>
          <p:cNvPicPr>
            <a:picLocks noGrp="1" noChangeAspect="1"/>
          </p:cNvPicPr>
          <p:nvPr>
            <p:ph sz="half" idx="1"/>
          </p:nvPr>
        </p:nvPicPr>
        <p:blipFill>
          <a:blip r:embed="rId4"/>
          <a:stretch>
            <a:fillRect/>
          </a:stretch>
        </p:blipFill>
        <p:spPr>
          <a:xfrm>
            <a:off x="2" y="1160060"/>
            <a:ext cx="4367284" cy="5697941"/>
          </a:xfrm>
          <a:prstGeom prst="rect">
            <a:avLst/>
          </a:prstGeom>
        </p:spPr>
      </p:pic>
      <p:pic>
        <p:nvPicPr>
          <p:cNvPr id="6" name="Content Placeholder 5"/>
          <p:cNvPicPr>
            <a:picLocks noGrp="1" noChangeAspect="1"/>
          </p:cNvPicPr>
          <p:nvPr>
            <p:ph sz="half" idx="2"/>
          </p:nvPr>
        </p:nvPicPr>
        <p:blipFill>
          <a:blip r:embed="rId5"/>
          <a:stretch>
            <a:fillRect/>
          </a:stretch>
        </p:blipFill>
        <p:spPr>
          <a:xfrm>
            <a:off x="6368561" y="1282894"/>
            <a:ext cx="5682412" cy="5682412"/>
          </a:xfrm>
          <a:prstGeom prst="rect">
            <a:avLst/>
          </a:prstGeom>
        </p:spPr>
      </p:pic>
    </p:spTree>
    <p:extLst>
      <p:ext uri="{BB962C8B-B14F-4D97-AF65-F5344CB8AC3E}">
        <p14:creationId xmlns:p14="http://schemas.microsoft.com/office/powerpoint/2010/main" val="537488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1" dirty="0">
                <a:latin typeface="Agency FB" panose="020B0503020202020204" pitchFamily="34" charset="0"/>
              </a:rPr>
              <a:t>United Nations Resolution 181</a:t>
            </a:r>
            <a:endParaRPr lang="en-US" sz="8000" dirty="0">
              <a:latin typeface="Agency FB" panose="020B0503020202020204" pitchFamily="34" charset="0"/>
            </a:endParaRPr>
          </a:p>
        </p:txBody>
      </p:sp>
      <p:pic>
        <p:nvPicPr>
          <p:cNvPr id="5" name="Content Placeholder 4"/>
          <p:cNvPicPr>
            <a:picLocks noGrp="1" noChangeAspect="1"/>
          </p:cNvPicPr>
          <p:nvPr>
            <p:ph sz="half" idx="1"/>
          </p:nvPr>
        </p:nvPicPr>
        <p:blipFill>
          <a:blip r:embed="rId4"/>
          <a:stretch>
            <a:fillRect/>
          </a:stretch>
        </p:blipFill>
        <p:spPr>
          <a:xfrm>
            <a:off x="-464233" y="1350498"/>
            <a:ext cx="4278699" cy="5507502"/>
          </a:xfrm>
          <a:prstGeom prst="rect">
            <a:avLst/>
          </a:prstGeom>
        </p:spPr>
      </p:pic>
      <p:pic>
        <p:nvPicPr>
          <p:cNvPr id="6" name="Content Placeholder 5"/>
          <p:cNvPicPr>
            <a:picLocks noGrp="1" noChangeAspect="1"/>
          </p:cNvPicPr>
          <p:nvPr>
            <p:ph sz="half" idx="2"/>
          </p:nvPr>
        </p:nvPicPr>
        <p:blipFill>
          <a:blip r:embed="rId5"/>
          <a:stretch>
            <a:fillRect/>
          </a:stretch>
        </p:blipFill>
        <p:spPr>
          <a:xfrm>
            <a:off x="4360983" y="1597882"/>
            <a:ext cx="7831015" cy="5260117"/>
          </a:xfrm>
          <a:prstGeom prst="rect">
            <a:avLst/>
          </a:prstGeom>
        </p:spPr>
      </p:pic>
    </p:spTree>
    <p:extLst>
      <p:ext uri="{BB962C8B-B14F-4D97-AF65-F5344CB8AC3E}">
        <p14:creationId xmlns:p14="http://schemas.microsoft.com/office/powerpoint/2010/main" val="172417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e-IL" sz="7200" b="1" dirty="0">
                <a:effectLst>
                  <a:outerShdw blurRad="38100" dist="38100" dir="2700000" algn="tl">
                    <a:srgbClr val="000000">
                      <a:alpha val="43137"/>
                    </a:srgbClr>
                  </a:outerShdw>
                </a:effectLst>
                <a:latin typeface="Agency FB" panose="020B0503020202020204" pitchFamily="34" charset="0"/>
              </a:rPr>
              <a:t/>
            </a:r>
            <a:br>
              <a:rPr lang="he-IL" sz="7200" b="1" dirty="0">
                <a:effectLst>
                  <a:outerShdw blurRad="38100" dist="38100" dir="2700000" algn="tl">
                    <a:srgbClr val="000000">
                      <a:alpha val="43137"/>
                    </a:srgbClr>
                  </a:outerShdw>
                </a:effectLst>
                <a:latin typeface="Agency FB" panose="020B0503020202020204" pitchFamily="34" charset="0"/>
              </a:rPr>
            </a:br>
            <a:r>
              <a:rPr lang="en-US" sz="7200" b="1" dirty="0">
                <a:solidFill>
                  <a:schemeClr val="bg1"/>
                </a:solidFill>
                <a:effectLst>
                  <a:outerShdw blurRad="38100" dist="38100" dir="2700000" algn="tl">
                    <a:srgbClr val="000000">
                      <a:alpha val="43137"/>
                    </a:srgbClr>
                  </a:outerShdw>
                </a:effectLst>
                <a:latin typeface="Agency FB" panose="020B0503020202020204" pitchFamily="34" charset="0"/>
              </a:rPr>
              <a:t>1948</a:t>
            </a:r>
            <a:r>
              <a:rPr lang="en-US" sz="7200" b="1" dirty="0">
                <a:effectLst>
                  <a:outerShdw blurRad="38100" dist="38100" dir="2700000" algn="tl">
                    <a:srgbClr val="000000">
                      <a:alpha val="43137"/>
                    </a:srgbClr>
                  </a:outerShdw>
                </a:effectLst>
                <a:latin typeface="Agency FB" panose="020B0503020202020204" pitchFamily="34" charset="0"/>
              </a:rPr>
              <a:t> </a:t>
            </a:r>
            <a:r>
              <a:rPr lang="en-US" sz="7200" b="1" dirty="0">
                <a:solidFill>
                  <a:schemeClr val="bg1"/>
                </a:solidFill>
                <a:effectLst>
                  <a:outerShdw blurRad="38100" dist="38100" dir="2700000" algn="tl">
                    <a:srgbClr val="000000">
                      <a:alpha val="43137"/>
                    </a:srgbClr>
                  </a:outerShdw>
                </a:effectLst>
                <a:latin typeface="Agency FB" panose="020B0503020202020204" pitchFamily="34" charset="0"/>
              </a:rPr>
              <a:t>-</a:t>
            </a:r>
            <a:r>
              <a:rPr lang="en-US" sz="7200" b="1" dirty="0">
                <a:effectLst>
                  <a:outerShdw blurRad="38100" dist="38100" dir="2700000" algn="tl">
                    <a:srgbClr val="000000">
                      <a:alpha val="43137"/>
                    </a:srgbClr>
                  </a:outerShdw>
                </a:effectLst>
                <a:latin typeface="Agency FB" panose="020B0503020202020204" pitchFamily="34" charset="0"/>
              </a:rPr>
              <a:t> The war of Independence</a:t>
            </a:r>
            <a:br>
              <a:rPr lang="en-US" sz="7200" b="1" dirty="0">
                <a:effectLst>
                  <a:outerShdw blurRad="38100" dist="38100" dir="2700000" algn="tl">
                    <a:srgbClr val="000000">
                      <a:alpha val="43137"/>
                    </a:srgbClr>
                  </a:outerShdw>
                </a:effectLst>
                <a:latin typeface="Agency FB" panose="020B0503020202020204" pitchFamily="34" charset="0"/>
              </a:rPr>
            </a:br>
            <a:endParaRPr lang="en-US" sz="7200" b="1" dirty="0">
              <a:latin typeface="Agency FB" panose="020B0503020202020204" pitchFamily="34" charset="0"/>
            </a:endParaRPr>
          </a:p>
        </p:txBody>
      </p:sp>
      <p:pic>
        <p:nvPicPr>
          <p:cNvPr id="5" name="Content Placeholder 4"/>
          <p:cNvPicPr>
            <a:picLocks noGrp="1" noChangeAspect="1"/>
          </p:cNvPicPr>
          <p:nvPr>
            <p:ph sz="half" idx="1"/>
          </p:nvPr>
        </p:nvPicPr>
        <p:blipFill>
          <a:blip r:embed="rId4"/>
          <a:stretch>
            <a:fillRect/>
          </a:stretch>
        </p:blipFill>
        <p:spPr>
          <a:xfrm>
            <a:off x="0" y="1457328"/>
            <a:ext cx="5660068" cy="5400677"/>
          </a:xfrm>
          <a:prstGeom prst="rect">
            <a:avLst/>
          </a:prstGeom>
        </p:spPr>
      </p:pic>
      <p:sp>
        <p:nvSpPr>
          <p:cNvPr id="6" name="TextBox 5"/>
          <p:cNvSpPr txBox="1"/>
          <p:nvPr/>
        </p:nvSpPr>
        <p:spPr>
          <a:xfrm>
            <a:off x="205745" y="1879603"/>
            <a:ext cx="5454327" cy="4470839"/>
          </a:xfrm>
          <a:prstGeom prst="rect">
            <a:avLst/>
          </a:prstGeom>
          <a:noFill/>
        </p:spPr>
        <p:txBody>
          <a:bodyPr wrap="square" rtlCol="0">
            <a:spAutoFit/>
          </a:bodyPr>
          <a:lstStyle/>
          <a:p>
            <a:pPr>
              <a:lnSpc>
                <a:spcPct val="90000"/>
              </a:lnSpc>
              <a:defRPr/>
            </a:pPr>
            <a:r>
              <a:rPr lang="en-US" sz="4002" b="1" dirty="0">
                <a:solidFill>
                  <a:schemeClr val="bg1"/>
                </a:solidFill>
                <a:effectLst>
                  <a:outerShdw blurRad="38100" dist="38100" dir="2700000" algn="tl">
                    <a:srgbClr val="000000">
                      <a:alpha val="43137"/>
                    </a:srgbClr>
                  </a:outerShdw>
                </a:effectLst>
                <a:cs typeface="Arial" charset="0"/>
              </a:rPr>
              <a:t>A day after Israel declare independence five Arab countries invaded the new nation. </a:t>
            </a:r>
          </a:p>
          <a:p>
            <a:pPr>
              <a:lnSpc>
                <a:spcPct val="90000"/>
              </a:lnSpc>
              <a:defRPr/>
            </a:pPr>
            <a:endParaRPr lang="en-US" sz="3600" b="1" dirty="0">
              <a:solidFill>
                <a:schemeClr val="bg1"/>
              </a:solidFill>
              <a:cs typeface="Arial" charset="0"/>
            </a:endParaRPr>
          </a:p>
          <a:p>
            <a:pPr>
              <a:lnSpc>
                <a:spcPct val="90000"/>
              </a:lnSpc>
              <a:defRPr/>
            </a:pPr>
            <a:r>
              <a:rPr lang="en-US" sz="4002" b="1" dirty="0">
                <a:solidFill>
                  <a:schemeClr val="bg1"/>
                </a:solidFill>
                <a:effectLst>
                  <a:outerShdw blurRad="38100" dist="38100" dir="2700000" algn="tl">
                    <a:srgbClr val="000000">
                      <a:alpha val="43137"/>
                    </a:srgbClr>
                  </a:outerShdw>
                </a:effectLst>
                <a:cs typeface="Arial" charset="0"/>
              </a:rPr>
              <a:t>Israel was forced to fight for its survival, and won.</a:t>
            </a:r>
          </a:p>
          <a:p>
            <a:endParaRPr lang="en-US" sz="3600" b="1" dirty="0">
              <a:solidFill>
                <a:schemeClr val="bg1"/>
              </a:solidFill>
            </a:endParaRPr>
          </a:p>
        </p:txBody>
      </p:sp>
      <p:sp>
        <p:nvSpPr>
          <p:cNvPr id="8" name="Content Placeholder 7"/>
          <p:cNvSpPr>
            <a:spLocks noGrp="1"/>
          </p:cNvSpPr>
          <p:nvPr>
            <p:ph sz="half" idx="2"/>
          </p:nvPr>
        </p:nvSpPr>
        <p:spPr/>
        <p:txBody>
          <a:bodyPr/>
          <a:lstStyle/>
          <a:p>
            <a:endParaRPr lang="en-US"/>
          </a:p>
        </p:txBody>
      </p:sp>
    </p:spTree>
    <p:extLst>
      <p:ext uri="{BB962C8B-B14F-4D97-AF65-F5344CB8AC3E}">
        <p14:creationId xmlns:p14="http://schemas.microsoft.com/office/powerpoint/2010/main" val="287745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p:cTn id="20"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11501" b="1" dirty="0">
                <a:latin typeface="Agency FB" panose="020B0503020202020204" pitchFamily="34" charset="0"/>
              </a:rPr>
              <a:t>Aftermath</a:t>
            </a:r>
          </a:p>
        </p:txBody>
      </p:sp>
      <p:sp>
        <p:nvSpPr>
          <p:cNvPr id="3" name="Content Placeholder 2"/>
          <p:cNvSpPr>
            <a:spLocks noGrp="1"/>
          </p:cNvSpPr>
          <p:nvPr>
            <p:ph sz="half" idx="1"/>
          </p:nvPr>
        </p:nvSpPr>
        <p:spPr>
          <a:xfrm>
            <a:off x="264461" y="1690689"/>
            <a:ext cx="5181602" cy="4351339"/>
          </a:xfrm>
        </p:spPr>
        <p:txBody>
          <a:bodyPr>
            <a:noAutofit/>
          </a:bodyPr>
          <a:lstStyle/>
          <a:p>
            <a:r>
              <a:rPr lang="en-US" altLang="en-US" sz="3202" b="1" dirty="0">
                <a:latin typeface="Agency FB" panose="020B0503020202020204" pitchFamily="34" charset="0"/>
              </a:rPr>
              <a:t>As a result of the war, approximately 600,000 Arabs fled/displaced and became refugees.</a:t>
            </a:r>
          </a:p>
          <a:p>
            <a:r>
              <a:rPr lang="en-US" altLang="en-US" sz="3202" b="1" dirty="0">
                <a:latin typeface="Agency FB" panose="020B0503020202020204" pitchFamily="34" charset="0"/>
              </a:rPr>
              <a:t>Jordan took control of the West Bank and East Jerusalem (the Old City); Egypt took control of Gaza strip. </a:t>
            </a:r>
          </a:p>
          <a:p>
            <a:r>
              <a:rPr lang="en-US" altLang="en-US" sz="3202" b="1" dirty="0">
                <a:latin typeface="Agency FB" panose="020B0503020202020204" pitchFamily="34" charset="0"/>
              </a:rPr>
              <a:t>The borders were resulted from cease-fire lines following the War of Independence.</a:t>
            </a:r>
          </a:p>
          <a:p>
            <a:endParaRPr lang="en-US" b="1" dirty="0">
              <a:latin typeface="Agency FB" panose="020B0503020202020204" pitchFamily="34" charset="0"/>
            </a:endParaRPr>
          </a:p>
        </p:txBody>
      </p:sp>
      <p:pic>
        <p:nvPicPr>
          <p:cNvPr id="7" name="Content Placeholder 6"/>
          <p:cNvPicPr>
            <a:picLocks noGrp="1" noChangeAspect="1"/>
          </p:cNvPicPr>
          <p:nvPr>
            <p:ph sz="half" idx="2"/>
          </p:nvPr>
        </p:nvPicPr>
        <p:blipFill>
          <a:blip r:embed="rId4"/>
          <a:stretch>
            <a:fillRect/>
          </a:stretch>
        </p:blipFill>
        <p:spPr>
          <a:xfrm>
            <a:off x="5737410" y="2567177"/>
            <a:ext cx="6454588" cy="4290825"/>
          </a:xfrm>
          <a:prstGeom prst="rect">
            <a:avLst/>
          </a:prstGeom>
        </p:spPr>
      </p:pic>
      <p:sp>
        <p:nvSpPr>
          <p:cNvPr id="8" name="TextBox 7"/>
          <p:cNvSpPr txBox="1"/>
          <p:nvPr/>
        </p:nvSpPr>
        <p:spPr>
          <a:xfrm>
            <a:off x="6902823" y="2043956"/>
            <a:ext cx="4876800" cy="523220"/>
          </a:xfrm>
          <a:prstGeom prst="rect">
            <a:avLst/>
          </a:prstGeom>
          <a:noFill/>
        </p:spPr>
        <p:txBody>
          <a:bodyPr wrap="square" rtlCol="0">
            <a:spAutoFit/>
          </a:bodyPr>
          <a:lstStyle/>
          <a:p>
            <a:r>
              <a:rPr lang="en-US" sz="2800" b="1" dirty="0">
                <a:latin typeface="Agency FB" panose="020B0503020202020204" pitchFamily="34" charset="0"/>
                <a:cs typeface="Arial" charset="0"/>
              </a:rPr>
              <a:t>The borders of Israel from 1948 -1967</a:t>
            </a:r>
            <a:r>
              <a:rPr lang="en-US" sz="2000" b="1" dirty="0">
                <a:latin typeface="Agency FB" panose="020B0503020202020204" pitchFamily="34" charset="0"/>
                <a:cs typeface="Arial" charset="0"/>
              </a:rPr>
              <a:t>.</a:t>
            </a:r>
            <a:endParaRPr lang="en-US" sz="2800" b="1" dirty="0">
              <a:latin typeface="Agency FB" panose="020B0503020202020204" pitchFamily="34" charset="0"/>
            </a:endParaRPr>
          </a:p>
        </p:txBody>
      </p:sp>
    </p:spTree>
    <p:extLst>
      <p:ext uri="{BB962C8B-B14F-4D97-AF65-F5344CB8AC3E}">
        <p14:creationId xmlns:p14="http://schemas.microsoft.com/office/powerpoint/2010/main" val="107807942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1659</Words>
  <Application>Microsoft Office PowerPoint</Application>
  <PresentationFormat>מותאם אישית</PresentationFormat>
  <Paragraphs>158</Paragraphs>
  <Slides>22</Slides>
  <Notes>20</Notes>
  <HiddenSlides>0</HiddenSlides>
  <MMClips>0</MMClips>
  <ScaleCrop>false</ScaleCrop>
  <HeadingPairs>
    <vt:vector size="4" baseType="variant">
      <vt:variant>
        <vt:lpstr>ערכת נושא</vt:lpstr>
      </vt:variant>
      <vt:variant>
        <vt:i4>2</vt:i4>
      </vt:variant>
      <vt:variant>
        <vt:lpstr>כותרות שקופיות</vt:lpstr>
      </vt:variant>
      <vt:variant>
        <vt:i4>22</vt:i4>
      </vt:variant>
    </vt:vector>
  </HeadingPairs>
  <TitlesOfParts>
    <vt:vector size="24" baseType="lpstr">
      <vt:lpstr>Office Theme</vt:lpstr>
      <vt:lpstr>Apothecary</vt:lpstr>
      <vt:lpstr>                    The  Story of  The Land Of Israel</vt:lpstr>
      <vt:lpstr>Biblical times</vt:lpstr>
      <vt:lpstr>Theodor Herzl-"Visionary of the State"</vt:lpstr>
      <vt:lpstr>Balfour Declaration- 1917 </vt:lpstr>
      <vt:lpstr>Anti-Semitism And The Holocaust</vt:lpstr>
      <vt:lpstr>The British Mandate: </vt:lpstr>
      <vt:lpstr>United Nations Resolution 181</vt:lpstr>
      <vt:lpstr> 1948 - The war of Independence </vt:lpstr>
      <vt:lpstr>Aftermath</vt:lpstr>
      <vt:lpstr>                    1967- The Six Day War</vt:lpstr>
      <vt:lpstr>1979 – Israel and Egypt’s peace Agreement </vt:lpstr>
      <vt:lpstr>      Israel Today</vt:lpstr>
      <vt:lpstr>The Birth Of The Palestinian Liberation Organization</vt:lpstr>
      <vt:lpstr>-1993The Oslo Agreements: </vt:lpstr>
      <vt:lpstr>1994 – Jordan and Israel’s peace agreement  </vt:lpstr>
      <vt:lpstr>Camp David 2000 and the second Intifada</vt:lpstr>
      <vt:lpstr>מצגת של PowerPoint</vt:lpstr>
      <vt:lpstr>Disengagement - 2005</vt:lpstr>
      <vt:lpstr>Sanctity Of Death Vs. Sanctity Of Life</vt:lpstr>
      <vt:lpstr>מצגת של PowerPoint</vt:lpstr>
      <vt:lpstr>מצגת של PowerPoint</vt:lpstr>
      <vt:lpstr>March of the living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The Land Of Israel</dc:title>
  <dc:creator>Arad Lerner</dc:creator>
  <cp:lastModifiedBy>Windows7</cp:lastModifiedBy>
  <cp:revision>29</cp:revision>
  <dcterms:created xsi:type="dcterms:W3CDTF">2015-01-30T01:35:57Z</dcterms:created>
  <dcterms:modified xsi:type="dcterms:W3CDTF">2015-02-11T10:19:40Z</dcterms:modified>
</cp:coreProperties>
</file>