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79" r:id="rId2"/>
    <p:sldId id="289" r:id="rId3"/>
    <p:sldId id="273" r:id="rId4"/>
    <p:sldId id="256" r:id="rId5"/>
    <p:sldId id="257" r:id="rId6"/>
    <p:sldId id="274" r:id="rId7"/>
    <p:sldId id="275" r:id="rId8"/>
    <p:sldId id="258" r:id="rId9"/>
    <p:sldId id="263" r:id="rId10"/>
    <p:sldId id="268" r:id="rId11"/>
    <p:sldId id="265" r:id="rId12"/>
    <p:sldId id="267" r:id="rId13"/>
    <p:sldId id="260" r:id="rId14"/>
    <p:sldId id="261" r:id="rId15"/>
    <p:sldId id="264" r:id="rId16"/>
    <p:sldId id="281" r:id="rId17"/>
    <p:sldId id="282" r:id="rId18"/>
    <p:sldId id="283" r:id="rId19"/>
    <p:sldId id="293" r:id="rId20"/>
    <p:sldId id="270" r:id="rId21"/>
    <p:sldId id="288" r:id="rId22"/>
    <p:sldId id="276" r:id="rId23"/>
    <p:sldId id="292" r:id="rId24"/>
    <p:sldId id="290" r:id="rId25"/>
    <p:sldId id="291" r:id="rId26"/>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CC"/>
    <a:srgbClr val="CC00CC"/>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746" autoAdjust="0"/>
  </p:normalViewPr>
  <p:slideViewPr>
    <p:cSldViewPr>
      <p:cViewPr>
        <p:scale>
          <a:sx n="100" d="100"/>
          <a:sy n="100" d="100"/>
        </p:scale>
        <p:origin x="350" y="48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BA64D04D-4F65-41E8-BF4E-0A4789F736AE}" type="datetimeFigureOut">
              <a:rPr lang="en-US" smtClean="0"/>
              <a:t>2/15/2015</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4833A682-FEFE-4192-9011-0C8F50BAF095}" type="slidenum">
              <a:rPr lang="en-US" smtClean="0"/>
              <a:t>‹#›</a:t>
            </a:fld>
            <a:endParaRPr lang="en-US"/>
          </a:p>
        </p:txBody>
      </p:sp>
    </p:spTree>
    <p:extLst>
      <p:ext uri="{BB962C8B-B14F-4D97-AF65-F5344CB8AC3E}">
        <p14:creationId xmlns:p14="http://schemas.microsoft.com/office/powerpoint/2010/main" val="2020613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eblaw.haifa.ac.il/he/Faculty/Pages/Jabareen.aspx"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33A682-FEFE-4192-9011-0C8F50BAF095}" type="slidenum">
              <a:rPr lang="en-US" smtClean="0"/>
              <a:t>1</a:t>
            </a:fld>
            <a:endParaRPr lang="en-US"/>
          </a:p>
        </p:txBody>
      </p:sp>
    </p:spTree>
    <p:extLst>
      <p:ext uri="{BB962C8B-B14F-4D97-AF65-F5344CB8AC3E}">
        <p14:creationId xmlns:p14="http://schemas.microsoft.com/office/powerpoint/2010/main" val="11034779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What’s better- having to stand in line for your flight or the chance of innocent people dying?</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833A682-FEFE-4192-9011-0C8F50BAF095}" type="slidenum">
              <a:rPr lang="en-US" smtClean="0"/>
              <a:t>10</a:t>
            </a:fld>
            <a:endParaRPr lang="en-US"/>
          </a:p>
        </p:txBody>
      </p:sp>
    </p:spTree>
    <p:extLst>
      <p:ext uri="{BB962C8B-B14F-4D97-AF65-F5344CB8AC3E}">
        <p14:creationId xmlns:p14="http://schemas.microsoft.com/office/powerpoint/2010/main" val="16065274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97% is chain-link fence and 3% is a wall</a:t>
            </a:r>
            <a:endParaRPr lang="en-US" dirty="0" smtClean="0"/>
          </a:p>
          <a:p>
            <a:endParaRPr lang="en-US" dirty="0" smtClean="0"/>
          </a:p>
          <a:p>
            <a:r>
              <a:rPr lang="en-US" dirty="0" smtClean="0"/>
              <a:t>This picture is from a village near my home</a:t>
            </a:r>
            <a:r>
              <a:rPr lang="en-US" baseline="0" dirty="0" smtClean="0"/>
              <a:t> in Israel.</a:t>
            </a:r>
            <a:endParaRPr lang="en-US" dirty="0" smtClean="0"/>
          </a:p>
          <a:p>
            <a:r>
              <a:rPr lang="en-US" dirty="0" smtClean="0"/>
              <a:t>Do u think I want to see a wall when I open my window?</a:t>
            </a:r>
            <a:endParaRPr lang="en-US" baseline="0" dirty="0" smtClean="0"/>
          </a:p>
          <a:p>
            <a:r>
              <a:rPr lang="en-US" baseline="0" dirty="0" smtClean="0"/>
              <a:t>It’s a necessity to save lives.</a:t>
            </a:r>
          </a:p>
        </p:txBody>
      </p:sp>
      <p:sp>
        <p:nvSpPr>
          <p:cNvPr id="4" name="Slide Number Placeholder 3"/>
          <p:cNvSpPr>
            <a:spLocks noGrp="1"/>
          </p:cNvSpPr>
          <p:nvPr>
            <p:ph type="sldNum" sz="quarter" idx="10"/>
          </p:nvPr>
        </p:nvSpPr>
        <p:spPr/>
        <p:txBody>
          <a:bodyPr/>
          <a:lstStyle/>
          <a:p>
            <a:fld id="{4833A682-FEFE-4192-9011-0C8F50BAF095}" type="slidenum">
              <a:rPr lang="en-US" smtClean="0"/>
              <a:t>11</a:t>
            </a:fld>
            <a:endParaRPr lang="en-US"/>
          </a:p>
        </p:txBody>
      </p:sp>
    </p:spTree>
    <p:extLst>
      <p:ext uri="{BB962C8B-B14F-4D97-AF65-F5344CB8AC3E}">
        <p14:creationId xmlns:p14="http://schemas.microsoft.com/office/powerpoint/2010/main" val="19073922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833A682-FEFE-4192-9011-0C8F50BAF095}" type="slidenum">
              <a:rPr lang="en-US" smtClean="0"/>
              <a:t>12</a:t>
            </a:fld>
            <a:endParaRPr lang="en-US"/>
          </a:p>
        </p:txBody>
      </p:sp>
    </p:spTree>
    <p:extLst>
      <p:ext uri="{BB962C8B-B14F-4D97-AF65-F5344CB8AC3E}">
        <p14:creationId xmlns:p14="http://schemas.microsoft.com/office/powerpoint/2010/main" val="23745503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Was Not easy for us, not everybody agree to that</a:t>
            </a:r>
            <a:r>
              <a:rPr lang="en-US" baseline="0" dirty="0" smtClean="0"/>
              <a:t> in israel </a:t>
            </a:r>
          </a:p>
          <a:p>
            <a:r>
              <a:rPr lang="en-US" baseline="0" dirty="0" smtClean="0"/>
              <a:t>but israel wants to show the our Palestinian neighbors that we are ready to make hard sacrifices</a:t>
            </a:r>
            <a:endParaRPr lang="en-US" dirty="0"/>
          </a:p>
        </p:txBody>
      </p:sp>
      <p:sp>
        <p:nvSpPr>
          <p:cNvPr id="4" name="Slide Number Placeholder 3"/>
          <p:cNvSpPr>
            <a:spLocks noGrp="1"/>
          </p:cNvSpPr>
          <p:nvPr>
            <p:ph type="sldNum" sz="quarter" idx="10"/>
          </p:nvPr>
        </p:nvSpPr>
        <p:spPr/>
        <p:txBody>
          <a:bodyPr/>
          <a:lstStyle/>
          <a:p>
            <a:fld id="{4833A682-FEFE-4192-9011-0C8F50BAF095}" type="slidenum">
              <a:rPr lang="en-US" smtClean="0"/>
              <a:t>13</a:t>
            </a:fld>
            <a:endParaRPr lang="en-US"/>
          </a:p>
        </p:txBody>
      </p:sp>
    </p:spTree>
    <p:extLst>
      <p:ext uri="{BB962C8B-B14F-4D97-AF65-F5344CB8AC3E}">
        <p14:creationId xmlns:p14="http://schemas.microsoft.com/office/powerpoint/2010/main" val="14523177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Think</a:t>
            </a:r>
            <a:r>
              <a:rPr lang="en-US" baseline="0" dirty="0" smtClean="0"/>
              <a:t> you are sitting in your living room with your PlayStation and suddenly a rocket hits you…</a:t>
            </a:r>
          </a:p>
          <a:p>
            <a:r>
              <a:rPr lang="en-US" baseline="0" dirty="0" smtClean="0"/>
              <a:t>Would the US let Mexico fire rockets AT HER CIVILIANS?</a:t>
            </a:r>
          </a:p>
          <a:p>
            <a:r>
              <a:rPr lang="en-US" baseline="0" dirty="0" smtClean="0"/>
              <a:t>Hamas’s missiles cover today more than 40% of civilians in israel </a:t>
            </a:r>
          </a:p>
          <a:p>
            <a:endParaRPr lang="en-US" dirty="0"/>
          </a:p>
        </p:txBody>
      </p:sp>
      <p:sp>
        <p:nvSpPr>
          <p:cNvPr id="4" name="Slide Number Placeholder 3"/>
          <p:cNvSpPr>
            <a:spLocks noGrp="1"/>
          </p:cNvSpPr>
          <p:nvPr>
            <p:ph type="sldNum" sz="quarter" idx="10"/>
          </p:nvPr>
        </p:nvSpPr>
        <p:spPr/>
        <p:txBody>
          <a:bodyPr/>
          <a:lstStyle/>
          <a:p>
            <a:fld id="{4833A682-FEFE-4192-9011-0C8F50BAF095}" type="slidenum">
              <a:rPr lang="en-US" smtClean="0"/>
              <a:t>14</a:t>
            </a:fld>
            <a:endParaRPr lang="en-US"/>
          </a:p>
        </p:txBody>
      </p:sp>
    </p:spTree>
    <p:extLst>
      <p:ext uri="{BB962C8B-B14F-4D97-AF65-F5344CB8AC3E}">
        <p14:creationId xmlns:p14="http://schemas.microsoft.com/office/powerpoint/2010/main" val="10020795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Israel</a:t>
            </a:r>
            <a:r>
              <a:rPr lang="en-US" baseline="0" dirty="0" smtClean="0"/>
              <a:t> is not perfect. Israel makes a lot of mistakes ,we </a:t>
            </a:r>
            <a:r>
              <a:rPr lang="en-US" baseline="0" dirty="0" err="1" smtClean="0"/>
              <a:t>aknowledge</a:t>
            </a:r>
            <a:r>
              <a:rPr lang="en-US" baseline="0" dirty="0" smtClean="0"/>
              <a:t> the suffering of the Palestinian people. We do not deny that. But - we are always in a search to find a better way to deal with almost an impossible situation. And I want to share with you some of the </a:t>
            </a:r>
            <a:r>
              <a:rPr lang="en-US" baseline="0" dirty="0" err="1" smtClean="0"/>
              <a:t>dillemas</a:t>
            </a:r>
            <a:r>
              <a:rPr lang="en-US" baseline="0" dirty="0" smtClean="0"/>
              <a:t> that we deal with on a daily basic almost-</a:t>
            </a:r>
            <a:endParaRPr lang="en-US" dirty="0" smtClean="0"/>
          </a:p>
          <a:p>
            <a:pPr marL="228600" indent="-228600">
              <a:buAutoNum type="arabicPeriod"/>
            </a:pPr>
            <a:r>
              <a:rPr lang="en-US" dirty="0" smtClean="0"/>
              <a:t>Using human </a:t>
            </a:r>
            <a:r>
              <a:rPr lang="en-US" dirty="0" err="1" smtClean="0"/>
              <a:t>sheild</a:t>
            </a:r>
            <a:r>
              <a:rPr lang="en-US" dirty="0" smtClean="0"/>
              <a:t>- THERE IS A VIDEO, KLICK ON THE BLUE TITL (starting at 00:10)– https://www.youtube.com/watch?v=giJlG3KXq8c</a:t>
            </a:r>
          </a:p>
          <a:p>
            <a:pPr marL="0" indent="0">
              <a:buNone/>
            </a:pPr>
            <a:r>
              <a:rPr lang="en-US" dirty="0" smtClean="0"/>
              <a:t>not</a:t>
            </a:r>
            <a:r>
              <a:rPr lang="en-US" baseline="0" dirty="0" smtClean="0"/>
              <a:t> just humans also non- military structures are been used for ammunition storage , shooting from houses, schools at civilian villages in israel</a:t>
            </a:r>
          </a:p>
          <a:p>
            <a:pPr marL="0" indent="0">
              <a:buNone/>
            </a:pPr>
            <a:r>
              <a:rPr lang="en-US" baseline="0" dirty="0" smtClean="0"/>
              <a:t>2. Educate for hate - Summer camp – becoming a </a:t>
            </a:r>
            <a:r>
              <a:rPr lang="en-US" baseline="0" dirty="0" err="1" smtClean="0"/>
              <a:t>shaid</a:t>
            </a:r>
            <a:r>
              <a:rPr lang="en-US" baseline="0" dirty="0" smtClean="0"/>
              <a:t>, in school books  no israel  in the map</a:t>
            </a:r>
            <a:endParaRPr lang="en-US" dirty="0" smtClean="0"/>
          </a:p>
        </p:txBody>
      </p:sp>
      <p:sp>
        <p:nvSpPr>
          <p:cNvPr id="4" name="Slide Number Placeholder 3"/>
          <p:cNvSpPr>
            <a:spLocks noGrp="1"/>
          </p:cNvSpPr>
          <p:nvPr>
            <p:ph type="sldNum" sz="quarter" idx="10"/>
          </p:nvPr>
        </p:nvSpPr>
        <p:spPr/>
        <p:txBody>
          <a:bodyPr/>
          <a:lstStyle/>
          <a:p>
            <a:fld id="{4833A682-FEFE-4192-9011-0C8F50BAF095}" type="slidenum">
              <a:rPr lang="en-US" smtClean="0"/>
              <a:t>15</a:t>
            </a:fld>
            <a:endParaRPr lang="en-US"/>
          </a:p>
        </p:txBody>
      </p:sp>
    </p:spTree>
    <p:extLst>
      <p:ext uri="{BB962C8B-B14F-4D97-AF65-F5344CB8AC3E}">
        <p14:creationId xmlns:p14="http://schemas.microsoft.com/office/powerpoint/2010/main" val="29937784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Check</a:t>
            </a:r>
            <a:r>
              <a:rPr lang="en-US" baseline="0" dirty="0" smtClean="0"/>
              <a:t> the information you get in a few sources  - not everything you see or here actually happened that way. </a:t>
            </a:r>
            <a:endParaRPr lang="en-US" dirty="0" smtClean="0"/>
          </a:p>
          <a:p>
            <a:endParaRPr lang="en-US" dirty="0" smtClean="0"/>
          </a:p>
          <a:p>
            <a:r>
              <a:rPr lang="en-US" dirty="0" smtClean="0"/>
              <a:t>2 examples: above and next slide</a:t>
            </a:r>
            <a:endParaRPr lang="en-US" dirty="0"/>
          </a:p>
        </p:txBody>
      </p:sp>
      <p:sp>
        <p:nvSpPr>
          <p:cNvPr id="4" name="Slide Number Placeholder 3"/>
          <p:cNvSpPr>
            <a:spLocks noGrp="1"/>
          </p:cNvSpPr>
          <p:nvPr>
            <p:ph type="sldNum" sz="quarter" idx="10"/>
          </p:nvPr>
        </p:nvSpPr>
        <p:spPr/>
        <p:txBody>
          <a:bodyPr/>
          <a:lstStyle/>
          <a:p>
            <a:fld id="{4833A682-FEFE-4192-9011-0C8F50BAF095}" type="slidenum">
              <a:rPr lang="en-US" smtClean="0"/>
              <a:t>16</a:t>
            </a:fld>
            <a:endParaRPr lang="en-US"/>
          </a:p>
        </p:txBody>
      </p:sp>
    </p:spTree>
    <p:extLst>
      <p:ext uri="{BB962C8B-B14F-4D97-AF65-F5344CB8AC3E}">
        <p14:creationId xmlns:p14="http://schemas.microsoft.com/office/powerpoint/2010/main" val="38132084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833A682-FEFE-4192-9011-0C8F50BAF095}" type="slidenum">
              <a:rPr lang="en-US" smtClean="0"/>
              <a:t>17</a:t>
            </a:fld>
            <a:endParaRPr lang="en-US"/>
          </a:p>
        </p:txBody>
      </p:sp>
    </p:spTree>
    <p:extLst>
      <p:ext uri="{BB962C8B-B14F-4D97-AF65-F5344CB8AC3E}">
        <p14:creationId xmlns:p14="http://schemas.microsoft.com/office/powerpoint/2010/main" val="23371477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833A682-FEFE-4192-9011-0C8F50BAF095}" type="slidenum">
              <a:rPr lang="en-US" smtClean="0"/>
              <a:t>18</a:t>
            </a:fld>
            <a:endParaRPr lang="en-US"/>
          </a:p>
        </p:txBody>
      </p:sp>
    </p:spTree>
    <p:extLst>
      <p:ext uri="{BB962C8B-B14F-4D97-AF65-F5344CB8AC3E}">
        <p14:creationId xmlns:p14="http://schemas.microsoft.com/office/powerpoint/2010/main" val="875104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talk on positive things too- saves</a:t>
            </a:r>
            <a:r>
              <a:rPr lang="en-US" baseline="0" dirty="0" smtClean="0"/>
              <a:t> a </a:t>
            </a:r>
            <a:r>
              <a:rPr lang="en-US" baseline="0" dirty="0" err="1" smtClean="0"/>
              <a:t>childs</a:t>
            </a:r>
            <a:r>
              <a:rPr lang="en-US" baseline="0" dirty="0" smtClean="0"/>
              <a:t> heart</a:t>
            </a:r>
            <a:endParaRPr lang="en-US" dirty="0" smtClean="0"/>
          </a:p>
          <a:p>
            <a:r>
              <a:rPr lang="en-US" dirty="0" smtClean="0"/>
              <a:t>50% from the patients are from Palestinian authority</a:t>
            </a:r>
          </a:p>
          <a:p>
            <a:r>
              <a:rPr lang="en-US" dirty="0" smtClean="0"/>
              <a:t>The</a:t>
            </a:r>
            <a:r>
              <a:rPr lang="en-US" baseline="0" dirty="0" smtClean="0"/>
              <a:t> grandchild of </a:t>
            </a:r>
            <a:r>
              <a:rPr lang="en-US" baseline="0" dirty="0" err="1" smtClean="0"/>
              <a:t>hamas</a:t>
            </a:r>
            <a:r>
              <a:rPr lang="en-US" baseline="0" dirty="0" smtClean="0"/>
              <a:t> prime minister was treated in hospital in israel few months ago</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4833A682-FEFE-4192-9011-0C8F50BAF095}" type="slidenum">
              <a:rPr lang="en-US" smtClean="0"/>
              <a:t>19</a:t>
            </a:fld>
            <a:endParaRPr lang="en-US"/>
          </a:p>
        </p:txBody>
      </p:sp>
    </p:spTree>
    <p:extLst>
      <p:ext uri="{BB962C8B-B14F-4D97-AF65-F5344CB8AC3E}">
        <p14:creationId xmlns:p14="http://schemas.microsoft.com/office/powerpoint/2010/main" val="1093535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$75 billion, $65 billion and $3.25 billion will be spent on military operations and aid in Afghanistan, Iraq and Pakistan -2010</a:t>
            </a:r>
          </a:p>
          <a:p>
            <a:r>
              <a:rPr lang="he-IL" sz="1200" b="0" i="0" kern="1200" dirty="0" smtClean="0">
                <a:solidFill>
                  <a:schemeClr val="tx1"/>
                </a:solidFill>
                <a:effectLst/>
                <a:latin typeface="+mn-lt"/>
                <a:ea typeface="+mn-ea"/>
                <a:cs typeface="+mn-cs"/>
              </a:rPr>
              <a:t> 70% מה- 3.4 מיליארד</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his provides real support for US high- tech defense jobs and contributes to maintaining our industrial base</a:t>
            </a:r>
          </a:p>
          <a:p>
            <a:r>
              <a:rPr lang="en-US" sz="1200" b="0" i="0" kern="1200" dirty="0" smtClean="0">
                <a:solidFill>
                  <a:schemeClr val="tx1"/>
                </a:solidFill>
                <a:effectLst/>
                <a:latin typeface="+mn-lt"/>
                <a:ea typeface="+mn-ea"/>
                <a:cs typeface="+mn-cs"/>
              </a:rPr>
              <a:t>http://www.jpost.com/Opinion/Op-Ed-Contributors/Benefits-of-US-aid-to-Israel-exceed-cost</a:t>
            </a:r>
          </a:p>
          <a:p>
            <a:r>
              <a:rPr lang="en-US" dirty="0" smtClean="0"/>
              <a:t>http://www.jpost.com/Opinion/Op-Ed-Contributors/Benefits-of-US-aid-to-Israel-exceed-cost</a:t>
            </a:r>
            <a:endParaRPr lang="en-US" dirty="0"/>
          </a:p>
        </p:txBody>
      </p:sp>
      <p:sp>
        <p:nvSpPr>
          <p:cNvPr id="4" name="Slide Number Placeholder 3"/>
          <p:cNvSpPr>
            <a:spLocks noGrp="1"/>
          </p:cNvSpPr>
          <p:nvPr>
            <p:ph type="sldNum" sz="quarter" idx="10"/>
          </p:nvPr>
        </p:nvSpPr>
        <p:spPr/>
        <p:txBody>
          <a:bodyPr/>
          <a:lstStyle/>
          <a:p>
            <a:fld id="{4833A682-FEFE-4192-9011-0C8F50BAF095}" type="slidenum">
              <a:rPr lang="en-US" smtClean="0"/>
              <a:t>2</a:t>
            </a:fld>
            <a:endParaRPr lang="en-US"/>
          </a:p>
        </p:txBody>
      </p:sp>
    </p:spTree>
    <p:extLst>
      <p:ext uri="{BB962C8B-B14F-4D97-AF65-F5344CB8AC3E}">
        <p14:creationId xmlns:p14="http://schemas.microsoft.com/office/powerpoint/2010/main" val="605820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hlinkClick r:id="rId3"/>
              </a:rPr>
              <a:t>We talked about the </a:t>
            </a:r>
            <a:r>
              <a:rPr lang="en-US" sz="1200" b="0" i="0" u="none" strike="noStrike" kern="1200" dirty="0" err="1" smtClean="0">
                <a:solidFill>
                  <a:schemeClr val="tx1"/>
                </a:solidFill>
                <a:effectLst/>
                <a:latin typeface="+mn-lt"/>
                <a:ea typeface="+mn-ea"/>
                <a:cs typeface="+mn-cs"/>
                <a:hlinkClick r:id="rId3"/>
              </a:rPr>
              <a:t>palastinian</a:t>
            </a:r>
            <a:r>
              <a:rPr lang="en-US" sz="1200" b="0" i="0" u="none" strike="noStrike" kern="1200" dirty="0" smtClean="0">
                <a:solidFill>
                  <a:schemeClr val="tx1"/>
                </a:solidFill>
                <a:effectLst/>
                <a:latin typeface="+mn-lt"/>
                <a:ea typeface="+mn-ea"/>
                <a:cs typeface="+mn-cs"/>
                <a:hlinkClick r:id="rId3"/>
              </a:rPr>
              <a:t> in west</a:t>
            </a:r>
            <a:r>
              <a:rPr lang="en-US" sz="1200" b="0" i="0" u="none" strike="noStrike" kern="1200" baseline="0" dirty="0" smtClean="0">
                <a:solidFill>
                  <a:schemeClr val="tx1"/>
                </a:solidFill>
                <a:effectLst/>
                <a:latin typeface="+mn-lt"/>
                <a:ea typeface="+mn-ea"/>
                <a:cs typeface="+mn-cs"/>
                <a:hlinkClick r:id="rId3"/>
              </a:rPr>
              <a:t> bank and </a:t>
            </a:r>
            <a:r>
              <a:rPr lang="en-US" sz="1200" b="0" i="0" u="none" strike="noStrike" kern="1200" baseline="0" dirty="0" err="1" smtClean="0">
                <a:solidFill>
                  <a:schemeClr val="tx1"/>
                </a:solidFill>
                <a:effectLst/>
                <a:latin typeface="+mn-lt"/>
                <a:ea typeface="+mn-ea"/>
                <a:cs typeface="+mn-cs"/>
                <a:hlinkClick r:id="rId3"/>
              </a:rPr>
              <a:t>gaza</a:t>
            </a:r>
            <a:r>
              <a:rPr lang="en-US" sz="1200" b="0" i="0" u="none" strike="noStrike" kern="1200" baseline="0" dirty="0" smtClean="0">
                <a:solidFill>
                  <a:schemeClr val="tx1"/>
                </a:solidFill>
                <a:effectLst/>
                <a:latin typeface="+mn-lt"/>
                <a:ea typeface="+mn-ea"/>
                <a:cs typeface="+mn-cs"/>
                <a:hlinkClick r:id="rId3"/>
              </a:rPr>
              <a:t> so far.. </a:t>
            </a:r>
            <a:endParaRPr lang="en-US" sz="1200" b="0" i="0" u="none" strike="noStrike" kern="1200" dirty="0" smtClean="0">
              <a:solidFill>
                <a:schemeClr val="tx1"/>
              </a:solidFill>
              <a:effectLst/>
              <a:latin typeface="+mn-lt"/>
              <a:ea typeface="+mn-ea"/>
              <a:cs typeface="+mn-cs"/>
              <a:hlinkClick r:id="rId3"/>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hlinkClick r:id="rId3"/>
              </a:rPr>
              <a:t>20% from </a:t>
            </a:r>
            <a:r>
              <a:rPr lang="en-US" sz="1200" b="0" i="0" u="none" strike="noStrike" kern="1200" dirty="0" err="1" smtClean="0">
                <a:solidFill>
                  <a:schemeClr val="tx1"/>
                </a:solidFill>
                <a:effectLst/>
                <a:latin typeface="+mn-lt"/>
                <a:ea typeface="+mn-ea"/>
                <a:cs typeface="+mn-cs"/>
                <a:hlinkClick r:id="rId3"/>
              </a:rPr>
              <a:t>israeli</a:t>
            </a:r>
            <a:r>
              <a:rPr lang="en-US" sz="1200" b="0" i="0" u="none" strike="noStrike" kern="1200" dirty="0" smtClean="0">
                <a:solidFill>
                  <a:schemeClr val="tx1"/>
                </a:solidFill>
                <a:effectLst/>
                <a:latin typeface="+mn-lt"/>
                <a:ea typeface="+mn-ea"/>
                <a:cs typeface="+mn-cs"/>
                <a:hlinkClick r:id="rId3"/>
              </a:rPr>
              <a:t> citizen</a:t>
            </a:r>
            <a:r>
              <a:rPr lang="en-US" sz="1200" b="0" i="0" u="none" strike="noStrike" kern="1200" baseline="0" dirty="0" smtClean="0">
                <a:solidFill>
                  <a:schemeClr val="tx1"/>
                </a:solidFill>
                <a:effectLst/>
                <a:latin typeface="+mn-lt"/>
                <a:ea typeface="+mn-ea"/>
                <a:cs typeface="+mn-cs"/>
                <a:hlinkClick r:id="rId3"/>
              </a:rPr>
              <a:t> are </a:t>
            </a:r>
            <a:r>
              <a:rPr lang="en-US" sz="1200" b="0" i="0" u="none" strike="noStrike" kern="1200" baseline="0" dirty="0" err="1" smtClean="0">
                <a:solidFill>
                  <a:schemeClr val="tx1"/>
                </a:solidFill>
                <a:effectLst/>
                <a:latin typeface="+mn-lt"/>
                <a:ea typeface="+mn-ea"/>
                <a:cs typeface="+mn-cs"/>
                <a:hlinkClick r:id="rId3"/>
              </a:rPr>
              <a:t>arabs</a:t>
            </a:r>
            <a:r>
              <a:rPr lang="en-US" sz="1200" b="0" i="0" u="none" strike="noStrike" kern="1200" baseline="0" dirty="0" smtClean="0">
                <a:solidFill>
                  <a:schemeClr val="tx1"/>
                </a:solidFill>
                <a:effectLst/>
                <a:latin typeface="+mn-lt"/>
                <a:ea typeface="+mn-ea"/>
                <a:cs typeface="+mn-cs"/>
                <a:hlinkClick r:id="rId3"/>
              </a:rPr>
              <a:t> they are a part of the divers </a:t>
            </a:r>
            <a:r>
              <a:rPr lang="en-US" sz="1200" b="0" i="0" u="none" strike="noStrike" kern="1200" baseline="0" dirty="0" err="1" smtClean="0">
                <a:solidFill>
                  <a:schemeClr val="tx1"/>
                </a:solidFill>
                <a:effectLst/>
                <a:latin typeface="+mn-lt"/>
                <a:ea typeface="+mn-ea"/>
                <a:cs typeface="+mn-cs"/>
                <a:hlinkClick r:id="rId3"/>
              </a:rPr>
              <a:t>israeli</a:t>
            </a:r>
            <a:r>
              <a:rPr lang="en-US" sz="1200" b="0" i="0" u="none" strike="noStrike" kern="1200" baseline="0" dirty="0" smtClean="0">
                <a:solidFill>
                  <a:schemeClr val="tx1"/>
                </a:solidFill>
                <a:effectLst/>
                <a:latin typeface="+mn-lt"/>
                <a:ea typeface="+mn-ea"/>
                <a:cs typeface="+mn-cs"/>
                <a:hlinkClick r:id="rId3"/>
              </a:rPr>
              <a:t> society </a:t>
            </a:r>
            <a:endParaRPr lang="en-US" sz="1200" b="0" i="0" u="none" strike="noStrike" kern="1200" dirty="0" smtClean="0">
              <a:solidFill>
                <a:schemeClr val="tx1"/>
              </a:solidFill>
              <a:effectLst/>
              <a:latin typeface="+mn-lt"/>
              <a:ea typeface="+mn-ea"/>
              <a:cs typeface="+mn-cs"/>
              <a:hlinkClick r:id="rId3"/>
            </a:endParaRPr>
          </a:p>
          <a:p>
            <a:pPr marL="0" marR="0" indent="0" algn="l" defTabSz="914400" rtl="0" eaLnBrk="1" fontAlgn="auto" latinLnBrk="0" hangingPunct="1">
              <a:lnSpc>
                <a:spcPct val="100000"/>
              </a:lnSpc>
              <a:spcBef>
                <a:spcPts val="0"/>
              </a:spcBef>
              <a:spcAft>
                <a:spcPts val="0"/>
              </a:spcAft>
              <a:buClrTx/>
              <a:buSzTx/>
              <a:buFontTx/>
              <a:buNone/>
              <a:tabLst/>
              <a:defRPr/>
            </a:pPr>
            <a:r>
              <a:rPr lang="he-IL" sz="1200" b="1" i="0" u="none" strike="noStrike" kern="1200" dirty="0" smtClean="0">
                <a:solidFill>
                  <a:schemeClr val="tx1"/>
                </a:solidFill>
                <a:effectLst/>
                <a:latin typeface="+mn-lt"/>
                <a:ea typeface="+mn-ea"/>
                <a:cs typeface="+mn-cs"/>
                <a:hlinkClick r:id="rId3"/>
              </a:rPr>
              <a:t>ד"ר יוסף ג'בארין</a:t>
            </a:r>
            <a:r>
              <a:rPr lang="he-IL" sz="1200" b="0" i="0" u="none" strike="noStrike" kern="1200" dirty="0" smtClean="0">
                <a:solidFill>
                  <a:schemeClr val="tx1"/>
                </a:solidFill>
                <a:effectLst/>
                <a:latin typeface="+mn-lt"/>
                <a:ea typeface="+mn-ea"/>
                <a:cs typeface="+mn-cs"/>
                <a:hlinkClick r:id="rId3"/>
              </a:rPr>
              <a:t> - הפקולטה למשפטים - אוניברסיטת חיפה</a:t>
            </a:r>
            <a:endParaRPr lang="en-US" sz="1200" b="0" i="0" u="none" strike="noStrike"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Salim</a:t>
            </a:r>
            <a:r>
              <a:rPr lang="en-US" baseline="0" dirty="0" smtClean="0"/>
              <a:t> </a:t>
            </a:r>
            <a:r>
              <a:rPr lang="en-US" baseline="0" dirty="0" err="1" smtClean="0"/>
              <a:t>jubran</a:t>
            </a:r>
            <a:r>
              <a:rPr lang="en-US" baseline="0" dirty="0" smtClean="0"/>
              <a:t> – supreme court judge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err="1" smtClean="0"/>
              <a:t>Tibi</a:t>
            </a:r>
            <a:r>
              <a:rPr lang="en-US" baseline="0" dirty="0" smtClean="0"/>
              <a:t> and </a:t>
            </a:r>
            <a:r>
              <a:rPr lang="en-US" baseline="0" dirty="0" err="1" smtClean="0"/>
              <a:t>zuabi</a:t>
            </a:r>
            <a:r>
              <a:rPr lang="en-US" baseline="0" dirty="0" smtClean="0"/>
              <a:t> </a:t>
            </a:r>
            <a:r>
              <a:rPr lang="en-US" baseline="0" dirty="0" err="1" smtClean="0"/>
              <a:t>surve</a:t>
            </a:r>
            <a:r>
              <a:rPr lang="en-US" baseline="0" dirty="0" smtClean="0"/>
              <a:t> the political system even though do not agree with existing of israel as a Jewish state</a:t>
            </a:r>
          </a:p>
          <a:p>
            <a:r>
              <a:rPr lang="en-US" dirty="0" err="1" smtClean="0"/>
              <a:t>Asala</a:t>
            </a:r>
            <a:r>
              <a:rPr lang="en-US" dirty="0" smtClean="0"/>
              <a:t> </a:t>
            </a:r>
            <a:r>
              <a:rPr lang="en-US" dirty="0" err="1" smtClean="0"/>
              <a:t>shahada</a:t>
            </a:r>
            <a:r>
              <a:rPr lang="en-US" dirty="0" smtClean="0"/>
              <a:t> wins</a:t>
            </a:r>
            <a:r>
              <a:rPr lang="en-US" baseline="0" dirty="0" smtClean="0"/>
              <a:t> medal gold at the</a:t>
            </a:r>
            <a:r>
              <a:rPr lang="en-US" dirty="0" smtClean="0"/>
              <a:t> </a:t>
            </a:r>
            <a:r>
              <a:rPr lang="en-US" dirty="0" err="1" smtClean="0"/>
              <a:t>macabbia</a:t>
            </a:r>
            <a:r>
              <a:rPr lang="en-US" dirty="0" smtClean="0"/>
              <a:t> games</a:t>
            </a:r>
          </a:p>
          <a:p>
            <a:r>
              <a:rPr lang="en-US" dirty="0" err="1" smtClean="0"/>
              <a:t>Rana</a:t>
            </a:r>
            <a:r>
              <a:rPr lang="en-US" baseline="0" dirty="0" smtClean="0"/>
              <a:t> </a:t>
            </a:r>
            <a:r>
              <a:rPr lang="en-US" baseline="0" dirty="0" err="1" smtClean="0"/>
              <a:t>raslan</a:t>
            </a:r>
            <a:r>
              <a:rPr lang="en-US" baseline="0" dirty="0" smtClean="0"/>
              <a:t> – beauty queen</a:t>
            </a:r>
          </a:p>
          <a:p>
            <a:r>
              <a:rPr lang="en-US" baseline="0" dirty="0" smtClean="0"/>
              <a:t>Reality shows – last week won as </a:t>
            </a:r>
            <a:r>
              <a:rPr lang="en-US" baseline="0" dirty="0" err="1" smtClean="0"/>
              <a:t>israel’s</a:t>
            </a:r>
            <a:r>
              <a:rPr lang="en-US" baseline="0" dirty="0" smtClean="0"/>
              <a:t> top  </a:t>
            </a:r>
          </a:p>
          <a:p>
            <a:endParaRPr lang="en-US" dirty="0"/>
          </a:p>
        </p:txBody>
      </p:sp>
      <p:sp>
        <p:nvSpPr>
          <p:cNvPr id="4" name="Slide Number Placeholder 3"/>
          <p:cNvSpPr>
            <a:spLocks noGrp="1"/>
          </p:cNvSpPr>
          <p:nvPr>
            <p:ph type="sldNum" sz="quarter" idx="10"/>
          </p:nvPr>
        </p:nvSpPr>
        <p:spPr/>
        <p:txBody>
          <a:bodyPr/>
          <a:lstStyle/>
          <a:p>
            <a:fld id="{4833A682-FEFE-4192-9011-0C8F50BAF095}" type="slidenum">
              <a:rPr lang="en-US" smtClean="0"/>
              <a:t>20</a:t>
            </a:fld>
            <a:endParaRPr lang="en-US"/>
          </a:p>
        </p:txBody>
      </p:sp>
    </p:spTree>
    <p:extLst>
      <p:ext uri="{BB962C8B-B14F-4D97-AF65-F5344CB8AC3E}">
        <p14:creationId xmlns:p14="http://schemas.microsoft.com/office/powerpoint/2010/main" val="23440059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Source- http://www.sida.se/Global/About%20Sida/S%C3%A5%20arbetar%20vi/EIU_Democracy_Index_Dec2011.pdf</a:t>
            </a:r>
          </a:p>
          <a:p>
            <a:r>
              <a:rPr lang="en-US" dirty="0" smtClean="0"/>
              <a:t>Arabs in israel enjoy</a:t>
            </a:r>
            <a:r>
              <a:rPr lang="en-US" baseline="0" dirty="0" smtClean="0"/>
              <a:t> more democratic and human right than any other </a:t>
            </a:r>
            <a:r>
              <a:rPr lang="en-US" baseline="0" dirty="0" err="1" smtClean="0"/>
              <a:t>arad</a:t>
            </a:r>
            <a:r>
              <a:rPr lang="en-US" baseline="0" dirty="0" smtClean="0"/>
              <a:t> or </a:t>
            </a:r>
            <a:r>
              <a:rPr lang="en-US" baseline="0" dirty="0" err="1" smtClean="0"/>
              <a:t>muslim</a:t>
            </a:r>
            <a:r>
              <a:rPr lang="en-US" baseline="0" dirty="0" smtClean="0"/>
              <a:t> state!</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(Only israel</a:t>
            </a:r>
            <a:r>
              <a:rPr lang="en-US" baseline="0" dirty="0" smtClean="0"/>
              <a:t> gave Palestinian citizenship )</a:t>
            </a:r>
            <a:endParaRPr lang="en-US" dirty="0" smtClean="0"/>
          </a:p>
          <a:p>
            <a:endParaRPr lang="en-US" dirty="0"/>
          </a:p>
        </p:txBody>
      </p:sp>
      <p:sp>
        <p:nvSpPr>
          <p:cNvPr id="4" name="Slide Number Placeholder 3"/>
          <p:cNvSpPr>
            <a:spLocks noGrp="1"/>
          </p:cNvSpPr>
          <p:nvPr>
            <p:ph type="sldNum" sz="quarter" idx="10"/>
          </p:nvPr>
        </p:nvSpPr>
        <p:spPr/>
        <p:txBody>
          <a:bodyPr/>
          <a:lstStyle/>
          <a:p>
            <a:fld id="{4833A682-FEFE-4192-9011-0C8F50BAF095}" type="slidenum">
              <a:rPr lang="en-US" smtClean="0"/>
              <a:t>21</a:t>
            </a:fld>
            <a:endParaRPr lang="en-US"/>
          </a:p>
        </p:txBody>
      </p:sp>
    </p:spTree>
    <p:extLst>
      <p:ext uri="{BB962C8B-B14F-4D97-AF65-F5344CB8AC3E}">
        <p14:creationId xmlns:p14="http://schemas.microsoft.com/office/powerpoint/2010/main" val="32859806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Israel is longing for peace. Currently, the other side still don’t want to recognize that we are there to stay as much as they are,</a:t>
            </a:r>
          </a:p>
          <a:p>
            <a:r>
              <a:rPr lang="en-US" baseline="0" dirty="0" smtClean="0"/>
              <a:t> and we need to find a way to live next to each other with no violent</a:t>
            </a:r>
          </a:p>
          <a:p>
            <a:r>
              <a:rPr lang="en-US" baseline="0" dirty="0" smtClean="0"/>
              <a:t>(( optional - IF THE ARAB WOULD PUT THEIR WEAPON THERE WOULD BE PEACE – IF ISRAEL WOULD PUT DOWN THEIR WEPON THERE WOULD BE NO MORE ISRAEL ))</a:t>
            </a:r>
          </a:p>
          <a:p>
            <a:endParaRPr lang="en-US" baseline="0" dirty="0" smtClean="0"/>
          </a:p>
          <a:p>
            <a:r>
              <a:rPr lang="en-US" baseline="0" dirty="0" smtClean="0"/>
              <a:t>This is the end – the next slides </a:t>
            </a:r>
            <a:r>
              <a:rPr lang="en-US" baseline="0" smtClean="0"/>
              <a:t>are optional </a:t>
            </a:r>
            <a:endParaRPr lang="en-US" dirty="0"/>
          </a:p>
        </p:txBody>
      </p:sp>
      <p:sp>
        <p:nvSpPr>
          <p:cNvPr id="4" name="Slide Number Placeholder 3"/>
          <p:cNvSpPr>
            <a:spLocks noGrp="1"/>
          </p:cNvSpPr>
          <p:nvPr>
            <p:ph type="sldNum" sz="quarter" idx="10"/>
          </p:nvPr>
        </p:nvSpPr>
        <p:spPr/>
        <p:txBody>
          <a:bodyPr/>
          <a:lstStyle/>
          <a:p>
            <a:fld id="{4833A682-FEFE-4192-9011-0C8F50BAF095}" type="slidenum">
              <a:rPr lang="en-US" smtClean="0"/>
              <a:t>22</a:t>
            </a:fld>
            <a:endParaRPr lang="en-US"/>
          </a:p>
        </p:txBody>
      </p:sp>
    </p:spTree>
    <p:extLst>
      <p:ext uri="{BB962C8B-B14F-4D97-AF65-F5344CB8AC3E}">
        <p14:creationId xmlns:p14="http://schemas.microsoft.com/office/powerpoint/2010/main" val="18859273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a:t>
            </a:r>
            <a:r>
              <a:rPr lang="en-US" baseline="0" dirty="0" smtClean="0"/>
              <a:t> no point in </a:t>
            </a:r>
            <a:r>
              <a:rPr lang="en-US" baseline="0" dirty="0" err="1" smtClean="0"/>
              <a:t>gaza</a:t>
            </a:r>
            <a:r>
              <a:rPr lang="en-US" baseline="0" dirty="0" smtClean="0"/>
              <a:t> siege israel closed the borders for humanitarian aid</a:t>
            </a:r>
          </a:p>
          <a:p>
            <a:r>
              <a:rPr lang="en-US" baseline="0" dirty="0" smtClean="0"/>
              <a:t>Actually israel is </a:t>
            </a:r>
            <a:r>
              <a:rPr lang="en-US" baseline="0" dirty="0" err="1" smtClean="0"/>
              <a:t>supplyes</a:t>
            </a:r>
            <a:r>
              <a:rPr lang="en-US" baseline="0" dirty="0" smtClean="0"/>
              <a:t> electricity to </a:t>
            </a:r>
            <a:r>
              <a:rPr lang="en-US" baseline="0" dirty="0" err="1" smtClean="0"/>
              <a:t>gaza</a:t>
            </a:r>
            <a:r>
              <a:rPr lang="en-US" baseline="0" dirty="0" smtClean="0"/>
              <a:t>, sending tons of goods and humanitarian aid from government and non profit </a:t>
            </a:r>
            <a:r>
              <a:rPr lang="en-US" baseline="0" dirty="0" err="1" smtClean="0"/>
              <a:t>israeli</a:t>
            </a:r>
            <a:r>
              <a:rPr lang="en-US" baseline="0" dirty="0" smtClean="0"/>
              <a:t> organizations </a:t>
            </a:r>
            <a:endParaRPr lang="en-US" dirty="0"/>
          </a:p>
        </p:txBody>
      </p:sp>
      <p:sp>
        <p:nvSpPr>
          <p:cNvPr id="4" name="Slide Number Placeholder 3"/>
          <p:cNvSpPr>
            <a:spLocks noGrp="1"/>
          </p:cNvSpPr>
          <p:nvPr>
            <p:ph type="sldNum" sz="quarter" idx="10"/>
          </p:nvPr>
        </p:nvSpPr>
        <p:spPr/>
        <p:txBody>
          <a:bodyPr/>
          <a:lstStyle/>
          <a:p>
            <a:fld id="{4833A682-FEFE-4192-9011-0C8F50BAF095}" type="slidenum">
              <a:rPr lang="en-US" smtClean="0"/>
              <a:t>23</a:t>
            </a:fld>
            <a:endParaRPr lang="en-US"/>
          </a:p>
        </p:txBody>
      </p:sp>
    </p:spTree>
    <p:extLst>
      <p:ext uri="{BB962C8B-B14F-4D97-AF65-F5344CB8AC3E}">
        <p14:creationId xmlns:p14="http://schemas.microsoft.com/office/powerpoint/2010/main" val="15315041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33A682-FEFE-4192-9011-0C8F50BAF095}" type="slidenum">
              <a:rPr lang="en-US" smtClean="0"/>
              <a:t>24</a:t>
            </a:fld>
            <a:endParaRPr lang="en-US"/>
          </a:p>
        </p:txBody>
      </p:sp>
    </p:spTree>
    <p:extLst>
      <p:ext uri="{BB962C8B-B14F-4D97-AF65-F5344CB8AC3E}">
        <p14:creationId xmlns:p14="http://schemas.microsoft.com/office/powerpoint/2010/main" val="11291478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Are the settlements an</a:t>
            </a:r>
            <a:r>
              <a:rPr lang="en-US" baseline="0" dirty="0" smtClean="0"/>
              <a:t> obstacle for peace? (Argument – the terror started after 67’)</a:t>
            </a:r>
          </a:p>
          <a:p>
            <a:r>
              <a:rPr lang="en-US" baseline="0" dirty="0" smtClean="0"/>
              <a:t>There are 300,000 </a:t>
            </a:r>
            <a:r>
              <a:rPr lang="en-US" baseline="0" dirty="0" err="1" smtClean="0"/>
              <a:t>jews</a:t>
            </a:r>
            <a:r>
              <a:rPr lang="en-US" baseline="0" dirty="0" smtClean="0"/>
              <a:t> in west bank , also 1.5 </a:t>
            </a:r>
            <a:r>
              <a:rPr lang="en-US" baseline="0" dirty="0" err="1" smtClean="0"/>
              <a:t>milion</a:t>
            </a:r>
            <a:r>
              <a:rPr lang="en-US" baseline="0" dirty="0" smtClean="0"/>
              <a:t> </a:t>
            </a:r>
            <a:r>
              <a:rPr lang="en-US" baseline="0" dirty="0" err="1" smtClean="0"/>
              <a:t>arabs</a:t>
            </a:r>
            <a:r>
              <a:rPr lang="en-US" baseline="0" dirty="0" smtClean="0"/>
              <a:t> in israel (</a:t>
            </a:r>
            <a:r>
              <a:rPr lang="en-US" baseline="0" dirty="0" err="1" smtClean="0"/>
              <a:t>thei</a:t>
            </a:r>
            <a:r>
              <a:rPr lang="en-US" baseline="0" dirty="0" smtClean="0"/>
              <a:t> cities are getting bigger, very few actually get permeation to built more)</a:t>
            </a:r>
            <a:endParaRPr lang="en-US" dirty="0"/>
          </a:p>
        </p:txBody>
      </p:sp>
      <p:sp>
        <p:nvSpPr>
          <p:cNvPr id="4" name="Slide Number Placeholder 3"/>
          <p:cNvSpPr>
            <a:spLocks noGrp="1"/>
          </p:cNvSpPr>
          <p:nvPr>
            <p:ph type="sldNum" sz="quarter" idx="10"/>
          </p:nvPr>
        </p:nvSpPr>
        <p:spPr/>
        <p:txBody>
          <a:bodyPr/>
          <a:lstStyle/>
          <a:p>
            <a:fld id="{4833A682-FEFE-4192-9011-0C8F50BAF095}" type="slidenum">
              <a:rPr lang="en-US" smtClean="0"/>
              <a:t>25</a:t>
            </a:fld>
            <a:endParaRPr lang="en-US"/>
          </a:p>
        </p:txBody>
      </p:sp>
    </p:spTree>
    <p:extLst>
      <p:ext uri="{BB962C8B-B14F-4D97-AF65-F5344CB8AC3E}">
        <p14:creationId xmlns:p14="http://schemas.microsoft.com/office/powerpoint/2010/main" val="2404023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the size of new jersey</a:t>
            </a:r>
          </a:p>
          <a:p>
            <a:r>
              <a:rPr lang="en-US" baseline="0" dirty="0" smtClean="0"/>
              <a:t>Israel almost as Maricopa county  - </a:t>
            </a:r>
            <a:r>
              <a:rPr lang="en-US" baseline="0" dirty="0" err="1" smtClean="0"/>
              <a:t>arizona</a:t>
            </a:r>
            <a:r>
              <a:rPr lang="en-US" baseline="0" dirty="0" smtClean="0"/>
              <a:t> </a:t>
            </a:r>
          </a:p>
          <a:p>
            <a:r>
              <a:rPr lang="en-US" sz="1200" kern="1200" dirty="0" smtClean="0">
                <a:solidFill>
                  <a:schemeClr val="tx1"/>
                </a:solidFill>
                <a:effectLst/>
                <a:latin typeface="+mn-lt"/>
                <a:ea typeface="+mn-ea"/>
                <a:cs typeface="+mn-cs"/>
              </a:rPr>
              <a:t>Israel  Size comparisons</a:t>
            </a:r>
          </a:p>
          <a:p>
            <a:r>
              <a:rPr lang="en-US" sz="1200" kern="1200" dirty="0" smtClean="0">
                <a:solidFill>
                  <a:schemeClr val="tx1"/>
                </a:solidFill>
                <a:effectLst/>
                <a:latin typeface="+mn-lt"/>
                <a:ea typeface="+mn-ea"/>
                <a:cs typeface="+mn-cs"/>
              </a:rPr>
              <a:t>Sizes:</a:t>
            </a:r>
          </a:p>
          <a:p>
            <a:r>
              <a:rPr lang="en-US" sz="1200" kern="1200" dirty="0" smtClean="0">
                <a:solidFill>
                  <a:schemeClr val="tx1"/>
                </a:solidFill>
                <a:effectLst/>
                <a:latin typeface="+mn-lt"/>
                <a:ea typeface="+mn-ea"/>
                <a:cs typeface="+mn-cs"/>
              </a:rPr>
              <a:t>Israel – 8,019 sq. miles</a:t>
            </a:r>
          </a:p>
          <a:p>
            <a:r>
              <a:rPr lang="en-US" sz="1200" kern="1200" dirty="0" smtClean="0">
                <a:solidFill>
                  <a:schemeClr val="tx1"/>
                </a:solidFill>
                <a:effectLst/>
                <a:latin typeface="+mn-lt"/>
                <a:ea typeface="+mn-ea"/>
                <a:cs typeface="+mn-cs"/>
              </a:rPr>
              <a:t>New Jersey – 8,729</a:t>
            </a:r>
          </a:p>
          <a:p>
            <a:r>
              <a:rPr lang="en-US" sz="1200" kern="1200" dirty="0" smtClean="0">
                <a:solidFill>
                  <a:schemeClr val="tx1"/>
                </a:solidFill>
                <a:effectLst/>
                <a:latin typeface="+mn-lt"/>
                <a:ea typeface="+mn-ea"/>
                <a:cs typeface="+mn-cs"/>
              </a:rPr>
              <a:t>Maricopa County - 9,224</a:t>
            </a:r>
          </a:p>
          <a:p>
            <a:r>
              <a:rPr lang="en-US" sz="1200" kern="1200" dirty="0" smtClean="0">
                <a:solidFill>
                  <a:schemeClr val="tx1"/>
                </a:solidFill>
                <a:effectLst/>
                <a:latin typeface="+mn-lt"/>
                <a:ea typeface="+mn-ea"/>
                <a:cs typeface="+mn-cs"/>
              </a:rPr>
              <a:t>Massachusetts - 10,554</a:t>
            </a:r>
          </a:p>
          <a:p>
            <a:r>
              <a:rPr lang="en-US" sz="1200" kern="1200" dirty="0" smtClean="0">
                <a:solidFill>
                  <a:schemeClr val="tx1"/>
                </a:solidFill>
                <a:effectLst/>
                <a:latin typeface="+mn-lt"/>
                <a:ea typeface="+mn-ea"/>
                <a:cs typeface="+mn-cs"/>
              </a:rPr>
              <a:t>Lake Michigan – 22,400</a:t>
            </a:r>
          </a:p>
          <a:p>
            <a:r>
              <a:rPr lang="en-US" sz="1200" kern="1200" dirty="0" smtClean="0">
                <a:solidFill>
                  <a:schemeClr val="tx1"/>
                </a:solidFill>
                <a:effectLst/>
                <a:latin typeface="+mn-lt"/>
                <a:ea typeface="+mn-ea"/>
                <a:cs typeface="+mn-cs"/>
              </a:rPr>
              <a:t>Michigan – 97,990</a:t>
            </a:r>
          </a:p>
          <a:p>
            <a:r>
              <a:rPr lang="en-US" sz="1200" kern="1200" dirty="0" smtClean="0">
                <a:solidFill>
                  <a:schemeClr val="tx1"/>
                </a:solidFill>
                <a:effectLst/>
                <a:latin typeface="+mn-lt"/>
                <a:ea typeface="+mn-ea"/>
                <a:cs typeface="+mn-cs"/>
              </a:rPr>
              <a:t>California - 163,696 sq. miles</a:t>
            </a:r>
          </a:p>
          <a:p>
            <a:r>
              <a:rPr lang="en-US" sz="1200" kern="1200" dirty="0" smtClean="0">
                <a:solidFill>
                  <a:schemeClr val="tx1"/>
                </a:solidFill>
                <a:effectLst/>
                <a:latin typeface="+mn-lt"/>
                <a:ea typeface="+mn-ea"/>
                <a:cs typeface="+mn-cs"/>
              </a:rPr>
              <a:t>USA – 3,794,100 sq. miles</a:t>
            </a:r>
          </a:p>
          <a:p>
            <a:endParaRPr lang="en-US" dirty="0"/>
          </a:p>
        </p:txBody>
      </p:sp>
      <p:sp>
        <p:nvSpPr>
          <p:cNvPr id="4" name="Slide Number Placeholder 3"/>
          <p:cNvSpPr>
            <a:spLocks noGrp="1"/>
          </p:cNvSpPr>
          <p:nvPr>
            <p:ph type="sldNum" sz="quarter" idx="10"/>
          </p:nvPr>
        </p:nvSpPr>
        <p:spPr/>
        <p:txBody>
          <a:bodyPr/>
          <a:lstStyle/>
          <a:p>
            <a:fld id="{4833A682-FEFE-4192-9011-0C8F50BAF095}" type="slidenum">
              <a:rPr lang="en-US" smtClean="0"/>
              <a:t>3</a:t>
            </a:fld>
            <a:endParaRPr lang="en-US"/>
          </a:p>
        </p:txBody>
      </p:sp>
    </p:spTree>
    <p:extLst>
      <p:ext uri="{BB962C8B-B14F-4D97-AF65-F5344CB8AC3E}">
        <p14:creationId xmlns:p14="http://schemas.microsoft.com/office/powerpoint/2010/main" val="930520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833A682-FEFE-4192-9011-0C8F50BAF095}" type="slidenum">
              <a:rPr lang="en-US" smtClean="0"/>
              <a:t>4</a:t>
            </a:fld>
            <a:endParaRPr lang="en-US"/>
          </a:p>
        </p:txBody>
      </p:sp>
    </p:spTree>
    <p:extLst>
      <p:ext uri="{BB962C8B-B14F-4D97-AF65-F5344CB8AC3E}">
        <p14:creationId xmlns:p14="http://schemas.microsoft.com/office/powerpoint/2010/main" val="3765503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A VIDEO,</a:t>
            </a:r>
            <a:r>
              <a:rPr lang="en-US" baseline="0" dirty="0" smtClean="0"/>
              <a:t> PRESS IN THE MIDDLE OF THE TITLE  ((  https://www.youtube.com/watch?v=KGs75M5LpPc  ))</a:t>
            </a:r>
            <a:endParaRPr lang="en-US" dirty="0" smtClean="0"/>
          </a:p>
          <a:p>
            <a:r>
              <a:rPr lang="en-US" dirty="0" smtClean="0"/>
              <a:t>Min 1:15- meet </a:t>
            </a:r>
            <a:r>
              <a:rPr lang="en-US" dirty="0" err="1" smtClean="0"/>
              <a:t>abraham</a:t>
            </a:r>
            <a:r>
              <a:rPr lang="en-US" dirty="0" smtClean="0"/>
              <a:t> – 3:38 (welcome to </a:t>
            </a:r>
            <a:r>
              <a:rPr lang="en-US" dirty="0" err="1" smtClean="0"/>
              <a:t>diasphora</a:t>
            </a:r>
            <a:endParaRPr lang="en-US" dirty="0" smtClean="0"/>
          </a:p>
          <a:p>
            <a:r>
              <a:rPr lang="en-US" dirty="0" smtClean="0"/>
              <a:t>Jews</a:t>
            </a:r>
            <a:r>
              <a:rPr lang="en-US" baseline="0" dirty="0" smtClean="0"/>
              <a:t> were in israel before counting, there was a great </a:t>
            </a:r>
            <a:r>
              <a:rPr lang="en-US" baseline="0" dirty="0" err="1" smtClean="0"/>
              <a:t>jewish</a:t>
            </a:r>
            <a:r>
              <a:rPr lang="en-US" baseline="0" dirty="0" smtClean="0"/>
              <a:t> kingdom in JUDEA AND SAMERIA , we all know that when </a:t>
            </a:r>
            <a:r>
              <a:rPr lang="en-US" baseline="0" dirty="0" err="1" smtClean="0"/>
              <a:t>jesus</a:t>
            </a:r>
            <a:r>
              <a:rPr lang="en-US" baseline="0" dirty="0" smtClean="0"/>
              <a:t> was born the </a:t>
            </a:r>
            <a:r>
              <a:rPr lang="en-US" baseline="0" dirty="0" err="1" smtClean="0"/>
              <a:t>jewish</a:t>
            </a:r>
            <a:r>
              <a:rPr lang="en-US" baseline="0" dirty="0" smtClean="0"/>
              <a:t> people lived in the land of israel. Through out history , despite </a:t>
            </a:r>
            <a:r>
              <a:rPr lang="en-US" baseline="0" dirty="0" err="1" smtClean="0"/>
              <a:t>expeltions</a:t>
            </a:r>
            <a:r>
              <a:rPr lang="en-US" baseline="0" dirty="0" smtClean="0"/>
              <a:t> by the romans and others, there were always </a:t>
            </a:r>
            <a:r>
              <a:rPr lang="en-US" baseline="0" dirty="0" err="1" smtClean="0"/>
              <a:t>jews</a:t>
            </a:r>
            <a:r>
              <a:rPr lang="en-US" baseline="0" dirty="0" smtClean="0"/>
              <a:t> in israel. </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4833A682-FEFE-4192-9011-0C8F50BAF095}" type="slidenum">
              <a:rPr lang="en-US" smtClean="0"/>
              <a:t>5</a:t>
            </a:fld>
            <a:endParaRPr lang="en-US"/>
          </a:p>
        </p:txBody>
      </p:sp>
    </p:spTree>
    <p:extLst>
      <p:ext uri="{BB962C8B-B14F-4D97-AF65-F5344CB8AC3E}">
        <p14:creationId xmlns:p14="http://schemas.microsoft.com/office/powerpoint/2010/main" val="4031290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47-</a:t>
            </a:r>
            <a:r>
              <a:rPr lang="en-US" baseline="0" dirty="0" smtClean="0"/>
              <a:t> didn’t want an agreement</a:t>
            </a:r>
          </a:p>
          <a:p>
            <a:r>
              <a:rPr lang="en-US" baseline="0" dirty="0" smtClean="0"/>
              <a:t>48- 5 </a:t>
            </a:r>
            <a:r>
              <a:rPr lang="en-US" baseline="0" dirty="0" err="1" smtClean="0"/>
              <a:t>arab</a:t>
            </a:r>
            <a:r>
              <a:rPr lang="en-US" baseline="0" dirty="0" smtClean="0"/>
              <a:t> countries attack israel. Not the other way!</a:t>
            </a:r>
          </a:p>
          <a:p>
            <a:r>
              <a:rPr lang="en-US" baseline="0" dirty="0" smtClean="0"/>
              <a:t>67 – israel stayed in the west bank – a </a:t>
            </a:r>
            <a:r>
              <a:rPr lang="en-US" baseline="0" dirty="0" err="1" smtClean="0"/>
              <a:t>jordanian</a:t>
            </a:r>
            <a:r>
              <a:rPr lang="en-US" baseline="0" dirty="0" smtClean="0"/>
              <a:t> territory before the war</a:t>
            </a:r>
          </a:p>
        </p:txBody>
      </p:sp>
      <p:sp>
        <p:nvSpPr>
          <p:cNvPr id="4" name="Slide Number Placeholder 3"/>
          <p:cNvSpPr>
            <a:spLocks noGrp="1"/>
          </p:cNvSpPr>
          <p:nvPr>
            <p:ph type="sldNum" sz="quarter" idx="10"/>
          </p:nvPr>
        </p:nvSpPr>
        <p:spPr/>
        <p:txBody>
          <a:bodyPr/>
          <a:lstStyle/>
          <a:p>
            <a:fld id="{4833A682-FEFE-4192-9011-0C8F50BAF095}" type="slidenum">
              <a:rPr lang="en-US" smtClean="0"/>
              <a:t>6</a:t>
            </a:fld>
            <a:endParaRPr lang="en-US"/>
          </a:p>
        </p:txBody>
      </p:sp>
    </p:spTree>
    <p:extLst>
      <p:ext uri="{BB962C8B-B14F-4D97-AF65-F5344CB8AC3E}">
        <p14:creationId xmlns:p14="http://schemas.microsoft.com/office/powerpoint/2010/main" val="736770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Hope for peace for  a new beginning</a:t>
            </a:r>
            <a:endParaRPr lang="en-US" dirty="0"/>
          </a:p>
        </p:txBody>
      </p:sp>
      <p:sp>
        <p:nvSpPr>
          <p:cNvPr id="4" name="Slide Number Placeholder 3"/>
          <p:cNvSpPr>
            <a:spLocks noGrp="1"/>
          </p:cNvSpPr>
          <p:nvPr>
            <p:ph type="sldNum" sz="quarter" idx="10"/>
          </p:nvPr>
        </p:nvSpPr>
        <p:spPr/>
        <p:txBody>
          <a:bodyPr/>
          <a:lstStyle/>
          <a:p>
            <a:fld id="{4833A682-FEFE-4192-9011-0C8F50BAF095}" type="slidenum">
              <a:rPr lang="en-US" smtClean="0"/>
              <a:t>7</a:t>
            </a:fld>
            <a:endParaRPr lang="en-US"/>
          </a:p>
        </p:txBody>
      </p:sp>
    </p:spTree>
    <p:extLst>
      <p:ext uri="{BB962C8B-B14F-4D97-AF65-F5344CB8AC3E}">
        <p14:creationId xmlns:p14="http://schemas.microsoft.com/office/powerpoint/2010/main" val="2406908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Bat </a:t>
            </a:r>
            <a:r>
              <a:rPr lang="en-US" dirty="0" err="1" smtClean="0"/>
              <a:t>chen</a:t>
            </a:r>
            <a:r>
              <a:rPr lang="en-US" dirty="0" smtClean="0"/>
              <a:t> </a:t>
            </a:r>
            <a:r>
              <a:rPr lang="en-US" dirty="0" err="1" smtClean="0"/>
              <a:t>shahak</a:t>
            </a:r>
            <a:r>
              <a:rPr lang="en-US" dirty="0" smtClean="0"/>
              <a:t> was 15 on her way to the mall</a:t>
            </a:r>
            <a:endParaRPr lang="en-US" dirty="0"/>
          </a:p>
        </p:txBody>
      </p:sp>
      <p:sp>
        <p:nvSpPr>
          <p:cNvPr id="4" name="Slide Number Placeholder 3"/>
          <p:cNvSpPr>
            <a:spLocks noGrp="1"/>
          </p:cNvSpPr>
          <p:nvPr>
            <p:ph type="sldNum" sz="quarter" idx="10"/>
          </p:nvPr>
        </p:nvSpPr>
        <p:spPr/>
        <p:txBody>
          <a:bodyPr/>
          <a:lstStyle/>
          <a:p>
            <a:fld id="{4833A682-FEFE-4192-9011-0C8F50BAF095}" type="slidenum">
              <a:rPr lang="en-US" smtClean="0"/>
              <a:t>8</a:t>
            </a:fld>
            <a:endParaRPr lang="en-US"/>
          </a:p>
        </p:txBody>
      </p:sp>
    </p:spTree>
    <p:extLst>
      <p:ext uri="{BB962C8B-B14F-4D97-AF65-F5344CB8AC3E}">
        <p14:creationId xmlns:p14="http://schemas.microsoft.com/office/powerpoint/2010/main" val="6455193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833A682-FEFE-4192-9011-0C8F50BAF095}" type="slidenum">
              <a:rPr lang="en-US" smtClean="0"/>
              <a:t>9</a:t>
            </a:fld>
            <a:endParaRPr lang="en-US"/>
          </a:p>
        </p:txBody>
      </p:sp>
    </p:spTree>
    <p:extLst>
      <p:ext uri="{BB962C8B-B14F-4D97-AF65-F5344CB8AC3E}">
        <p14:creationId xmlns:p14="http://schemas.microsoft.com/office/powerpoint/2010/main" val="1351740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B2288CE-4A72-486E-8F9F-4C47B8CAE245}" type="datetimeFigureOut">
              <a:rPr lang="en-US" smtClean="0"/>
              <a:t>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0CAE55-9BE8-4AE2-9D00-F36FAB086211}" type="slidenum">
              <a:rPr lang="en-US" smtClean="0"/>
              <a:t>‹#›</a:t>
            </a:fld>
            <a:endParaRPr lang="en-US"/>
          </a:p>
        </p:txBody>
      </p:sp>
    </p:spTree>
    <p:extLst>
      <p:ext uri="{BB962C8B-B14F-4D97-AF65-F5344CB8AC3E}">
        <p14:creationId xmlns:p14="http://schemas.microsoft.com/office/powerpoint/2010/main" val="1076682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2288CE-4A72-486E-8F9F-4C47B8CAE245}" type="datetimeFigureOut">
              <a:rPr lang="en-US" smtClean="0"/>
              <a:t>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0CAE55-9BE8-4AE2-9D00-F36FAB086211}" type="slidenum">
              <a:rPr lang="en-US" smtClean="0"/>
              <a:t>‹#›</a:t>
            </a:fld>
            <a:endParaRPr lang="en-US"/>
          </a:p>
        </p:txBody>
      </p:sp>
    </p:spTree>
    <p:extLst>
      <p:ext uri="{BB962C8B-B14F-4D97-AF65-F5344CB8AC3E}">
        <p14:creationId xmlns:p14="http://schemas.microsoft.com/office/powerpoint/2010/main" val="3015324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2288CE-4A72-486E-8F9F-4C47B8CAE245}" type="datetimeFigureOut">
              <a:rPr lang="en-US" smtClean="0"/>
              <a:t>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0CAE55-9BE8-4AE2-9D00-F36FAB086211}" type="slidenum">
              <a:rPr lang="en-US" smtClean="0"/>
              <a:t>‹#›</a:t>
            </a:fld>
            <a:endParaRPr lang="en-US"/>
          </a:p>
        </p:txBody>
      </p:sp>
    </p:spTree>
    <p:extLst>
      <p:ext uri="{BB962C8B-B14F-4D97-AF65-F5344CB8AC3E}">
        <p14:creationId xmlns:p14="http://schemas.microsoft.com/office/powerpoint/2010/main" val="2554912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2288CE-4A72-486E-8F9F-4C47B8CAE245}" type="datetimeFigureOut">
              <a:rPr lang="en-US" smtClean="0"/>
              <a:t>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0CAE55-9BE8-4AE2-9D00-F36FAB086211}" type="slidenum">
              <a:rPr lang="en-US" smtClean="0"/>
              <a:t>‹#›</a:t>
            </a:fld>
            <a:endParaRPr lang="en-US"/>
          </a:p>
        </p:txBody>
      </p:sp>
    </p:spTree>
    <p:extLst>
      <p:ext uri="{BB962C8B-B14F-4D97-AF65-F5344CB8AC3E}">
        <p14:creationId xmlns:p14="http://schemas.microsoft.com/office/powerpoint/2010/main" val="480116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2288CE-4A72-486E-8F9F-4C47B8CAE245}" type="datetimeFigureOut">
              <a:rPr lang="en-US" smtClean="0"/>
              <a:t>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0CAE55-9BE8-4AE2-9D00-F36FAB086211}" type="slidenum">
              <a:rPr lang="en-US" smtClean="0"/>
              <a:t>‹#›</a:t>
            </a:fld>
            <a:endParaRPr lang="en-US"/>
          </a:p>
        </p:txBody>
      </p:sp>
    </p:spTree>
    <p:extLst>
      <p:ext uri="{BB962C8B-B14F-4D97-AF65-F5344CB8AC3E}">
        <p14:creationId xmlns:p14="http://schemas.microsoft.com/office/powerpoint/2010/main" val="3573218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2288CE-4A72-486E-8F9F-4C47B8CAE245}" type="datetimeFigureOut">
              <a:rPr lang="en-US" smtClean="0"/>
              <a:t>2/15/2015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0CAE55-9BE8-4AE2-9D00-F36FAB086211}" type="slidenum">
              <a:rPr lang="en-US" smtClean="0"/>
              <a:t>‹#›</a:t>
            </a:fld>
            <a:endParaRPr lang="en-US"/>
          </a:p>
        </p:txBody>
      </p:sp>
    </p:spTree>
    <p:extLst>
      <p:ext uri="{BB962C8B-B14F-4D97-AF65-F5344CB8AC3E}">
        <p14:creationId xmlns:p14="http://schemas.microsoft.com/office/powerpoint/2010/main" val="3057383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B2288CE-4A72-486E-8F9F-4C47B8CAE245}" type="datetimeFigureOut">
              <a:rPr lang="en-US" smtClean="0"/>
              <a:t>2/15/2015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0CAE55-9BE8-4AE2-9D00-F36FAB086211}" type="slidenum">
              <a:rPr lang="en-US" smtClean="0"/>
              <a:t>‹#›</a:t>
            </a:fld>
            <a:endParaRPr lang="en-US"/>
          </a:p>
        </p:txBody>
      </p:sp>
    </p:spTree>
    <p:extLst>
      <p:ext uri="{BB962C8B-B14F-4D97-AF65-F5344CB8AC3E}">
        <p14:creationId xmlns:p14="http://schemas.microsoft.com/office/powerpoint/2010/main" val="1892981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B2288CE-4A72-486E-8F9F-4C47B8CAE245}" type="datetimeFigureOut">
              <a:rPr lang="en-US" smtClean="0"/>
              <a:t>2/15/2015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0CAE55-9BE8-4AE2-9D00-F36FAB086211}" type="slidenum">
              <a:rPr lang="en-US" smtClean="0"/>
              <a:t>‹#›</a:t>
            </a:fld>
            <a:endParaRPr lang="en-US"/>
          </a:p>
        </p:txBody>
      </p:sp>
    </p:spTree>
    <p:extLst>
      <p:ext uri="{BB962C8B-B14F-4D97-AF65-F5344CB8AC3E}">
        <p14:creationId xmlns:p14="http://schemas.microsoft.com/office/powerpoint/2010/main" val="2865015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2288CE-4A72-486E-8F9F-4C47B8CAE245}" type="datetimeFigureOut">
              <a:rPr lang="en-US" smtClean="0"/>
              <a:t>2/15/2015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0CAE55-9BE8-4AE2-9D00-F36FAB086211}" type="slidenum">
              <a:rPr lang="en-US" smtClean="0"/>
              <a:t>‹#›</a:t>
            </a:fld>
            <a:endParaRPr lang="en-US"/>
          </a:p>
        </p:txBody>
      </p:sp>
    </p:spTree>
    <p:extLst>
      <p:ext uri="{BB962C8B-B14F-4D97-AF65-F5344CB8AC3E}">
        <p14:creationId xmlns:p14="http://schemas.microsoft.com/office/powerpoint/2010/main" val="1241574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2288CE-4A72-486E-8F9F-4C47B8CAE245}" type="datetimeFigureOut">
              <a:rPr lang="en-US" smtClean="0"/>
              <a:t>2/15/2015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0CAE55-9BE8-4AE2-9D00-F36FAB086211}" type="slidenum">
              <a:rPr lang="en-US" smtClean="0"/>
              <a:t>‹#›</a:t>
            </a:fld>
            <a:endParaRPr lang="en-US"/>
          </a:p>
        </p:txBody>
      </p:sp>
    </p:spTree>
    <p:extLst>
      <p:ext uri="{BB962C8B-B14F-4D97-AF65-F5344CB8AC3E}">
        <p14:creationId xmlns:p14="http://schemas.microsoft.com/office/powerpoint/2010/main" val="1817340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2288CE-4A72-486E-8F9F-4C47B8CAE245}" type="datetimeFigureOut">
              <a:rPr lang="en-US" smtClean="0"/>
              <a:t>2/15/2015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0CAE55-9BE8-4AE2-9D00-F36FAB086211}" type="slidenum">
              <a:rPr lang="en-US" smtClean="0"/>
              <a:t>‹#›</a:t>
            </a:fld>
            <a:endParaRPr lang="en-US"/>
          </a:p>
        </p:txBody>
      </p:sp>
    </p:spTree>
    <p:extLst>
      <p:ext uri="{BB962C8B-B14F-4D97-AF65-F5344CB8AC3E}">
        <p14:creationId xmlns:p14="http://schemas.microsoft.com/office/powerpoint/2010/main" val="3352684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2288CE-4A72-486E-8F9F-4C47B8CAE245}" type="datetimeFigureOut">
              <a:rPr lang="en-US" smtClean="0"/>
              <a:t>2/15/2015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0CAE55-9BE8-4AE2-9D00-F36FAB086211}" type="slidenum">
              <a:rPr lang="en-US" smtClean="0"/>
              <a:t>‹#›</a:t>
            </a:fld>
            <a:endParaRPr lang="en-US"/>
          </a:p>
        </p:txBody>
      </p:sp>
    </p:spTree>
    <p:extLst>
      <p:ext uri="{BB962C8B-B14F-4D97-AF65-F5344CB8AC3E}">
        <p14:creationId xmlns:p14="http://schemas.microsoft.com/office/powerpoint/2010/main" val="16196745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s://www.youtube.com/watch?v=giJlG3KXq8c" TargetMode="External"/><Relationship Id="rId4" Type="http://schemas.openxmlformats.org/officeDocument/2006/relationships/image" Target="../media/image23.jp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hyperlink" Target="http://en.wikipedia.org/wiki/Palestinian_National_Authority" TargetMode="External"/><Relationship Id="rId7" Type="http://schemas.openxmlformats.org/officeDocument/2006/relationships/hyperlink" Target="http://en.wikipedia.org/wiki/Israel" TargetMode="External"/><Relationship Id="rId12"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en.wikipedia.org/wiki/Egypt" TargetMode="External"/><Relationship Id="rId11" Type="http://schemas.openxmlformats.org/officeDocument/2006/relationships/image" Target="../media/image35.png"/><Relationship Id="rId5" Type="http://schemas.openxmlformats.org/officeDocument/2006/relationships/hyperlink" Target="http://en.wikipedia.org/wiki/Jordan" TargetMode="External"/><Relationship Id="rId10" Type="http://schemas.openxmlformats.org/officeDocument/2006/relationships/image" Target="../media/image34.png"/><Relationship Id="rId4" Type="http://schemas.openxmlformats.org/officeDocument/2006/relationships/hyperlink" Target="http://en.wikipedia.org/wiki/Syria" TargetMode="External"/><Relationship Id="rId9"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s://www.google.com/search?rlz=1C1LDJZ_enUS575US575&amp;espv=210&amp;es_sm=93&amp;q=RESOLUTION+242+UNITED+NATIONS&amp;spell=1&amp;sa=X&amp;ei=OJBEU-fXJ8aViQeFiYHoBw&amp;ved=0CCcQvwUoAA"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youtube.com/watch?v=KGs75M5LpPc"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Av89-Joqh7kjlM&amp;tbnid=2nxzVaeXvjOxjM:&amp;ved=0CAUQjRw&amp;url=http://www.indynewsisrael.com/israel-threatens-to-cancel-oslo&amp;ei=zMgDUq6CCLHD4AOfr4DIDA&amp;bvm=bv.50500085,d.dmg&amp;psig=AFQjCNGnG2ZpeHlsA6-vmnjUaNmIafDe7g&amp;ust=1376066118125577"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trellis">
          <a:fgClr>
            <a:schemeClr val="accent1">
              <a:lumMod val="60000"/>
              <a:lumOff val="40000"/>
            </a:schemeClr>
          </a:fgClr>
          <a:bgClr>
            <a:schemeClr val="bg1"/>
          </a:bgClr>
        </a:pattFill>
        <a:effectLst/>
      </p:bgPr>
    </p:bg>
    <p:spTree>
      <p:nvGrpSpPr>
        <p:cNvPr id="1" name=""/>
        <p:cNvGrpSpPr/>
        <p:nvPr/>
      </p:nvGrpSpPr>
      <p:grpSpPr>
        <a:xfrm>
          <a:off x="0" y="0"/>
          <a:ext cx="0" cy="0"/>
          <a:chOff x="0" y="0"/>
          <a:chExt cx="0" cy="0"/>
        </a:xfrm>
      </p:grpSpPr>
      <p:sp>
        <p:nvSpPr>
          <p:cNvPr id="3" name="כותרת 1"/>
          <p:cNvSpPr txBox="1">
            <a:spLocks/>
          </p:cNvSpPr>
          <p:nvPr/>
        </p:nvSpPr>
        <p:spPr>
          <a:xfrm>
            <a:off x="683568" y="533400"/>
            <a:ext cx="7788700" cy="2868168"/>
          </a:xfrm>
          <a:prstGeom prst="rect">
            <a:avLst/>
          </a:prstGeom>
        </p:spPr>
        <p:txBody>
          <a:bodyPr vert="horz" lIns="91440" tIns="45720" rIns="91440" bIns="45720" rtlCol="0" anchor="ctr">
            <a:normAutofit fontScale="62500" lnSpcReduction="20000"/>
            <a:scene3d>
              <a:camera prst="orthographicFront"/>
              <a:lightRig rig="threePt" dir="t"/>
            </a:scene3d>
            <a:sp3d extrusionH="57150" contourW="12700">
              <a:bevelT w="38100" h="38100"/>
              <a:contourClr>
                <a:srgbClr val="002060"/>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0000" dirty="0" smtClean="0">
                <a:ln>
                  <a:solidFill>
                    <a:schemeClr val="tx1">
                      <a:alpha val="89000"/>
                    </a:schemeClr>
                  </a:solidFill>
                </a:ln>
                <a:effectLst>
                  <a:outerShdw blurRad="50800" dist="50800" dir="5400000" algn="ctr" rotWithShape="0">
                    <a:srgbClr val="000000">
                      <a:alpha val="75000"/>
                    </a:srgbClr>
                  </a:outerShdw>
                </a:effectLst>
                <a:latin typeface="Calisto MT" panose="02040603050505030304" pitchFamily="18" charset="0"/>
              </a:rPr>
              <a:t>The Israeli Palestinian Conflict</a:t>
            </a:r>
          </a:p>
          <a:p>
            <a:r>
              <a:rPr lang="en-US" sz="10000" dirty="0" smtClean="0">
                <a:ln>
                  <a:solidFill>
                    <a:schemeClr val="tx1">
                      <a:alpha val="89000"/>
                    </a:schemeClr>
                  </a:solidFill>
                </a:ln>
                <a:effectLst>
                  <a:outerShdw blurRad="50800" dist="50800" dir="5400000" algn="ctr" rotWithShape="0">
                    <a:srgbClr val="000000">
                      <a:alpha val="75000"/>
                    </a:srgbClr>
                  </a:outerShdw>
                </a:effectLst>
                <a:latin typeface="Calisto MT" panose="02040603050505030304" pitchFamily="18" charset="0"/>
              </a:rPr>
              <a:t>2014 </a:t>
            </a:r>
            <a:r>
              <a:rPr lang="en-US" sz="4800" dirty="0" smtClean="0"/>
              <a:t/>
            </a:r>
            <a:br>
              <a:rPr lang="en-US" sz="4800" dirty="0" smtClean="0"/>
            </a:br>
            <a:endParaRPr lang="he-IL" sz="3000" u="sng" dirty="0">
              <a:latin typeface="David" pitchFamily="34" charset="-79"/>
              <a:cs typeface="David" pitchFamily="34" charset="-79"/>
            </a:endParaRPr>
          </a:p>
        </p:txBody>
      </p:sp>
      <p:pic>
        <p:nvPicPr>
          <p:cNvPr id="5" name="Picture 2" descr="http://www.tiesweb.org/images/israeli_palestinian.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3581400"/>
            <a:ext cx="6212606" cy="299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10107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1"/>
            <a:ext cx="5818897" cy="6781801"/>
          </a:xfrm>
          <a:prstGeom prst="rect">
            <a:avLst/>
          </a:prstGeom>
        </p:spPr>
      </p:pic>
    </p:spTree>
    <p:extLst>
      <p:ext uri="{BB962C8B-B14F-4D97-AF65-F5344CB8AC3E}">
        <p14:creationId xmlns:p14="http://schemas.microsoft.com/office/powerpoint/2010/main" val="2262957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0" y="304800"/>
            <a:ext cx="4572000" cy="1731264"/>
          </a:xfrm>
        </p:spPr>
        <p:txBody>
          <a:bodyPr>
            <a:noAutofit/>
          </a:bodyPr>
          <a:lstStyle/>
          <a:p>
            <a:r>
              <a:rPr lang="en-US" sz="4000" b="1" dirty="0" smtClean="0"/>
              <a:t>Security Fence</a:t>
            </a:r>
            <a:br>
              <a:rPr lang="en-US" sz="4000" b="1" dirty="0" smtClean="0"/>
            </a:br>
            <a:r>
              <a:rPr lang="en-US" sz="4000" b="1" dirty="0" smtClean="0"/>
              <a:t>Decreases </a:t>
            </a:r>
            <a:br>
              <a:rPr lang="en-US" sz="4000" b="1" dirty="0" smtClean="0"/>
            </a:br>
            <a:r>
              <a:rPr lang="en-US" sz="4000" b="1" dirty="0" smtClean="0"/>
              <a:t>Terror </a:t>
            </a:r>
            <a:r>
              <a:rPr lang="en-US" sz="4000" b="1" dirty="0"/>
              <a:t>A</a:t>
            </a:r>
            <a:r>
              <a:rPr lang="en-US" sz="4000" b="1" dirty="0" smtClean="0"/>
              <a:t>ttacks </a:t>
            </a:r>
            <a:endParaRPr lang="en-US" sz="4000" b="1"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4038600" cy="4072128"/>
          </a:xfrm>
          <a:prstGeom prst="rect">
            <a:avLst/>
          </a:prstGeom>
        </p:spPr>
      </p:pic>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2438399"/>
            <a:ext cx="9144000" cy="4419601"/>
          </a:xfrm>
        </p:spPr>
      </p:pic>
    </p:spTree>
    <p:extLst>
      <p:ext uri="{BB962C8B-B14F-4D97-AF65-F5344CB8AC3E}">
        <p14:creationId xmlns:p14="http://schemas.microsoft.com/office/powerpoint/2010/main" val="35251366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C00000"/>
                </a:solidFill>
              </a:rPr>
              <a:t>Security Fences Used World </a:t>
            </a:r>
            <a:r>
              <a:rPr lang="en-US" b="1" dirty="0">
                <a:solidFill>
                  <a:srgbClr val="C00000"/>
                </a:solidFill>
              </a:rPr>
              <a:t>W</a:t>
            </a:r>
            <a:r>
              <a:rPr lang="en-US" b="1" dirty="0" smtClean="0">
                <a:solidFill>
                  <a:srgbClr val="C00000"/>
                </a:solidFill>
              </a:rPr>
              <a:t>ide </a:t>
            </a:r>
            <a:endParaRPr lang="en-US" b="1" dirty="0">
              <a:solidFill>
                <a:srgbClr val="C00000"/>
              </a:solidFill>
            </a:endParaRPr>
          </a:p>
        </p:txBody>
      </p:sp>
      <p:sp>
        <p:nvSpPr>
          <p:cNvPr id="3" name="Content Placeholder 2"/>
          <p:cNvSpPr>
            <a:spLocks noGrp="1"/>
          </p:cNvSpPr>
          <p:nvPr>
            <p:ph idx="1"/>
          </p:nvPr>
        </p:nvSpPr>
        <p:spPr>
          <a:xfrm>
            <a:off x="0" y="1600200"/>
            <a:ext cx="9144000" cy="5105400"/>
          </a:xfrm>
        </p:spPr>
        <p:txBody>
          <a:bodyPr/>
          <a:lstStyle/>
          <a:p>
            <a:r>
              <a:rPr lang="en-US" dirty="0" smtClean="0"/>
              <a:t>USA:	 Illegal Entry, drugs</a:t>
            </a:r>
          </a:p>
          <a:p>
            <a:r>
              <a:rPr lang="en-US" dirty="0" smtClean="0"/>
              <a:t>Spain:	 Illegal Immigration from Morocco &amp; 			 Sahara Desert</a:t>
            </a:r>
          </a:p>
          <a:p>
            <a:r>
              <a:rPr lang="en-US" dirty="0" smtClean="0"/>
              <a:t>India:	 Terror Attack Prevention from Pakistan</a:t>
            </a:r>
          </a:p>
          <a:p>
            <a:r>
              <a:rPr lang="en-US" dirty="0" smtClean="0"/>
              <a:t>Thailand: Terror Attack Prevention from Malaysia</a:t>
            </a:r>
          </a:p>
          <a:p>
            <a:r>
              <a:rPr lang="en-US" dirty="0" smtClean="0"/>
              <a:t>Pakistan:	  Prevent Taliban &amp; Al- </a:t>
            </a:r>
            <a:r>
              <a:rPr lang="en-US" dirty="0" err="1" smtClean="0"/>
              <a:t>Queda</a:t>
            </a:r>
            <a:r>
              <a:rPr lang="en-US" dirty="0" smtClean="0"/>
              <a:t> </a:t>
            </a:r>
            <a:r>
              <a:rPr lang="en-US" dirty="0"/>
              <a:t>A</a:t>
            </a:r>
            <a:r>
              <a:rPr lang="en-US" dirty="0" smtClean="0"/>
              <a:t>ttacks from 		  Afghanistan</a:t>
            </a:r>
          </a:p>
          <a:p>
            <a:endParaRPr lang="en-US" dirty="0" smtClean="0"/>
          </a:p>
          <a:p>
            <a:endParaRPr lang="en-US" dirty="0" smtClean="0"/>
          </a:p>
          <a:p>
            <a:endParaRPr lang="en-US" dirty="0" smtClean="0"/>
          </a:p>
          <a:p>
            <a:endParaRPr lang="en-US" dirty="0" smtClean="0"/>
          </a:p>
          <a:p>
            <a:endParaRPr lang="en-US" dirty="0" smtClean="0"/>
          </a:p>
        </p:txBody>
      </p:sp>
    </p:spTree>
    <p:extLst>
      <p:ext uri="{BB962C8B-B14F-4D97-AF65-F5344CB8AC3E}">
        <p14:creationId xmlns:p14="http://schemas.microsoft.com/office/powerpoint/2010/main" val="1813215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2005 Israel Shows Will for Peace </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50" y="2247900"/>
            <a:ext cx="4317999" cy="3238500"/>
          </a:xfrm>
          <a:prstGeom prst="rect">
            <a:avLst/>
          </a:prstGeom>
        </p:spPr>
      </p:pic>
      <p:sp>
        <p:nvSpPr>
          <p:cNvPr id="4" name="כותרת משנה 2"/>
          <p:cNvSpPr txBox="1">
            <a:spLocks/>
          </p:cNvSpPr>
          <p:nvPr/>
        </p:nvSpPr>
        <p:spPr bwMode="auto">
          <a:xfrm>
            <a:off x="-37900" y="1447800"/>
            <a:ext cx="9143999" cy="457200"/>
          </a:xfrm>
          <a:prstGeom prst="rect">
            <a:avLst/>
          </a:prstGeom>
          <a:solidFill>
            <a:schemeClr val="bg1"/>
          </a:solidFill>
          <a:ln w="31750">
            <a:solidFill>
              <a:schemeClr val="tx1">
                <a:alpha val="70195"/>
              </a:schemeClr>
            </a:solidFill>
            <a:miter lim="800000"/>
            <a:headEnd/>
            <a:tailEnd/>
          </a:ln>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algn="r" rtl="1" fontAlgn="base">
              <a:spcBef>
                <a:spcPct val="0"/>
              </a:spcBef>
              <a:spcAft>
                <a:spcPct val="0"/>
              </a:spcAft>
              <a:defRPr>
                <a:solidFill>
                  <a:schemeClr val="tx1"/>
                </a:solidFill>
                <a:latin typeface="Calibri" pitchFamily="34" charset="0"/>
                <a:cs typeface="Arial" charset="0"/>
              </a:defRPr>
            </a:lvl6pPr>
            <a:lvl7pPr marL="2971800" indent="-228600" algn="r" rtl="1" fontAlgn="base">
              <a:spcBef>
                <a:spcPct val="0"/>
              </a:spcBef>
              <a:spcAft>
                <a:spcPct val="0"/>
              </a:spcAft>
              <a:defRPr>
                <a:solidFill>
                  <a:schemeClr val="tx1"/>
                </a:solidFill>
                <a:latin typeface="Calibri" pitchFamily="34" charset="0"/>
                <a:cs typeface="Arial" charset="0"/>
              </a:defRPr>
            </a:lvl7pPr>
            <a:lvl8pPr marL="3429000" indent="-228600" algn="r" rtl="1" fontAlgn="base">
              <a:spcBef>
                <a:spcPct val="0"/>
              </a:spcBef>
              <a:spcAft>
                <a:spcPct val="0"/>
              </a:spcAft>
              <a:defRPr>
                <a:solidFill>
                  <a:schemeClr val="tx1"/>
                </a:solidFill>
                <a:latin typeface="Calibri" pitchFamily="34" charset="0"/>
                <a:cs typeface="Arial" charset="0"/>
              </a:defRPr>
            </a:lvl8pPr>
            <a:lvl9pPr marL="3886200" indent="-228600" algn="r" rtl="1" fontAlgn="base">
              <a:spcBef>
                <a:spcPct val="0"/>
              </a:spcBef>
              <a:spcAft>
                <a:spcPct val="0"/>
              </a:spcAft>
              <a:defRPr>
                <a:solidFill>
                  <a:schemeClr val="tx1"/>
                </a:solidFill>
                <a:latin typeface="Calibri" pitchFamily="34" charset="0"/>
                <a:cs typeface="Arial" charset="0"/>
              </a:defRPr>
            </a:lvl9pPr>
          </a:lstStyle>
          <a:p>
            <a:pPr algn="ctr"/>
            <a:r>
              <a:rPr lang="en-US" altLang="en-US" sz="2200" b="1" dirty="0" smtClean="0"/>
              <a:t> </a:t>
            </a:r>
            <a:r>
              <a:rPr lang="en-US" altLang="en-US" sz="2200" b="1" dirty="0"/>
              <a:t>10,000 Israeli </a:t>
            </a:r>
            <a:r>
              <a:rPr lang="en-US" altLang="en-US" sz="2200" b="1" dirty="0" smtClean="0"/>
              <a:t>Civilians </a:t>
            </a:r>
            <a:r>
              <a:rPr lang="en-US" altLang="en-US" sz="2200" b="1" dirty="0"/>
              <a:t>were </a:t>
            </a:r>
            <a:r>
              <a:rPr lang="en-US" altLang="en-US" sz="2200" b="1" dirty="0" smtClean="0"/>
              <a:t>Evacuated &amp; Resettled from the Gaza Strip</a:t>
            </a:r>
            <a:endParaRPr lang="en-US" altLang="en-US" sz="2200" b="1" dirty="0"/>
          </a:p>
          <a:p>
            <a:pPr algn="l">
              <a:lnSpc>
                <a:spcPct val="150000"/>
              </a:lnSpc>
            </a:pPr>
            <a:r>
              <a:rPr lang="en-US" altLang="en-US" sz="2400" b="1" dirty="0"/>
              <a:t> </a:t>
            </a:r>
          </a:p>
        </p:txBody>
      </p:sp>
      <p:pic>
        <p:nvPicPr>
          <p:cNvPr id="5" name="Content Placeholder 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1809" y="4516404"/>
            <a:ext cx="4320958" cy="2346960"/>
          </a:xfr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66999" y="2219048"/>
            <a:ext cx="6496975" cy="4791352"/>
          </a:xfrm>
          <a:prstGeom prst="rect">
            <a:avLst/>
          </a:prstGeom>
        </p:spPr>
      </p:pic>
    </p:spTree>
    <p:extLst>
      <p:ext uri="{BB962C8B-B14F-4D97-AF65-F5344CB8AC3E}">
        <p14:creationId xmlns:p14="http://schemas.microsoft.com/office/powerpoint/2010/main" val="30251048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Did We Get Peace?</a:t>
            </a:r>
            <a:endParaRPr lang="en-US" dirty="0"/>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2209800"/>
            <a:ext cx="4114800" cy="460171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464" y="2209800"/>
            <a:ext cx="4114800" cy="4567687"/>
          </a:xfrm>
          <a:prstGeom prst="rect">
            <a:avLst/>
          </a:prstGeom>
        </p:spPr>
      </p:pic>
      <p:sp>
        <p:nvSpPr>
          <p:cNvPr id="6" name="Title 1"/>
          <p:cNvSpPr txBox="1">
            <a:spLocks/>
          </p:cNvSpPr>
          <p:nvPr/>
        </p:nvSpPr>
        <p:spPr>
          <a:xfrm>
            <a:off x="533400" y="1006476"/>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t>More than 12,800 rockets fired from </a:t>
            </a:r>
            <a:r>
              <a:rPr lang="en-US" sz="2800" b="1" dirty="0" smtClean="0"/>
              <a:t>the Gaza Strip to </a:t>
            </a:r>
            <a:r>
              <a:rPr lang="en-US" sz="2800" b="1" dirty="0"/>
              <a:t>cities in </a:t>
            </a:r>
            <a:r>
              <a:rPr lang="en-US" sz="2800" b="1" dirty="0" smtClean="0"/>
              <a:t>Israel</a:t>
            </a:r>
            <a:endParaRPr lang="en-US" sz="2800" b="1" dirty="0"/>
          </a:p>
        </p:txBody>
      </p:sp>
    </p:spTree>
    <p:extLst>
      <p:ext uri="{BB962C8B-B14F-4D97-AF65-F5344CB8AC3E}">
        <p14:creationId xmlns:p14="http://schemas.microsoft.com/office/powerpoint/2010/main" val="32746026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43200"/>
            <a:ext cx="4385754" cy="41148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85754" y="2743200"/>
            <a:ext cx="4758246" cy="4114800"/>
          </a:xfrm>
          <a:prstGeom prst="rect">
            <a:avLst/>
          </a:prstGeom>
        </p:spPr>
      </p:pic>
      <p:sp>
        <p:nvSpPr>
          <p:cNvPr id="4" name="Title 3"/>
          <p:cNvSpPr>
            <a:spLocks noGrp="1"/>
          </p:cNvSpPr>
          <p:nvPr>
            <p:ph type="title"/>
          </p:nvPr>
        </p:nvSpPr>
        <p:spPr>
          <a:xfrm>
            <a:off x="457200" y="274638"/>
            <a:ext cx="8229600" cy="2392362"/>
          </a:xfrm>
        </p:spPr>
        <p:txBody>
          <a:bodyPr>
            <a:normAutofit/>
          </a:bodyPr>
          <a:lstStyle/>
          <a:p>
            <a:r>
              <a:rPr lang="en-US" sz="5000" b="1" dirty="0">
                <a:ln>
                  <a:solidFill>
                    <a:schemeClr val="tx1">
                      <a:alpha val="71000"/>
                    </a:schemeClr>
                  </a:solidFill>
                </a:ln>
                <a:solidFill>
                  <a:srgbClr val="FF0000"/>
                </a:solidFill>
              </a:rPr>
              <a:t>WHAT WOULD YOU DO?</a:t>
            </a:r>
            <a:r>
              <a:rPr lang="en-US" dirty="0"/>
              <a:t/>
            </a:r>
            <a:br>
              <a:rPr lang="en-US" dirty="0"/>
            </a:br>
            <a:r>
              <a:rPr lang="en-US" dirty="0">
                <a:hlinkClick r:id="rId5"/>
              </a:rPr>
              <a:t>Using </a:t>
            </a:r>
            <a:r>
              <a:rPr lang="en-US" dirty="0" smtClean="0">
                <a:hlinkClick r:id="rId5"/>
              </a:rPr>
              <a:t>Human Shields</a:t>
            </a:r>
            <a:r>
              <a:rPr lang="en-US" dirty="0"/>
              <a:t/>
            </a:r>
            <a:br>
              <a:rPr lang="en-US" dirty="0"/>
            </a:br>
            <a:r>
              <a:rPr lang="en-US" sz="3900" u="sng" dirty="0">
                <a:solidFill>
                  <a:srgbClr val="9900CC"/>
                </a:solidFill>
              </a:rPr>
              <a:t>Educate for Hate</a:t>
            </a:r>
            <a:endParaRPr lang="en-US" dirty="0"/>
          </a:p>
        </p:txBody>
      </p:sp>
    </p:spTree>
    <p:extLst>
      <p:ext uri="{BB962C8B-B14F-4D97-AF65-F5344CB8AC3E}">
        <p14:creationId xmlns:p14="http://schemas.microsoft.com/office/powerpoint/2010/main" val="22539120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2"/>
          <p:cNvSpPr txBox="1">
            <a:spLocks noChangeArrowheads="1"/>
          </p:cNvSpPr>
          <p:nvPr/>
        </p:nvSpPr>
        <p:spPr bwMode="auto">
          <a:xfrm>
            <a:off x="304800" y="5851401"/>
            <a:ext cx="3276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400" dirty="0">
                <a:latin typeface="Calibri" pitchFamily="34" charset="0"/>
              </a:rPr>
              <a:t>This image </a:t>
            </a:r>
            <a:r>
              <a:rPr lang="en-US" altLang="en-US" sz="2400" dirty="0" smtClean="0">
                <a:latin typeface="Calibri" pitchFamily="34" charset="0"/>
              </a:rPr>
              <a:t>appeared</a:t>
            </a:r>
            <a:br>
              <a:rPr lang="en-US" altLang="en-US" sz="2400" dirty="0" smtClean="0">
                <a:latin typeface="Calibri" pitchFamily="34" charset="0"/>
              </a:rPr>
            </a:br>
            <a:r>
              <a:rPr lang="en-US" altLang="en-US" sz="2400" dirty="0" smtClean="0">
                <a:latin typeface="Calibri" pitchFamily="34" charset="0"/>
              </a:rPr>
              <a:t>in </a:t>
            </a:r>
            <a:r>
              <a:rPr lang="en-US" altLang="en-US" sz="2400" dirty="0">
                <a:latin typeface="Calibri" pitchFamily="34" charset="0"/>
              </a:rPr>
              <a:t>the New York Times.</a:t>
            </a:r>
          </a:p>
        </p:txBody>
      </p:sp>
      <p:pic>
        <p:nvPicPr>
          <p:cNvPr id="6147" name="Picture 4" descr="http://4.bp.blogspot.com/_56HmT7BnOJQ/TKLVRnOuVsI/AAAAAAAAAdU/JnVJfyv5bc8/s1600/Grossman+i+el+boicot+a+Coca-Cola.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2038529"/>
            <a:ext cx="2284413" cy="394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TextBox 6"/>
          <p:cNvSpPr txBox="1">
            <a:spLocks noChangeArrowheads="1"/>
          </p:cNvSpPr>
          <p:nvPr/>
        </p:nvSpPr>
        <p:spPr bwMode="auto">
          <a:xfrm>
            <a:off x="4037806" y="838199"/>
            <a:ext cx="2133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400" dirty="0">
                <a:latin typeface="Calibri" pitchFamily="34" charset="0"/>
              </a:rPr>
              <a:t>In a campaign to boycott </a:t>
            </a:r>
            <a:r>
              <a:rPr lang="en-US" altLang="en-US" sz="2400" dirty="0" smtClean="0">
                <a:latin typeface="Calibri" pitchFamily="34" charset="0"/>
              </a:rPr>
              <a:t>Coca-Cola</a:t>
            </a:r>
            <a:endParaRPr lang="en-US" altLang="en-US" sz="2400" dirty="0">
              <a:latin typeface="Calibri" pitchFamily="34" charset="0"/>
            </a:endParaRPr>
          </a:p>
        </p:txBody>
      </p:sp>
      <p:pic>
        <p:nvPicPr>
          <p:cNvPr id="6151" name="Picture 6" descr="http://4.bp.blogspot.com/-fNQId0neWSs/TZGk7SaivKI/AAAAAAAACdY/Dl5x0_E6uBE/s1600/Lib%25C3%25A9ration+Tuvia+Grossman+20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6549" y="1200329"/>
            <a:ext cx="1871663"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2" name="TextBox 11"/>
          <p:cNvSpPr txBox="1">
            <a:spLocks noChangeArrowheads="1"/>
          </p:cNvSpPr>
          <p:nvPr/>
        </p:nvSpPr>
        <p:spPr bwMode="auto">
          <a:xfrm>
            <a:off x="6686549" y="280925"/>
            <a:ext cx="18716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400" dirty="0">
                <a:latin typeface="Calibri" pitchFamily="34" charset="0"/>
              </a:rPr>
              <a:t>In the foreign media</a:t>
            </a:r>
          </a:p>
        </p:txBody>
      </p:sp>
      <p:pic>
        <p:nvPicPr>
          <p:cNvPr id="6154" name="Picture 8" descr="http://www.honestreporting.com/a/images/tuviaGrossman.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280925"/>
            <a:ext cx="2590800" cy="558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37083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backspin.typepad.com/photos/uncategorized/tuviano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2819400"/>
            <a:ext cx="470217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Box 2"/>
          <p:cNvSpPr txBox="1">
            <a:spLocks noChangeArrowheads="1"/>
          </p:cNvSpPr>
          <p:nvPr/>
        </p:nvSpPr>
        <p:spPr bwMode="auto">
          <a:xfrm>
            <a:off x="454025" y="2133600"/>
            <a:ext cx="3503613"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a:latin typeface="Calibri" pitchFamily="34" charset="0"/>
              </a:rPr>
              <a:t>But the kid in the picture is not a Palestinian… his name is Tuvia Grossman and he is being protected by the Israeli policeman from a crown of Palestinians trying to kill him!</a:t>
            </a:r>
          </a:p>
        </p:txBody>
      </p:sp>
      <p:sp>
        <p:nvSpPr>
          <p:cNvPr id="4" name="Title 1"/>
          <p:cNvSpPr txBox="1">
            <a:spLocks/>
          </p:cNvSpPr>
          <p:nvPr/>
        </p:nvSpPr>
        <p:spPr>
          <a:xfrm>
            <a:off x="454025" y="304800"/>
            <a:ext cx="7772400" cy="1828800"/>
          </a:xfrm>
          <a:prstGeom prst="rect">
            <a:avLst/>
          </a:prstGeom>
        </p:spPr>
        <p:txBody>
          <a:bodyPr/>
          <a:lstStyle>
            <a:lvl1pPr algn="l" rtl="0" eaLnBrk="0" fontAlgn="base" hangingPunct="0">
              <a:spcBef>
                <a:spcPct val="0"/>
              </a:spcBef>
              <a:spcAft>
                <a:spcPct val="0"/>
              </a:spcAft>
              <a:defRPr sz="3600" b="1" kern="1200">
                <a:solidFill>
                  <a:srgbClr val="FF8D3E"/>
                </a:solidFill>
                <a:effectLst>
                  <a:outerShdw blurRad="53975" dist="22860" dir="5400000" algn="tl" rotWithShape="0">
                    <a:srgbClr val="000000">
                      <a:alpha val="55000"/>
                    </a:srgbClr>
                  </a:outerShdw>
                </a:effectLst>
                <a:latin typeface="+mj-lt"/>
                <a:ea typeface="+mj-ea"/>
                <a:cs typeface="+mj-cs"/>
              </a:defRPr>
            </a:lvl1pPr>
            <a:lvl2pPr algn="l" rtl="0" eaLnBrk="0" fontAlgn="base" hangingPunct="0">
              <a:spcBef>
                <a:spcPct val="0"/>
              </a:spcBef>
              <a:spcAft>
                <a:spcPct val="0"/>
              </a:spcAft>
              <a:defRPr sz="3600" b="1">
                <a:solidFill>
                  <a:srgbClr val="FF8D3E"/>
                </a:solidFill>
                <a:latin typeface="Verdana" pitchFamily="34" charset="0"/>
              </a:defRPr>
            </a:lvl2pPr>
            <a:lvl3pPr algn="l" rtl="0" eaLnBrk="0" fontAlgn="base" hangingPunct="0">
              <a:spcBef>
                <a:spcPct val="0"/>
              </a:spcBef>
              <a:spcAft>
                <a:spcPct val="0"/>
              </a:spcAft>
              <a:defRPr sz="3600" b="1">
                <a:solidFill>
                  <a:srgbClr val="FF8D3E"/>
                </a:solidFill>
                <a:latin typeface="Verdana" pitchFamily="34" charset="0"/>
              </a:defRPr>
            </a:lvl3pPr>
            <a:lvl4pPr algn="l" rtl="0" eaLnBrk="0" fontAlgn="base" hangingPunct="0">
              <a:spcBef>
                <a:spcPct val="0"/>
              </a:spcBef>
              <a:spcAft>
                <a:spcPct val="0"/>
              </a:spcAft>
              <a:defRPr sz="3600" b="1">
                <a:solidFill>
                  <a:srgbClr val="FF8D3E"/>
                </a:solidFill>
                <a:latin typeface="Verdana" pitchFamily="34" charset="0"/>
              </a:defRPr>
            </a:lvl4pPr>
            <a:lvl5pPr algn="l" rtl="0" eaLnBrk="0" fontAlgn="base" hangingPunct="0">
              <a:spcBef>
                <a:spcPct val="0"/>
              </a:spcBef>
              <a:spcAft>
                <a:spcPct val="0"/>
              </a:spcAft>
              <a:defRPr sz="3600" b="1">
                <a:solidFill>
                  <a:srgbClr val="FF8D3E"/>
                </a:solidFill>
                <a:latin typeface="Verdana" pitchFamily="34" charset="0"/>
              </a:defRPr>
            </a:lvl5pPr>
            <a:lvl6pPr marL="457200" algn="l" rtl="0" fontAlgn="base">
              <a:spcBef>
                <a:spcPct val="0"/>
              </a:spcBef>
              <a:spcAft>
                <a:spcPct val="0"/>
              </a:spcAft>
              <a:defRPr sz="3600" b="1">
                <a:solidFill>
                  <a:srgbClr val="FF8D3E"/>
                </a:solidFill>
                <a:latin typeface="Verdana" pitchFamily="34" charset="0"/>
              </a:defRPr>
            </a:lvl6pPr>
            <a:lvl7pPr marL="914400" algn="l" rtl="0" fontAlgn="base">
              <a:spcBef>
                <a:spcPct val="0"/>
              </a:spcBef>
              <a:spcAft>
                <a:spcPct val="0"/>
              </a:spcAft>
              <a:defRPr sz="3600" b="1">
                <a:solidFill>
                  <a:srgbClr val="FF8D3E"/>
                </a:solidFill>
                <a:latin typeface="Verdana" pitchFamily="34" charset="0"/>
              </a:defRPr>
            </a:lvl7pPr>
            <a:lvl8pPr marL="1371600" algn="l" rtl="0" fontAlgn="base">
              <a:spcBef>
                <a:spcPct val="0"/>
              </a:spcBef>
              <a:spcAft>
                <a:spcPct val="0"/>
              </a:spcAft>
              <a:defRPr sz="3600" b="1">
                <a:solidFill>
                  <a:srgbClr val="FF8D3E"/>
                </a:solidFill>
                <a:latin typeface="Verdana" pitchFamily="34" charset="0"/>
              </a:defRPr>
            </a:lvl8pPr>
            <a:lvl9pPr marL="1828800" algn="l" rtl="0" fontAlgn="base">
              <a:spcBef>
                <a:spcPct val="0"/>
              </a:spcBef>
              <a:spcAft>
                <a:spcPct val="0"/>
              </a:spcAft>
              <a:defRPr sz="3600" b="1">
                <a:solidFill>
                  <a:srgbClr val="FF8D3E"/>
                </a:solidFill>
                <a:latin typeface="Verdana" pitchFamily="34" charset="0"/>
              </a:defRPr>
            </a:lvl9pPr>
            <a:extLst/>
          </a:lstStyle>
          <a:p>
            <a:pPr algn="ctr" eaLnBrk="1" fontAlgn="auto" hangingPunct="1">
              <a:spcAft>
                <a:spcPts val="0"/>
              </a:spcAft>
              <a:defRPr/>
            </a:pPr>
            <a:r>
              <a:rPr lang="en-US" sz="5400" smtClean="0">
                <a:latin typeface="Calibri" pitchFamily="34" charset="0"/>
              </a:rPr>
              <a:t>Media Bias/Falsification on Israel</a:t>
            </a:r>
            <a:endParaRPr lang="en-US" sz="5400" dirty="0" smtClean="0">
              <a:latin typeface="Calibri" pitchFamily="34" charset="0"/>
            </a:endParaRPr>
          </a:p>
        </p:txBody>
      </p:sp>
    </p:spTree>
    <p:extLst>
      <p:ext uri="{BB962C8B-B14F-4D97-AF65-F5344CB8AC3E}">
        <p14:creationId xmlns:p14="http://schemas.microsoft.com/office/powerpoint/2010/main" val="8494544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http://thegatewaypundit.com/wp-content/uploads/2012/11/syria-child-e13530088338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1046" y="651861"/>
            <a:ext cx="5154757" cy="3113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6" descr="http://4.bp.blogspot.com/-oW_19xVTjWw/UKVoOeaPalI/AAAAAAAA9VQ/cxT1TTgEdo0/s1600/Arab%2BChild%2BKilled.jpg"/>
          <p:cNvPicPr>
            <a:picLocks noChangeAspect="1" noChangeArrowheads="1"/>
          </p:cNvPicPr>
          <p:nvPr/>
        </p:nvPicPr>
        <p:blipFill>
          <a:blip r:embed="rId4">
            <a:extLst>
              <a:ext uri="{28A0092B-C50C-407E-A947-70E740481C1C}">
                <a14:useLocalDpi xmlns:a14="http://schemas.microsoft.com/office/drawing/2010/main" val="0"/>
              </a:ext>
            </a:extLst>
          </a:blip>
          <a:srcRect l="37769" t="43716" r="29269"/>
          <a:stretch>
            <a:fillRect/>
          </a:stretch>
        </p:blipFill>
        <p:spPr bwMode="auto">
          <a:xfrm>
            <a:off x="76200" y="92846"/>
            <a:ext cx="3943926" cy="4231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extBox 4"/>
          <p:cNvSpPr txBox="1">
            <a:spLocks noChangeArrowheads="1"/>
          </p:cNvSpPr>
          <p:nvPr/>
        </p:nvSpPr>
        <p:spPr bwMode="auto">
          <a:xfrm>
            <a:off x="457200" y="5065713"/>
            <a:ext cx="5410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a:latin typeface="Calibri" pitchFamily="34" charset="0"/>
              </a:rPr>
              <a:t>In the last Gaza conflict Hamas tweeted this picture of a dead child in his fathers arms… it was used in the World media</a:t>
            </a:r>
          </a:p>
        </p:txBody>
      </p:sp>
      <p:sp>
        <p:nvSpPr>
          <p:cNvPr id="8" name="TextBox 7"/>
          <p:cNvSpPr txBox="1">
            <a:spLocks noChangeArrowheads="1"/>
          </p:cNvSpPr>
          <p:nvPr/>
        </p:nvSpPr>
        <p:spPr bwMode="auto">
          <a:xfrm>
            <a:off x="6172200" y="4505325"/>
            <a:ext cx="3124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a:latin typeface="Calibri" pitchFamily="34" charset="0"/>
              </a:rPr>
              <a:t>But it was taken 3 months earlier in Aleppo, Syria…</a:t>
            </a:r>
          </a:p>
        </p:txBody>
      </p:sp>
      <p:cxnSp>
        <p:nvCxnSpPr>
          <p:cNvPr id="3" name="Straight Arrow Connector 2"/>
          <p:cNvCxnSpPr/>
          <p:nvPr/>
        </p:nvCxnSpPr>
        <p:spPr>
          <a:xfrm>
            <a:off x="2048163" y="4419600"/>
            <a:ext cx="0" cy="646113"/>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5" name="Straight Arrow Connector 4"/>
          <p:cNvCxnSpPr/>
          <p:nvPr/>
        </p:nvCxnSpPr>
        <p:spPr>
          <a:xfrm>
            <a:off x="7086600" y="3962400"/>
            <a:ext cx="0" cy="542925"/>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32096699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7412"/>
                                        </p:tgtEl>
                                        <p:attrNameLst>
                                          <p:attrName>style.visibility</p:attrName>
                                        </p:attrNameLst>
                                      </p:cBhvr>
                                      <p:to>
                                        <p:strVal val="visible"/>
                                      </p:to>
                                    </p:set>
                                    <p:animEffect transition="in" filter="box(in)">
                                      <p:cBhvr>
                                        <p:cTn id="7" dur="500"/>
                                        <p:tgtEl>
                                          <p:spTgt spid="1741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ox(in)">
                                      <p:cBhvr>
                                        <p:cTn id="10" dur="500"/>
                                        <p:tgtEl>
                                          <p:spTgt spid="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17412"/>
                                        </p:tgtEl>
                                        <p:attrNameLst>
                                          <p:attrName>style.visibility</p:attrName>
                                        </p:attrNameLst>
                                      </p:cBhvr>
                                      <p:to>
                                        <p:strVal val="visible"/>
                                      </p:to>
                                    </p:set>
                                    <p:animEffect transition="in" filter="fade">
                                      <p:cBhvr>
                                        <p:cTn id="15" dur="500"/>
                                        <p:tgtEl>
                                          <p:spTgt spid="17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152" y="723522"/>
            <a:ext cx="7849696" cy="5410956"/>
          </a:xfrm>
          <a:prstGeom prst="rect">
            <a:avLst/>
          </a:prstGeom>
        </p:spPr>
      </p:pic>
    </p:spTree>
    <p:extLst>
      <p:ext uri="{BB962C8B-B14F-4D97-AF65-F5344CB8AC3E}">
        <p14:creationId xmlns:p14="http://schemas.microsoft.com/office/powerpoint/2010/main" val="18825216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0000"/>
                </a:solidFill>
              </a:rPr>
              <a:t>Why Should You Care?</a:t>
            </a:r>
            <a:br>
              <a:rPr lang="en-US" b="1" dirty="0" smtClean="0">
                <a:solidFill>
                  <a:srgbClr val="FF0000"/>
                </a:solidFill>
              </a:rPr>
            </a:br>
            <a:endParaRPr lang="en-US" b="1" dirty="0">
              <a:solidFill>
                <a:srgbClr val="FF0000"/>
              </a:solidFill>
            </a:endParaRPr>
          </a:p>
        </p:txBody>
      </p:sp>
      <p:sp>
        <p:nvSpPr>
          <p:cNvPr id="3" name="Content Placeholder 2"/>
          <p:cNvSpPr>
            <a:spLocks noGrp="1"/>
          </p:cNvSpPr>
          <p:nvPr>
            <p:ph idx="1"/>
          </p:nvPr>
        </p:nvSpPr>
        <p:spPr>
          <a:xfrm>
            <a:off x="381000" y="825623"/>
            <a:ext cx="8229600" cy="4525963"/>
          </a:xfrm>
        </p:spPr>
        <p:txBody>
          <a:bodyPr/>
          <a:lstStyle/>
          <a:p>
            <a:r>
              <a:rPr lang="en-US" dirty="0" smtClean="0"/>
              <a:t>70% of US Aid to Israel is required to be spent on purchases from American companies.</a:t>
            </a:r>
          </a:p>
          <a:p>
            <a:r>
              <a:rPr lang="en-US" dirty="0" smtClean="0"/>
              <a:t>Military and Intelligence Cooperation</a:t>
            </a:r>
          </a:p>
          <a:p>
            <a:r>
              <a:rPr lang="en-US" b="1" dirty="0" smtClean="0">
                <a:solidFill>
                  <a:srgbClr val="FF0000"/>
                </a:solidFill>
              </a:rPr>
              <a:t>THE ONLY TRUE DEMOCRATIC ALLY IN THE MIDDLE EAST  </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6101" y="3657600"/>
            <a:ext cx="4267200" cy="2832257"/>
          </a:xfrm>
          <a:prstGeom prst="rect">
            <a:avLst/>
          </a:prstGeom>
        </p:spPr>
      </p:pic>
    </p:spTree>
    <p:extLst>
      <p:ext uri="{BB962C8B-B14F-4D97-AF65-F5344CB8AC3E}">
        <p14:creationId xmlns:p14="http://schemas.microsoft.com/office/powerpoint/2010/main" val="25663264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638227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410302934"/>
              </p:ext>
            </p:extLst>
          </p:nvPr>
        </p:nvGraphicFramePr>
        <p:xfrm>
          <a:off x="1336042" y="1550431"/>
          <a:ext cx="5481316" cy="5161645"/>
        </p:xfrm>
        <a:graphic>
          <a:graphicData uri="http://schemas.openxmlformats.org/drawingml/2006/table">
            <a:tbl>
              <a:tblPr/>
              <a:tblGrid>
                <a:gridCol w="1370329"/>
                <a:gridCol w="1370329"/>
                <a:gridCol w="1370329"/>
                <a:gridCol w="1370329"/>
              </a:tblGrid>
              <a:tr h="692377">
                <a:tc gridSpan="4">
                  <a:txBody>
                    <a:bodyPr/>
                    <a:lstStyle/>
                    <a:p>
                      <a:pPr algn="ctr"/>
                      <a:r>
                        <a:rPr lang="en-US" sz="1400" dirty="0"/>
                        <a:t>Economist Intelligence Unit (Democracy Index) rating of the Palestinian National Authority compared to Syria, Jordan, Egypt, and </a:t>
                      </a:r>
                      <a:r>
                        <a:rPr lang="en-US" sz="1400" dirty="0" smtClean="0"/>
                        <a:t>Israel[2011]</a:t>
                      </a:r>
                      <a:endParaRPr lang="en-US" sz="1400" dirty="0"/>
                    </a:p>
                  </a:txBody>
                  <a:tcPr marL="69238" marR="69238" marT="34619" marB="34619" anchor="ctr">
                    <a:solidFill>
                      <a:srgbClr val="F9F9F9"/>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938655">
                <a:tc>
                  <a:txBody>
                    <a:bodyPr/>
                    <a:lstStyle/>
                    <a:p>
                      <a:pPr algn="ctr"/>
                      <a:r>
                        <a:rPr lang="en-US" sz="1400" dirty="0">
                          <a:effectLst/>
                        </a:rPr>
                        <a:t>Country</a:t>
                      </a:r>
                    </a:p>
                  </a:txBody>
                  <a:tcPr marL="69238" marR="69238" marT="34619" marB="34619"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B w="9525" cap="flat" cmpd="sng" algn="ctr">
                      <a:solidFill>
                        <a:srgbClr val="AAAAAA"/>
                      </a:solidFill>
                      <a:prstDash val="solid"/>
                      <a:round/>
                      <a:headEnd type="none" w="med" len="med"/>
                      <a:tailEnd type="none" w="med" len="med"/>
                    </a:lnB>
                    <a:solidFill>
                      <a:srgbClr val="F2F2F2"/>
                    </a:solidFill>
                  </a:tcPr>
                </a:tc>
                <a:tc>
                  <a:txBody>
                    <a:bodyPr/>
                    <a:lstStyle/>
                    <a:p>
                      <a:pPr algn="ctr"/>
                      <a:r>
                        <a:rPr lang="en-US" sz="1400" dirty="0">
                          <a:effectLst/>
                        </a:rPr>
                        <a:t>Number</a:t>
                      </a:r>
                      <a:br>
                        <a:rPr lang="en-US" sz="1400" dirty="0">
                          <a:effectLst/>
                        </a:rPr>
                      </a:br>
                      <a:r>
                        <a:rPr lang="en-US" sz="1400" dirty="0">
                          <a:effectLst/>
                        </a:rPr>
                        <a:t>(in the rating)</a:t>
                      </a:r>
                    </a:p>
                  </a:txBody>
                  <a:tcPr marL="69238" marR="69238" marT="34619" marB="34619"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algn="ctr"/>
                      <a:r>
                        <a:rPr lang="en-US" sz="1400" dirty="0">
                          <a:effectLst/>
                        </a:rPr>
                        <a:t>Index</a:t>
                      </a:r>
                    </a:p>
                  </a:txBody>
                  <a:tcPr marL="69238" marR="69238" marT="34619" marB="34619"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algn="ctr"/>
                      <a:r>
                        <a:rPr lang="en-US" sz="1400">
                          <a:effectLst/>
                        </a:rPr>
                        <a:t>Category</a:t>
                      </a:r>
                      <a:br>
                        <a:rPr lang="en-US" sz="1400">
                          <a:effectLst/>
                        </a:rPr>
                      </a:br>
                      <a:r>
                        <a:rPr lang="en-US" sz="1400">
                          <a:effectLst/>
                        </a:rPr>
                        <a:t>Full democracy (1-26), Flawed democracy (27-79), Hybrid regime (80-111), Authoritarian regime (113-167)</a:t>
                      </a:r>
                    </a:p>
                  </a:txBody>
                  <a:tcPr marL="69238" marR="69238" marT="34619" marB="34619"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r>
              <a:tr h="276951">
                <a:tc>
                  <a:txBody>
                    <a:bodyPr/>
                    <a:lstStyle/>
                    <a:p>
                      <a:pPr algn="ctr"/>
                      <a:r>
                        <a:rPr lang="en-US" sz="1400" u="none" strike="noStrike" dirty="0" smtClean="0">
                          <a:solidFill>
                            <a:schemeClr val="tx1"/>
                          </a:solidFill>
                          <a:effectLst/>
                          <a:hlinkClick r:id="rId3" tooltip="Palestinian National Authority"/>
                        </a:rPr>
                        <a:t>Palestine</a:t>
                      </a:r>
                      <a:endParaRPr lang="en-US" sz="1400" u="none" strike="noStrike" dirty="0" smtClean="0">
                        <a:solidFill>
                          <a:schemeClr val="tx1"/>
                        </a:solidFill>
                        <a:effectLst/>
                      </a:endParaRPr>
                    </a:p>
                    <a:p>
                      <a:pPr algn="ctr"/>
                      <a:endParaRPr lang="en-US" sz="1400" dirty="0">
                        <a:solidFill>
                          <a:schemeClr val="tx1"/>
                        </a:solidFill>
                        <a:effectLst/>
                      </a:endParaRPr>
                    </a:p>
                  </a:txBody>
                  <a:tcPr marL="69238" marR="69238" marT="34619" marB="34619"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en-US" sz="1400" dirty="0" smtClean="0">
                          <a:effectLst/>
                        </a:rPr>
                        <a:t>99</a:t>
                      </a:r>
                      <a:endParaRPr lang="en-US" sz="1400" dirty="0">
                        <a:effectLst/>
                      </a:endParaRPr>
                    </a:p>
                  </a:txBody>
                  <a:tcPr marL="69238" marR="69238" marT="34619" marB="34619"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en-US" sz="1400">
                          <a:effectLst/>
                        </a:rPr>
                        <a:t>5,44</a:t>
                      </a:r>
                    </a:p>
                  </a:txBody>
                  <a:tcPr marL="69238" marR="69238" marT="34619" marB="34619"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en-US" sz="1400">
                          <a:effectLst/>
                        </a:rPr>
                        <a:t>Hybrid regime</a:t>
                      </a:r>
                    </a:p>
                  </a:txBody>
                  <a:tcPr marL="69238" marR="69238" marT="34619" marB="34619"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99"/>
                    </a:solidFill>
                  </a:tcPr>
                </a:tc>
              </a:tr>
              <a:tr h="484664">
                <a:tc>
                  <a:txBody>
                    <a:bodyPr/>
                    <a:lstStyle/>
                    <a:p>
                      <a:pPr algn="ctr"/>
                      <a:r>
                        <a:rPr lang="en-US" sz="1400" dirty="0">
                          <a:solidFill>
                            <a:schemeClr val="tx1"/>
                          </a:solidFill>
                          <a:effectLst/>
                        </a:rPr>
                        <a:t> </a:t>
                      </a:r>
                      <a:r>
                        <a:rPr lang="en-US" sz="1400" u="none" strike="noStrike" dirty="0">
                          <a:solidFill>
                            <a:schemeClr val="tx1"/>
                          </a:solidFill>
                          <a:effectLst/>
                          <a:hlinkClick r:id="rId4" tooltip="Syria"/>
                        </a:rPr>
                        <a:t>Syria</a:t>
                      </a:r>
                      <a:endParaRPr lang="en-US" sz="1400" dirty="0">
                        <a:solidFill>
                          <a:schemeClr val="tx1"/>
                        </a:solidFill>
                        <a:effectLst/>
                      </a:endParaRPr>
                    </a:p>
                  </a:txBody>
                  <a:tcPr marL="69238" marR="69238" marT="34619" marB="34619"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en-US" sz="1400">
                          <a:effectLst/>
                        </a:rPr>
                        <a:t>152</a:t>
                      </a:r>
                    </a:p>
                  </a:txBody>
                  <a:tcPr marL="69238" marR="69238" marT="34619" marB="34619"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en-US" sz="1400">
                          <a:effectLst/>
                        </a:rPr>
                        <a:t>2,31</a:t>
                      </a:r>
                    </a:p>
                  </a:txBody>
                  <a:tcPr marL="69238" marR="69238" marT="34619" marB="34619"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en-US" sz="1400">
                          <a:effectLst/>
                        </a:rPr>
                        <a:t>Authoritarian regime</a:t>
                      </a:r>
                    </a:p>
                  </a:txBody>
                  <a:tcPr marL="69238" marR="69238" marT="34619" marB="34619"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CCCC"/>
                    </a:solidFill>
                  </a:tcPr>
                </a:tc>
              </a:tr>
              <a:tr h="484664">
                <a:tc>
                  <a:txBody>
                    <a:bodyPr/>
                    <a:lstStyle/>
                    <a:p>
                      <a:pPr algn="ctr"/>
                      <a:r>
                        <a:rPr lang="en-US" sz="1400">
                          <a:solidFill>
                            <a:schemeClr val="tx1"/>
                          </a:solidFill>
                          <a:effectLst/>
                        </a:rPr>
                        <a:t> </a:t>
                      </a:r>
                      <a:r>
                        <a:rPr lang="en-US" sz="1400" u="none" strike="noStrike">
                          <a:solidFill>
                            <a:schemeClr val="tx1"/>
                          </a:solidFill>
                          <a:effectLst/>
                          <a:hlinkClick r:id="rId5" tooltip="Jordan"/>
                        </a:rPr>
                        <a:t>Jordan</a:t>
                      </a:r>
                      <a:endParaRPr lang="en-US" sz="1400">
                        <a:solidFill>
                          <a:schemeClr val="tx1"/>
                        </a:solidFill>
                        <a:effectLst/>
                      </a:endParaRPr>
                    </a:p>
                  </a:txBody>
                  <a:tcPr marL="69238" marR="69238" marT="34619" marB="34619"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en-US" sz="1400">
                          <a:effectLst/>
                        </a:rPr>
                        <a:t>117</a:t>
                      </a:r>
                    </a:p>
                  </a:txBody>
                  <a:tcPr marL="69238" marR="69238" marT="34619" marB="34619"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en-US" sz="1400">
                          <a:effectLst/>
                        </a:rPr>
                        <a:t>3,74</a:t>
                      </a:r>
                    </a:p>
                  </a:txBody>
                  <a:tcPr marL="69238" marR="69238" marT="34619" marB="34619"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en-US" sz="1400">
                          <a:effectLst/>
                        </a:rPr>
                        <a:t>Authoritarian regime</a:t>
                      </a:r>
                    </a:p>
                  </a:txBody>
                  <a:tcPr marL="69238" marR="69238" marT="34619" marB="34619"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CCCC"/>
                    </a:solidFill>
                  </a:tcPr>
                </a:tc>
              </a:tr>
              <a:tr h="484664">
                <a:tc>
                  <a:txBody>
                    <a:bodyPr/>
                    <a:lstStyle/>
                    <a:p>
                      <a:pPr algn="ctr"/>
                      <a:r>
                        <a:rPr lang="en-US" sz="1400">
                          <a:solidFill>
                            <a:schemeClr val="tx1"/>
                          </a:solidFill>
                          <a:effectLst/>
                        </a:rPr>
                        <a:t> </a:t>
                      </a:r>
                      <a:r>
                        <a:rPr lang="en-US" sz="1400" u="none" strike="noStrike">
                          <a:solidFill>
                            <a:schemeClr val="tx1"/>
                          </a:solidFill>
                          <a:effectLst/>
                          <a:hlinkClick r:id="rId6" tooltip="Egypt"/>
                        </a:rPr>
                        <a:t>Egypt</a:t>
                      </a:r>
                      <a:endParaRPr lang="en-US" sz="1400">
                        <a:solidFill>
                          <a:schemeClr val="tx1"/>
                        </a:solidFill>
                        <a:effectLst/>
                      </a:endParaRPr>
                    </a:p>
                  </a:txBody>
                  <a:tcPr marL="69238" marR="69238" marT="34619" marB="34619"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en-US" sz="1400">
                          <a:effectLst/>
                        </a:rPr>
                        <a:t>138</a:t>
                      </a:r>
                    </a:p>
                  </a:txBody>
                  <a:tcPr marL="69238" marR="69238" marT="34619" marB="34619"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en-US" sz="1400">
                          <a:effectLst/>
                        </a:rPr>
                        <a:t>3,07</a:t>
                      </a:r>
                    </a:p>
                  </a:txBody>
                  <a:tcPr marL="69238" marR="69238" marT="34619" marB="34619"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en-US" sz="1400">
                          <a:effectLst/>
                        </a:rPr>
                        <a:t>Authoritarian regime</a:t>
                      </a:r>
                    </a:p>
                  </a:txBody>
                  <a:tcPr marL="69238" marR="69238" marT="34619" marB="34619"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CCCC"/>
                    </a:solidFill>
                  </a:tcPr>
                </a:tc>
              </a:tr>
              <a:tr h="484664">
                <a:tc>
                  <a:txBody>
                    <a:bodyPr/>
                    <a:lstStyle/>
                    <a:p>
                      <a:pPr algn="ctr"/>
                      <a:r>
                        <a:rPr lang="en-US" sz="1400" dirty="0">
                          <a:solidFill>
                            <a:schemeClr val="tx1"/>
                          </a:solidFill>
                          <a:effectLst/>
                        </a:rPr>
                        <a:t> </a:t>
                      </a:r>
                      <a:r>
                        <a:rPr lang="en-US" sz="1400" u="none" strike="noStrike" dirty="0">
                          <a:solidFill>
                            <a:schemeClr val="tx1"/>
                          </a:solidFill>
                          <a:effectLst/>
                          <a:hlinkClick r:id="rId7" tooltip="Israel"/>
                        </a:rPr>
                        <a:t>Israel</a:t>
                      </a:r>
                      <a:endParaRPr lang="en-US" sz="1400" dirty="0">
                        <a:solidFill>
                          <a:schemeClr val="tx1"/>
                        </a:solidFill>
                        <a:effectLst/>
                      </a:endParaRPr>
                    </a:p>
                  </a:txBody>
                  <a:tcPr marL="69238" marR="69238" marT="34619" marB="34619"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en-US" sz="1400" dirty="0" smtClean="0">
                          <a:effectLst/>
                        </a:rPr>
                        <a:t>36</a:t>
                      </a:r>
                      <a:endParaRPr lang="en-US" sz="1400" dirty="0">
                        <a:effectLst/>
                      </a:endParaRPr>
                    </a:p>
                  </a:txBody>
                  <a:tcPr marL="69238" marR="69238" marT="34619" marB="34619"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en-US" sz="1400">
                          <a:effectLst/>
                        </a:rPr>
                        <a:t>7,46</a:t>
                      </a:r>
                    </a:p>
                  </a:txBody>
                  <a:tcPr marL="69238" marR="69238" marT="34619" marB="34619"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en-US" sz="1400" dirty="0">
                          <a:effectLst/>
                        </a:rPr>
                        <a:t>Flawed democracy</a:t>
                      </a:r>
                    </a:p>
                  </a:txBody>
                  <a:tcPr marL="69238" marR="69238" marT="34619" marB="34619"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99FF99"/>
                    </a:solidFill>
                  </a:tcPr>
                </a:tc>
              </a:tr>
            </a:tbl>
          </a:graphicData>
        </a:graphic>
      </p:graphicFrame>
      <p:pic>
        <p:nvPicPr>
          <p:cNvPr id="1026" name="Picture 2" descr="Palestinian territorie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3227" y="4297288"/>
            <a:ext cx="756000" cy="39443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Syri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2350" y="4752796"/>
            <a:ext cx="756000" cy="49304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Jordan"/>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7512" y="5262364"/>
            <a:ext cx="756000" cy="39443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Egypt"/>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0675" y="5729430"/>
            <a:ext cx="756000" cy="49304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srael"/>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76533" y="6226296"/>
            <a:ext cx="756000" cy="540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7"/>
          <p:cNvSpPr>
            <a:spLocks noChangeArrowheads="1"/>
          </p:cNvSpPr>
          <p:nvPr/>
        </p:nvSpPr>
        <p:spPr bwMode="auto">
          <a:xfrm>
            <a:off x="1336675" y="1550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charset="0"/>
                <a:cs typeface="Arial" charset="0"/>
              </a:rPr>
              <a:t/>
            </a:r>
            <a:br>
              <a:rPr kumimoji="0" lang="en-US" altLang="en-US" sz="1800" b="0" i="0" u="none" strike="noStrike" cap="none" normalizeH="0" baseline="0" smtClean="0">
                <a:ln>
                  <a:noFill/>
                </a:ln>
                <a:solidFill>
                  <a:schemeClr val="tx1"/>
                </a:solidFill>
                <a:effectLst/>
                <a:latin typeface="Arial" charset="0"/>
                <a:cs typeface="Arial" charset="0"/>
              </a:rPr>
            </a:b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 name="TextBox 2"/>
          <p:cNvSpPr txBox="1"/>
          <p:nvPr/>
        </p:nvSpPr>
        <p:spPr>
          <a:xfrm>
            <a:off x="381000" y="304800"/>
            <a:ext cx="7924800" cy="1015663"/>
          </a:xfrm>
          <a:prstGeom prst="rect">
            <a:avLst/>
          </a:prstGeom>
          <a:noFill/>
        </p:spPr>
        <p:txBody>
          <a:bodyPr wrap="square" rtlCol="0">
            <a:spAutoFit/>
          </a:bodyPr>
          <a:lstStyle/>
          <a:p>
            <a:r>
              <a:rPr lang="en-US" sz="3000" b="1" dirty="0" smtClean="0"/>
              <a:t>Comparing Human Rights – Israel and Other Middle Eastern Countries  </a:t>
            </a:r>
            <a:endParaRPr lang="en-US" sz="3000" b="1" dirty="0"/>
          </a:p>
        </p:txBody>
      </p:sp>
    </p:spTree>
    <p:extLst>
      <p:ext uri="{BB962C8B-B14F-4D97-AF65-F5344CB8AC3E}">
        <p14:creationId xmlns:p14="http://schemas.microsoft.com/office/powerpoint/2010/main" val="33317265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srcRect/>
          <a:stretch>
            <a:fillRect/>
          </a:stretch>
        </p:blipFill>
        <p:spPr bwMode="auto">
          <a:xfrm>
            <a:off x="457200" y="381000"/>
            <a:ext cx="8347648" cy="6172200"/>
          </a:xfrm>
          <a:prstGeom prst="rect">
            <a:avLst/>
          </a:prstGeom>
          <a:noFill/>
          <a:ln w="9525">
            <a:noFill/>
            <a:miter lim="800000"/>
            <a:headEnd/>
            <a:tailEnd/>
          </a:ln>
          <a:effectLst/>
        </p:spPr>
      </p:pic>
    </p:spTree>
    <p:extLst>
      <p:ext uri="{BB962C8B-B14F-4D97-AF65-F5344CB8AC3E}">
        <p14:creationId xmlns:p14="http://schemas.microsoft.com/office/powerpoint/2010/main" val="3503442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04800"/>
            <a:ext cx="1866601" cy="369332"/>
          </a:xfrm>
          <a:prstGeom prst="rect">
            <a:avLst/>
          </a:prstGeom>
        </p:spPr>
        <p:txBody>
          <a:bodyPr wrap="none">
            <a:spAutoFit/>
          </a:bodyPr>
          <a:lstStyle/>
          <a:p>
            <a:r>
              <a:rPr lang="en-US" i="1" dirty="0"/>
              <a:t>26 February, 2010</a:t>
            </a:r>
            <a:endParaRPr lang="en-US" dirty="0"/>
          </a:p>
        </p:txBody>
      </p:sp>
      <p:sp>
        <p:nvSpPr>
          <p:cNvPr id="4" name="Rectangle 3"/>
          <p:cNvSpPr/>
          <p:nvPr/>
        </p:nvSpPr>
        <p:spPr>
          <a:xfrm>
            <a:off x="457200" y="914400"/>
            <a:ext cx="6400800" cy="923330"/>
          </a:xfrm>
          <a:prstGeom prst="rect">
            <a:avLst/>
          </a:prstGeom>
        </p:spPr>
        <p:txBody>
          <a:bodyPr wrap="square">
            <a:spAutoFit/>
          </a:bodyPr>
          <a:lstStyle/>
          <a:p>
            <a:r>
              <a:rPr lang="en-US" b="1" dirty="0"/>
              <a:t>United Nations</a:t>
            </a:r>
            <a:r>
              <a:rPr lang="en-US" dirty="0"/>
              <a:t> Middle East envoy Robert </a:t>
            </a:r>
            <a:r>
              <a:rPr lang="en-US" dirty="0" err="1"/>
              <a:t>Serry</a:t>
            </a:r>
            <a:r>
              <a:rPr lang="en-US" dirty="0"/>
              <a:t>, who met with President Shimon Peres in Jerusalem on Wednesday, said, </a:t>
            </a:r>
            <a:r>
              <a:rPr lang="en-US" b="1" dirty="0"/>
              <a:t>"There is no humanitarian problem in Gaza."</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1837730"/>
            <a:ext cx="6629400" cy="4972050"/>
          </a:xfrm>
          <a:prstGeom prst="rect">
            <a:avLst/>
          </a:prstGeom>
        </p:spPr>
      </p:pic>
    </p:spTree>
    <p:extLst>
      <p:ext uri="{BB962C8B-B14F-4D97-AF65-F5344CB8AC3E}">
        <p14:creationId xmlns:p14="http://schemas.microsoft.com/office/powerpoint/2010/main" val="6481265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101352"/>
            <a:ext cx="4436241" cy="6687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4512441" y="1524000"/>
            <a:ext cx="4572000" cy="3693319"/>
          </a:xfrm>
          <a:prstGeom prst="rect">
            <a:avLst/>
          </a:prstGeom>
        </p:spPr>
        <p:txBody>
          <a:bodyPr>
            <a:spAutoFit/>
          </a:bodyPr>
          <a:lstStyle/>
          <a:p>
            <a:r>
              <a:rPr lang="en-US" dirty="0"/>
              <a:t>1. </a:t>
            </a:r>
            <a:r>
              <a:rPr lang="en-US" i="1" dirty="0"/>
              <a:t>Affirms</a:t>
            </a:r>
            <a:r>
              <a:rPr lang="en-US" dirty="0"/>
              <a:t> that the fulfilment of Charter principles requires the establishment of a just and lasting peace in the Middle East which should include the application of both the following principles:</a:t>
            </a:r>
            <a:r>
              <a:rPr lang="en-US" dirty="0" smtClean="0"/>
              <a:t/>
            </a:r>
            <a:br>
              <a:rPr lang="en-US" dirty="0" smtClean="0"/>
            </a:br>
            <a:r>
              <a:rPr lang="en-US" dirty="0" smtClean="0"/>
              <a:t/>
            </a:r>
            <a:br>
              <a:rPr lang="en-US" dirty="0" smtClean="0"/>
            </a:br>
            <a:r>
              <a:rPr lang="en-US" dirty="0" smtClean="0"/>
              <a:t>(</a:t>
            </a:r>
            <a:r>
              <a:rPr lang="en-US" dirty="0"/>
              <a:t>ii) Termination of all claims or states of belligerency and </a:t>
            </a:r>
            <a:r>
              <a:rPr lang="en-US" dirty="0">
                <a:effectLst>
                  <a:outerShdw blurRad="38100" dist="38100" dir="2700000" algn="tl">
                    <a:srgbClr val="000000">
                      <a:alpha val="43137"/>
                    </a:srgbClr>
                  </a:outerShdw>
                </a:effectLst>
              </a:rPr>
              <a:t>respect for and acknowledgment of the sovereignty, territorial integrity and political independence of every State in the area and their right to live in peace within secure and recognized boundaries free from threats or acts of force;</a:t>
            </a:r>
          </a:p>
        </p:txBody>
      </p:sp>
      <p:sp>
        <p:nvSpPr>
          <p:cNvPr id="5" name="Rectangle 4"/>
          <p:cNvSpPr/>
          <p:nvPr/>
        </p:nvSpPr>
        <p:spPr>
          <a:xfrm>
            <a:off x="4648200" y="609600"/>
            <a:ext cx="3478837" cy="369332"/>
          </a:xfrm>
          <a:prstGeom prst="rect">
            <a:avLst/>
          </a:prstGeom>
        </p:spPr>
        <p:txBody>
          <a:bodyPr wrap="none">
            <a:spAutoFit/>
          </a:bodyPr>
          <a:lstStyle/>
          <a:p>
            <a:r>
              <a:rPr lang="en-US" b="1" i="1" dirty="0">
                <a:hlinkClick r:id="rId4"/>
              </a:rPr>
              <a:t>RESOLUTION</a:t>
            </a:r>
            <a:r>
              <a:rPr lang="en-US" dirty="0">
                <a:hlinkClick r:id="rId4"/>
              </a:rPr>
              <a:t> 242 UNITED NATIONS</a:t>
            </a:r>
            <a:endParaRPr lang="en-US" dirty="0"/>
          </a:p>
        </p:txBody>
      </p:sp>
    </p:spTree>
    <p:extLst>
      <p:ext uri="{BB962C8B-B14F-4D97-AF65-F5344CB8AC3E}">
        <p14:creationId xmlns:p14="http://schemas.microsoft.com/office/powerpoint/2010/main" val="18753064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indent="0"/>
            <a:r>
              <a:rPr lang="en-US" dirty="0" smtClean="0"/>
              <a:t>TERROR </a:t>
            </a:r>
            <a:r>
              <a:rPr lang="en-US" dirty="0"/>
              <a:t>STARTED BEFORE 67’ </a:t>
            </a:r>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The Massacre in </a:t>
            </a:r>
            <a:r>
              <a:rPr lang="en-US" dirty="0" err="1" smtClean="0"/>
              <a:t>Maale</a:t>
            </a:r>
            <a:r>
              <a:rPr lang="en-US" dirty="0" smtClean="0"/>
              <a:t> – </a:t>
            </a:r>
            <a:r>
              <a:rPr lang="en-US" dirty="0" err="1" smtClean="0"/>
              <a:t>Akrabim</a:t>
            </a:r>
            <a:r>
              <a:rPr lang="en-US" dirty="0" smtClean="0"/>
              <a:t> march 17</a:t>
            </a:r>
            <a:r>
              <a:rPr lang="en-US" baseline="30000" dirty="0" smtClean="0"/>
              <a:t>th</a:t>
            </a:r>
            <a:r>
              <a:rPr lang="en-US" dirty="0" smtClean="0"/>
              <a:t> 1954</a:t>
            </a: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r>
              <a:rPr lang="en-US" dirty="0" err="1" smtClean="0"/>
              <a:t>Ashaf</a:t>
            </a:r>
            <a:r>
              <a:rPr lang="en-US" dirty="0" smtClean="0"/>
              <a:t> – was founded in 1964</a:t>
            </a:r>
          </a:p>
          <a:p>
            <a:pPr marL="0" indent="0">
              <a:buNone/>
            </a:pPr>
            <a:r>
              <a:rPr lang="en-US" dirty="0" smtClean="0"/>
              <a:t>Mission: determination of israel to have a Palestinian state</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2400" y="2209800"/>
            <a:ext cx="4053840" cy="2711006"/>
          </a:xfrm>
          <a:prstGeom prst="rect">
            <a:avLst/>
          </a:prstGeom>
        </p:spPr>
      </p:pic>
    </p:spTree>
    <p:extLst>
      <p:ext uri="{BB962C8B-B14F-4D97-AF65-F5344CB8AC3E}">
        <p14:creationId xmlns:p14="http://schemas.microsoft.com/office/powerpoint/2010/main" val="8852403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2" descr="http://www.jewishvirtuallibrary.org/images/usa.gif"/>
          <p:cNvPicPr>
            <a:picLocks noChangeAspect="1" noChangeArrowheads="1"/>
          </p:cNvPicPr>
          <p:nvPr/>
        </p:nvPicPr>
        <p:blipFill>
          <a:blip r:embed="rId3"/>
          <a:srcRect/>
          <a:stretch>
            <a:fillRect/>
          </a:stretch>
        </p:blipFill>
        <p:spPr bwMode="auto">
          <a:xfrm>
            <a:off x="1295400" y="195580"/>
            <a:ext cx="6477000" cy="6304280"/>
          </a:xfrm>
          <a:prstGeom prst="rect">
            <a:avLst/>
          </a:prstGeom>
          <a:noFill/>
        </p:spPr>
      </p:pic>
    </p:spTree>
    <p:extLst>
      <p:ext uri="{BB962C8B-B14F-4D97-AF65-F5344CB8AC3E}">
        <p14:creationId xmlns:p14="http://schemas.microsoft.com/office/powerpoint/2010/main" val="37389094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2" descr="http://alittleadrift.com/wp-content/uploads/2011/04/map-middle-east-jordan.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8584" y="1689796"/>
            <a:ext cx="6446833" cy="4909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57200" y="304800"/>
            <a:ext cx="8382000" cy="1384995"/>
          </a:xfrm>
          <a:prstGeom prst="rect">
            <a:avLst/>
          </a:prstGeom>
        </p:spPr>
        <p:txBody>
          <a:bodyPr wrap="square">
            <a:spAutoFit/>
          </a:bodyPr>
          <a:lstStyle/>
          <a:p>
            <a:pPr algn="ctr"/>
            <a:r>
              <a:rPr lang="en-US" sz="3000" b="1" dirty="0" smtClean="0">
                <a:solidFill>
                  <a:schemeClr val="bg1"/>
                </a:solidFill>
              </a:rPr>
              <a:t>6.5 </a:t>
            </a:r>
            <a:r>
              <a:rPr lang="en-US" sz="3000" b="1" dirty="0">
                <a:solidFill>
                  <a:schemeClr val="bg1"/>
                </a:solidFill>
              </a:rPr>
              <a:t>M</a:t>
            </a:r>
            <a:r>
              <a:rPr lang="en-US" sz="3000" b="1" dirty="0" smtClean="0">
                <a:solidFill>
                  <a:schemeClr val="bg1"/>
                </a:solidFill>
              </a:rPr>
              <a:t>illion Jews in Israel </a:t>
            </a:r>
            <a:br>
              <a:rPr lang="en-US" sz="3000" b="1" dirty="0" smtClean="0">
                <a:solidFill>
                  <a:schemeClr val="bg1"/>
                </a:solidFill>
              </a:rPr>
            </a:br>
            <a:r>
              <a:rPr lang="en-US" sz="2400" b="1" dirty="0" smtClean="0">
                <a:solidFill>
                  <a:schemeClr val="bg1"/>
                </a:solidFill>
              </a:rPr>
              <a:t>surrounded by</a:t>
            </a:r>
          </a:p>
          <a:p>
            <a:pPr algn="ctr"/>
            <a:r>
              <a:rPr lang="en-US" sz="3000" b="1" dirty="0" smtClean="0">
                <a:solidFill>
                  <a:schemeClr val="bg1"/>
                </a:solidFill>
              </a:rPr>
              <a:t>850 Million Arabs</a:t>
            </a:r>
            <a:endParaRPr lang="en-US" sz="3000" b="1" dirty="0">
              <a:solidFill>
                <a:schemeClr val="bg1"/>
              </a:solidFill>
            </a:endParaRPr>
          </a:p>
        </p:txBody>
      </p:sp>
    </p:spTree>
    <p:extLst>
      <p:ext uri="{BB962C8B-B14F-4D97-AF65-F5344CB8AC3E}">
        <p14:creationId xmlns:p14="http://schemas.microsoft.com/office/powerpoint/2010/main" val="2289564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2000"/>
                                        <p:tgtEl>
                                          <p:spTgt spid="4"/>
                                        </p:tgtEl>
                                      </p:cBhvr>
                                    </p:animEffect>
                                    <p:set>
                                      <p:cBhvr>
                                        <p:cTn id="13"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457200" y="228601"/>
            <a:ext cx="8229600" cy="685800"/>
          </a:xfrm>
          <a:solidFill>
            <a:schemeClr val="accent3">
              <a:lumMod val="20000"/>
              <a:lumOff val="80000"/>
            </a:schemeClr>
          </a:solidFill>
        </p:spPr>
        <p:txBody>
          <a:bodyPr>
            <a:normAutofit fontScale="92500"/>
          </a:bodyPr>
          <a:lstStyle/>
          <a:p>
            <a:pPr marL="0" indent="0" algn="ctr">
              <a:buNone/>
            </a:pPr>
            <a:r>
              <a:rPr lang="en-US" altLang="en-US" b="1" dirty="0" smtClean="0">
                <a:hlinkClick r:id="rId4"/>
              </a:rPr>
              <a:t>History of the Jewish People in the Land of Israel</a:t>
            </a:r>
            <a:endParaRPr lang="en-US" altLang="en-US" b="1" dirty="0" smtClean="0"/>
          </a:p>
          <a:p>
            <a:pPr marL="0" indent="0" algn="ctr">
              <a:buNone/>
            </a:pPr>
            <a:endParaRPr lang="en-US" altLang="en-US" b="1" dirty="0"/>
          </a:p>
          <a:p>
            <a:pPr marL="0" indent="0" algn="ctr">
              <a:buNone/>
            </a:pPr>
            <a:endParaRPr lang="en-US" altLang="en-US" b="1" dirty="0" smtClean="0"/>
          </a:p>
        </p:txBody>
      </p:sp>
    </p:spTree>
    <p:extLst>
      <p:ext uri="{BB962C8B-B14F-4D97-AF65-F5344CB8AC3E}">
        <p14:creationId xmlns:p14="http://schemas.microsoft.com/office/powerpoint/2010/main" val="41357630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241" y="5707694"/>
            <a:ext cx="89281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http://sunnycv.com/steve/maps/1900s/1947-67israel.jpg"/>
          <p:cNvPicPr>
            <a:picLocks noChangeAspect="1" noChangeArrowheads="1"/>
          </p:cNvPicPr>
          <p:nvPr/>
        </p:nvPicPr>
        <p:blipFill>
          <a:blip r:embed="rId4"/>
          <a:srcRect/>
          <a:stretch>
            <a:fillRect/>
          </a:stretch>
        </p:blipFill>
        <p:spPr bwMode="auto">
          <a:xfrm>
            <a:off x="33291" y="840419"/>
            <a:ext cx="9144000" cy="5047296"/>
          </a:xfrm>
          <a:prstGeom prst="rect">
            <a:avLst/>
          </a:prstGeom>
          <a:noFill/>
        </p:spPr>
      </p:pic>
      <p:sp>
        <p:nvSpPr>
          <p:cNvPr id="6" name="Title 1"/>
          <p:cNvSpPr>
            <a:spLocks noGrp="1"/>
          </p:cNvSpPr>
          <p:nvPr>
            <p:ph type="title"/>
          </p:nvPr>
        </p:nvSpPr>
        <p:spPr>
          <a:xfrm>
            <a:off x="386240" y="0"/>
            <a:ext cx="8229600" cy="1143000"/>
          </a:xfrm>
        </p:spPr>
        <p:txBody>
          <a:bodyPr/>
          <a:lstStyle/>
          <a:p>
            <a:r>
              <a:rPr lang="en-US" dirty="0" smtClean="0"/>
              <a:t>1947                1949              1967</a:t>
            </a:r>
            <a:endParaRPr lang="en-US" dirty="0"/>
          </a:p>
        </p:txBody>
      </p:sp>
    </p:spTree>
    <p:extLst>
      <p:ext uri="{BB962C8B-B14F-4D97-AF65-F5344CB8AC3E}">
        <p14:creationId xmlns:p14="http://schemas.microsoft.com/office/powerpoint/2010/main" val="3402856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indynewsisrael.com/wp-content/uploads/2012/11/Oslo-Accords.jpg">
            <a:hlinkClick r:id="rId3"/>
          </p:cNvPr>
          <p:cNvPicPr>
            <a:picLocks noChangeAspect="1" noChangeArrowheads="1"/>
          </p:cNvPicPr>
          <p:nvPr/>
        </p:nvPicPr>
        <p:blipFill>
          <a:blip r:embed="rId4"/>
          <a:srcRect/>
          <a:stretch>
            <a:fillRect/>
          </a:stretch>
        </p:blipFill>
        <p:spPr bwMode="auto">
          <a:xfrm>
            <a:off x="990599" y="1524000"/>
            <a:ext cx="7215933" cy="4985843"/>
          </a:xfrm>
          <a:prstGeom prst="rect">
            <a:avLst/>
          </a:prstGeom>
          <a:noFill/>
        </p:spPr>
      </p:pic>
      <p:sp>
        <p:nvSpPr>
          <p:cNvPr id="5" name="Title 1"/>
          <p:cNvSpPr>
            <a:spLocks noGrp="1"/>
          </p:cNvSpPr>
          <p:nvPr>
            <p:ph type="title"/>
          </p:nvPr>
        </p:nvSpPr>
        <p:spPr>
          <a:xfrm>
            <a:off x="457200" y="274638"/>
            <a:ext cx="8229600" cy="1143000"/>
          </a:xfrm>
        </p:spPr>
        <p:txBody>
          <a:bodyPr>
            <a:normAutofit fontScale="90000"/>
          </a:bodyPr>
          <a:lstStyle/>
          <a:p>
            <a:r>
              <a:rPr lang="en-US" dirty="0" smtClean="0"/>
              <a:t>The Oslo Accords</a:t>
            </a:r>
            <a:br>
              <a:rPr lang="en-US" dirty="0" smtClean="0"/>
            </a:br>
            <a:r>
              <a:rPr lang="en-US" dirty="0" smtClean="0"/>
              <a:t>1993 - 1995</a:t>
            </a:r>
            <a:endParaRPr lang="en-US" dirty="0"/>
          </a:p>
        </p:txBody>
      </p:sp>
    </p:spTree>
    <p:extLst>
      <p:ext uri="{BB962C8B-B14F-4D97-AF65-F5344CB8AC3E}">
        <p14:creationId xmlns:p14="http://schemas.microsoft.com/office/powerpoint/2010/main" val="33010684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1773" y="46037"/>
            <a:ext cx="8229600" cy="5821363"/>
          </a:xfrm>
        </p:spPr>
        <p:txBody>
          <a:bodyPr>
            <a:normAutofit/>
          </a:bodyPr>
          <a:lstStyle/>
          <a:p>
            <a:pPr marL="0" indent="0" algn="ctr">
              <a:buNone/>
            </a:pPr>
            <a:r>
              <a:rPr lang="en-US" sz="3500" dirty="0" smtClean="0">
                <a:solidFill>
                  <a:srgbClr val="FF0000"/>
                </a:solidFill>
              </a:rPr>
              <a:t>1994 -1997, 2001- 2008- Suicide </a:t>
            </a:r>
            <a:r>
              <a:rPr lang="en-US" sz="3500" dirty="0">
                <a:solidFill>
                  <a:srgbClr val="FF0000"/>
                </a:solidFill>
              </a:rPr>
              <a:t>Bombers</a:t>
            </a:r>
            <a:endParaRPr lang="en-US" sz="3500" dirty="0" smtClean="0">
              <a:solidFill>
                <a:srgbClr val="FF0000"/>
              </a:solidFill>
            </a:endParaRPr>
          </a:p>
          <a:p>
            <a:pPr marL="0" indent="0" algn="r">
              <a:buNone/>
            </a:pPr>
            <a:r>
              <a:rPr lang="en-US" sz="3500" dirty="0" smtClean="0"/>
              <a:t> </a:t>
            </a:r>
          </a:p>
          <a:p>
            <a:pPr marL="0" indent="0" algn="r">
              <a:buNone/>
            </a:pPr>
            <a:r>
              <a:rPr lang="en-US" sz="3500" dirty="0" smtClean="0"/>
              <a:t>  </a:t>
            </a:r>
          </a:p>
          <a:p>
            <a:pPr marL="0" indent="0">
              <a:buNone/>
            </a:pPr>
            <a:r>
              <a:rPr lang="en-US" sz="3500" dirty="0" smtClean="0"/>
              <a:t>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8666" y="609600"/>
            <a:ext cx="4681252" cy="4339701"/>
          </a:xfrm>
          <a:prstGeom prst="rect">
            <a:avLst/>
          </a:prstGeom>
        </p:spPr>
      </p:pic>
      <p:pic>
        <p:nvPicPr>
          <p:cNvPr id="9" name="Picture 6"/>
          <p:cNvPicPr>
            <a:picLocks noChangeAspect="1" noChangeArrowheads="1"/>
          </p:cNvPicPr>
          <p:nvPr/>
        </p:nvPicPr>
        <p:blipFill>
          <a:blip r:embed="rId4" cstate="print"/>
          <a:srcRect/>
          <a:stretch>
            <a:fillRect/>
          </a:stretch>
        </p:blipFill>
        <p:spPr bwMode="auto">
          <a:xfrm>
            <a:off x="271773" y="4253322"/>
            <a:ext cx="2104113" cy="260467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414" y="609600"/>
            <a:ext cx="4800600" cy="3589056"/>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05924" y="4273608"/>
            <a:ext cx="1833272" cy="256410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76186" y="4949300"/>
            <a:ext cx="4367814" cy="1908699"/>
          </a:xfrm>
          <a:prstGeom prst="rect">
            <a:avLst/>
          </a:prstGeom>
        </p:spPr>
      </p:pic>
    </p:spTree>
    <p:extLst>
      <p:ext uri="{BB962C8B-B14F-4D97-AF65-F5344CB8AC3E}">
        <p14:creationId xmlns:p14="http://schemas.microsoft.com/office/powerpoint/2010/main" val="20410595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pattFill prst="trellis">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133600"/>
            <a:ext cx="8229600" cy="1828800"/>
          </a:xfrm>
        </p:spPr>
        <p:txBody>
          <a:bodyPr>
            <a:normAutofit fontScale="90000"/>
          </a:bodyPr>
          <a:lstStyle/>
          <a:p>
            <a:r>
              <a:rPr lang="en-US" b="1" dirty="0" smtClean="0"/>
              <a:t>WHY CHECK POINTS </a:t>
            </a:r>
            <a:br>
              <a:rPr lang="en-US" b="1" dirty="0" smtClean="0"/>
            </a:br>
            <a:r>
              <a:rPr lang="en-US" b="1" dirty="0" smtClean="0"/>
              <a:t>AND </a:t>
            </a:r>
            <a:br>
              <a:rPr lang="en-US" b="1" dirty="0" smtClean="0"/>
            </a:br>
            <a:r>
              <a:rPr lang="en-US" b="1" dirty="0" smtClean="0"/>
              <a:t>SECURITY FENCE?</a:t>
            </a:r>
            <a:endParaRPr lang="en-US" b="1" dirty="0"/>
          </a:p>
        </p:txBody>
      </p:sp>
    </p:spTree>
    <p:extLst>
      <p:ext uri="{BB962C8B-B14F-4D97-AF65-F5344CB8AC3E}">
        <p14:creationId xmlns:p14="http://schemas.microsoft.com/office/powerpoint/2010/main" val="22434873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2286</TotalTime>
  <Words>1090</Words>
  <Application>Microsoft Office PowerPoint</Application>
  <PresentationFormat>‫הצגה על המסך (4:3)</PresentationFormat>
  <Paragraphs>174</Paragraphs>
  <Slides>25</Slides>
  <Notes>25</Notes>
  <HiddenSlides>0</HiddenSlides>
  <MMClips>0</MMClips>
  <ScaleCrop>false</ScaleCrop>
  <HeadingPairs>
    <vt:vector size="4" baseType="variant">
      <vt:variant>
        <vt:lpstr>ערכת נושא</vt:lpstr>
      </vt:variant>
      <vt:variant>
        <vt:i4>1</vt:i4>
      </vt:variant>
      <vt:variant>
        <vt:lpstr>כותרות שקופיות</vt:lpstr>
      </vt:variant>
      <vt:variant>
        <vt:i4>25</vt:i4>
      </vt:variant>
    </vt:vector>
  </HeadingPairs>
  <TitlesOfParts>
    <vt:vector size="26" baseType="lpstr">
      <vt:lpstr>Office Theme</vt:lpstr>
      <vt:lpstr>מצגת של PowerPoint</vt:lpstr>
      <vt:lpstr>Why Should You Care? </vt:lpstr>
      <vt:lpstr>מצגת של PowerPoint</vt:lpstr>
      <vt:lpstr>מצגת של PowerPoint</vt:lpstr>
      <vt:lpstr>מצגת של PowerPoint</vt:lpstr>
      <vt:lpstr>1947                1949              1967</vt:lpstr>
      <vt:lpstr>The Oslo Accords 1993 - 1995</vt:lpstr>
      <vt:lpstr>מצגת של PowerPoint</vt:lpstr>
      <vt:lpstr>WHY CHECK POINTS  AND  SECURITY FENCE?</vt:lpstr>
      <vt:lpstr>מצגת של PowerPoint</vt:lpstr>
      <vt:lpstr>Security Fence Decreases  Terror Attacks </vt:lpstr>
      <vt:lpstr>Security Fences Used World Wide </vt:lpstr>
      <vt:lpstr>2005 Israel Shows Will for Peace </vt:lpstr>
      <vt:lpstr>Did We Get Peace?</vt:lpstr>
      <vt:lpstr>WHAT WOULD YOU DO? Using Human Shields Educate for Hate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TERROR STARTED BEFORE 67’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Student</dc:creator>
  <cp:lastModifiedBy>Windows7</cp:lastModifiedBy>
  <cp:revision>84</cp:revision>
  <cp:lastPrinted>2014-04-09T21:26:01Z</cp:lastPrinted>
  <dcterms:created xsi:type="dcterms:W3CDTF">2014-04-07T22:31:15Z</dcterms:created>
  <dcterms:modified xsi:type="dcterms:W3CDTF">2015-02-15T11:23:55Z</dcterms:modified>
</cp:coreProperties>
</file>