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61"/>
  </p:notesMasterIdLst>
  <p:sldIdLst>
    <p:sldId id="263" r:id="rId2"/>
    <p:sldId id="307" r:id="rId3"/>
    <p:sldId id="353" r:id="rId4"/>
    <p:sldId id="282" r:id="rId5"/>
    <p:sldId id="278" r:id="rId6"/>
    <p:sldId id="320" r:id="rId7"/>
    <p:sldId id="279" r:id="rId8"/>
    <p:sldId id="316" r:id="rId9"/>
    <p:sldId id="317" r:id="rId10"/>
    <p:sldId id="319" r:id="rId11"/>
    <p:sldId id="318" r:id="rId12"/>
    <p:sldId id="295" r:id="rId13"/>
    <p:sldId id="280" r:id="rId14"/>
    <p:sldId id="264" r:id="rId15"/>
    <p:sldId id="284" r:id="rId16"/>
    <p:sldId id="314" r:id="rId17"/>
    <p:sldId id="297" r:id="rId18"/>
    <p:sldId id="274" r:id="rId19"/>
    <p:sldId id="277" r:id="rId20"/>
    <p:sldId id="312" r:id="rId21"/>
    <p:sldId id="257" r:id="rId22"/>
    <p:sldId id="322" r:id="rId23"/>
    <p:sldId id="313" r:id="rId24"/>
    <p:sldId id="287" r:id="rId25"/>
    <p:sldId id="355" r:id="rId26"/>
    <p:sldId id="309" r:id="rId27"/>
    <p:sldId id="351" r:id="rId28"/>
    <p:sldId id="352" r:id="rId29"/>
    <p:sldId id="349" r:id="rId30"/>
    <p:sldId id="350" r:id="rId31"/>
    <p:sldId id="310" r:id="rId32"/>
    <p:sldId id="356" r:id="rId33"/>
    <p:sldId id="311" r:id="rId34"/>
    <p:sldId id="308" r:id="rId35"/>
    <p:sldId id="315" r:id="rId36"/>
    <p:sldId id="346" r:id="rId37"/>
    <p:sldId id="341" r:id="rId38"/>
    <p:sldId id="325" r:id="rId39"/>
    <p:sldId id="324" r:id="rId40"/>
    <p:sldId id="327" r:id="rId41"/>
    <p:sldId id="328" r:id="rId42"/>
    <p:sldId id="329" r:id="rId43"/>
    <p:sldId id="256" r:id="rId44"/>
    <p:sldId id="338" r:id="rId45"/>
    <p:sldId id="326" r:id="rId46"/>
    <p:sldId id="334" r:id="rId47"/>
    <p:sldId id="342" r:id="rId48"/>
    <p:sldId id="332" r:id="rId49"/>
    <p:sldId id="343" r:id="rId50"/>
    <p:sldId id="333" r:id="rId51"/>
    <p:sldId id="335" r:id="rId52"/>
    <p:sldId id="344" r:id="rId53"/>
    <p:sldId id="336" r:id="rId54"/>
    <p:sldId id="337" r:id="rId55"/>
    <p:sldId id="339" r:id="rId56"/>
    <p:sldId id="340" r:id="rId57"/>
    <p:sldId id="345" r:id="rId58"/>
    <p:sldId id="347" r:id="rId59"/>
    <p:sldId id="358"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313" autoAdjust="0"/>
  </p:normalViewPr>
  <p:slideViewPr>
    <p:cSldViewPr snapToGrid="0">
      <p:cViewPr varScale="1">
        <p:scale>
          <a:sx n="98" d="100"/>
          <a:sy n="98" d="100"/>
        </p:scale>
        <p:origin x="99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he-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FE2A7E17-38CC-4A03-AF7D-8038F8B64CAD}" type="datetimeFigureOut">
              <a:rPr lang="he-IL" smtClean="0"/>
              <a:t>ט"ז/אב/תשע"ט</a:t>
            </a:fld>
            <a:endParaRPr lang="he-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e-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he-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B3D93302-49C4-43AD-BC95-000777101468}" type="slidenum">
              <a:rPr lang="he-IL" smtClean="0"/>
              <a:t>‹#›</a:t>
            </a:fld>
            <a:endParaRPr lang="he-IL"/>
          </a:p>
        </p:txBody>
      </p:sp>
    </p:spTree>
    <p:extLst>
      <p:ext uri="{BB962C8B-B14F-4D97-AF65-F5344CB8AC3E}">
        <p14:creationId xmlns:p14="http://schemas.microsoft.com/office/powerpoint/2010/main" val="3071064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haaretz.co.il/opinions/caricatures"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www.israelhayom.co.il/caricatures?date%5bvalue%5d%5bdate%5d=2018-10-13" TargetMode="External"/><Relationship Id="rId4" Type="http://schemas.openxmlformats.org/officeDocument/2006/relationships/hyperlink" Target="https://www.inn.co.il/Album.aspx/1/114730"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justice.gov.il/StateIdentity/ProprsedBasicLaws/Pages/NationalState.aspx"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E9B48A-35C0-4784-BE84-A2D0DC4388C9}" type="slidenum">
              <a:rPr lang="en-US" smtClean="0"/>
              <a:pPr/>
              <a:t>5</a:t>
            </a:fld>
            <a:endParaRPr lang="en-US"/>
          </a:p>
        </p:txBody>
      </p:sp>
    </p:spTree>
    <p:extLst>
      <p:ext uri="{BB962C8B-B14F-4D97-AF65-F5344CB8AC3E}">
        <p14:creationId xmlns:p14="http://schemas.microsoft.com/office/powerpoint/2010/main" val="2213199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E9B48A-35C0-4784-BE84-A2D0DC4388C9}" type="slidenum">
              <a:rPr lang="en-US" smtClean="0"/>
              <a:pPr/>
              <a:t>15</a:t>
            </a:fld>
            <a:endParaRPr lang="en-US"/>
          </a:p>
        </p:txBody>
      </p:sp>
    </p:spTree>
    <p:extLst>
      <p:ext uri="{BB962C8B-B14F-4D97-AF65-F5344CB8AC3E}">
        <p14:creationId xmlns:p14="http://schemas.microsoft.com/office/powerpoint/2010/main" val="3893359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5088e28cc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5088e28cc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51293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מציין מיקום של תמונת שקופית 1"/>
          <p:cNvSpPr>
            <a:spLocks noGrp="1" noRot="1" noChangeAspect="1" noTextEdit="1"/>
          </p:cNvSpPr>
          <p:nvPr>
            <p:ph type="sldImg"/>
          </p:nvPr>
        </p:nvSpPr>
        <p:spPr bwMode="auto">
          <a:noFill/>
          <a:ln>
            <a:solidFill>
              <a:srgbClr val="000000"/>
            </a:solidFill>
            <a:miter lim="800000"/>
            <a:headEnd/>
            <a:tailEnd/>
          </a:ln>
        </p:spPr>
      </p:sp>
      <p:sp>
        <p:nvSpPr>
          <p:cNvPr id="29699" name="מציין מיקום של הערות 2"/>
          <p:cNvSpPr>
            <a:spLocks noGrp="1"/>
          </p:cNvSpPr>
          <p:nvPr>
            <p:ph type="body" idx="1"/>
          </p:nvPr>
        </p:nvSpPr>
        <p:spPr bwMode="auto">
          <a:noFill/>
        </p:spPr>
        <p:txBody>
          <a:bodyPr wrap="square" numCol="1" anchor="t" anchorCtr="0" compatLnSpc="1">
            <a:prstTxWarp prst="textNoShape">
              <a:avLst/>
            </a:prstTxWarp>
          </a:bodyPr>
          <a:lstStyle/>
          <a:p>
            <a:r>
              <a:rPr lang="he-IL" altLang="en-US" dirty="0"/>
              <a:t>להסביר שהתפיסה של ימין ושמאל בישראל כפי שאנחנו מכירים אותה היום היא תוצאה של 67. עד אז ההבדלים היו בעיקר כלכליים, אבל היום כשתשאלו את הישראלי הממוצע מה ההבדל בין ימין לשמאל, תשמעו שהנושא העיקרי הוא ארץ ישראל השלמה אל מול שטחים תמורת שלום, ובכלל, הסכסוך הישראלי פלסטיני הוא העיקר.</a:t>
            </a:r>
          </a:p>
        </p:txBody>
      </p:sp>
      <p:sp>
        <p:nvSpPr>
          <p:cNvPr id="29700" name="מציין מיקום של מספר שקופית 3"/>
          <p:cNvSpPr>
            <a:spLocks noGrp="1"/>
          </p:cNvSpPr>
          <p:nvPr>
            <p:ph type="sldNum" sz="quarter" idx="5"/>
          </p:nvPr>
        </p:nvSpPr>
        <p:spPr bwMode="auto">
          <a:noFill/>
          <a:ln>
            <a:miter lim="800000"/>
            <a:headEnd/>
            <a:tailEnd/>
          </a:ln>
        </p:spPr>
        <p:txBody>
          <a:bodyPr/>
          <a:lstStyle/>
          <a:p>
            <a:fld id="{1259FA49-B298-44DC-96CA-32B687C7D8DC}" type="slidenum">
              <a:rPr lang="he-IL" altLang="en-US">
                <a:latin typeface="Arial" pitchFamily="34" charset="0"/>
                <a:cs typeface="Arial" pitchFamily="34" charset="0"/>
              </a:rPr>
              <a:pPr/>
              <a:t>17</a:t>
            </a:fld>
            <a:endParaRPr lang="he-IL" altLang="en-US">
              <a:latin typeface="Arial" pitchFamily="34" charset="0"/>
              <a:cs typeface="Arial" pitchFamily="34" charset="0"/>
            </a:endParaRPr>
          </a:p>
        </p:txBody>
      </p:sp>
    </p:spTree>
    <p:extLst>
      <p:ext uri="{BB962C8B-B14F-4D97-AF65-F5344CB8AC3E}">
        <p14:creationId xmlns:p14="http://schemas.microsoft.com/office/powerpoint/2010/main" val="1386127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baseline="0" dirty="0"/>
          </a:p>
        </p:txBody>
      </p:sp>
      <p:sp>
        <p:nvSpPr>
          <p:cNvPr id="4" name="Slide Number Placeholder 3"/>
          <p:cNvSpPr>
            <a:spLocks noGrp="1"/>
          </p:cNvSpPr>
          <p:nvPr>
            <p:ph type="sldNum" sz="quarter" idx="10"/>
          </p:nvPr>
        </p:nvSpPr>
        <p:spPr/>
        <p:txBody>
          <a:bodyPr/>
          <a:lstStyle/>
          <a:p>
            <a:fld id="{17A70135-A5E4-44AE-AD74-F7625877CD57}" type="slidenum">
              <a:rPr lang="he-IL" smtClean="0"/>
              <a:t>18</a:t>
            </a:fld>
            <a:endParaRPr lang="he-IL"/>
          </a:p>
        </p:txBody>
      </p:sp>
    </p:spTree>
    <p:extLst>
      <p:ext uri="{BB962C8B-B14F-4D97-AF65-F5344CB8AC3E}">
        <p14:creationId xmlns:p14="http://schemas.microsoft.com/office/powerpoint/2010/main" val="663324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17A70135-A5E4-44AE-AD74-F7625877CD57}" type="slidenum">
              <a:rPr lang="he-IL" smtClean="0"/>
              <a:t>19</a:t>
            </a:fld>
            <a:endParaRPr lang="he-IL"/>
          </a:p>
        </p:txBody>
      </p:sp>
    </p:spTree>
    <p:extLst>
      <p:ext uri="{BB962C8B-B14F-4D97-AF65-F5344CB8AC3E}">
        <p14:creationId xmlns:p14="http://schemas.microsoft.com/office/powerpoint/2010/main" val="2752601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17A70135-A5E4-44AE-AD74-F7625877CD57}" type="slidenum">
              <a:rPr lang="he-IL" smtClean="0"/>
              <a:t>20</a:t>
            </a:fld>
            <a:endParaRPr lang="he-IL"/>
          </a:p>
        </p:txBody>
      </p:sp>
    </p:spTree>
    <p:extLst>
      <p:ext uri="{BB962C8B-B14F-4D97-AF65-F5344CB8AC3E}">
        <p14:creationId xmlns:p14="http://schemas.microsoft.com/office/powerpoint/2010/main" val="2777216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he-IL" dirty="0"/>
              <a:t>חדש- קומונוסטי לניניסטי.</a:t>
            </a:r>
          </a:p>
          <a:p>
            <a:pPr algn="r"/>
            <a:r>
              <a:rPr lang="he-IL" dirty="0"/>
              <a:t>רע"ם- איסלאמית. מנסור עבאס</a:t>
            </a:r>
          </a:p>
          <a:p>
            <a:pPr algn="r"/>
            <a:r>
              <a:rPr lang="he-IL" dirty="0"/>
              <a:t>תע"ל – טיבי (גאווה לאומית וחילוניות מיינסטירים). </a:t>
            </a:r>
          </a:p>
          <a:p>
            <a:pPr algn="r"/>
            <a:r>
              <a:rPr lang="he-IL" dirty="0"/>
              <a:t>בל"ד – לאומית (כל אזרחיה). מטאנס שחאדה</a:t>
            </a:r>
          </a:p>
        </p:txBody>
      </p:sp>
      <p:sp>
        <p:nvSpPr>
          <p:cNvPr id="4" name="Slide Number Placeholder 3"/>
          <p:cNvSpPr>
            <a:spLocks noGrp="1"/>
          </p:cNvSpPr>
          <p:nvPr>
            <p:ph type="sldNum" sz="quarter" idx="10"/>
          </p:nvPr>
        </p:nvSpPr>
        <p:spPr/>
        <p:txBody>
          <a:bodyPr/>
          <a:lstStyle/>
          <a:p>
            <a:fld id="{B3D93302-49C4-43AD-BC95-000777101468}" type="slidenum">
              <a:rPr lang="he-IL" smtClean="0"/>
              <a:t>21</a:t>
            </a:fld>
            <a:endParaRPr lang="he-IL"/>
          </a:p>
        </p:txBody>
      </p:sp>
    </p:spTree>
    <p:extLst>
      <p:ext uri="{BB962C8B-B14F-4D97-AF65-F5344CB8AC3E}">
        <p14:creationId xmlns:p14="http://schemas.microsoft.com/office/powerpoint/2010/main" val="1206085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based on recent polls (24/2) and things can still change.</a:t>
            </a:r>
            <a:r>
              <a:rPr lang="en-US" baseline="0" dirty="0"/>
              <a:t> </a:t>
            </a:r>
          </a:p>
          <a:p>
            <a:r>
              <a:rPr lang="en-US" baseline="0" dirty="0"/>
              <a:t>It is important to note that the threshold is 4 seats, and there are currently 4 parties on that verge of not passing the threshold and disappearing, so these elections will not be decided necessarily at the top but rather at the bottom- who will the large parties have to form a coalition with.</a:t>
            </a:r>
          </a:p>
          <a:p>
            <a:endParaRPr lang="he-IL" dirty="0"/>
          </a:p>
        </p:txBody>
      </p:sp>
      <p:sp>
        <p:nvSpPr>
          <p:cNvPr id="4" name="Slide Number Placeholder 3"/>
          <p:cNvSpPr>
            <a:spLocks noGrp="1"/>
          </p:cNvSpPr>
          <p:nvPr>
            <p:ph type="sldNum" sz="quarter" idx="10"/>
          </p:nvPr>
        </p:nvSpPr>
        <p:spPr/>
        <p:txBody>
          <a:bodyPr/>
          <a:lstStyle/>
          <a:p>
            <a:fld id="{17A70135-A5E4-44AE-AD74-F7625877CD57}" type="slidenum">
              <a:rPr lang="he-IL" smtClean="0"/>
              <a:t>23</a:t>
            </a:fld>
            <a:endParaRPr lang="he-IL"/>
          </a:p>
        </p:txBody>
      </p:sp>
    </p:spTree>
    <p:extLst>
      <p:ext uri="{BB962C8B-B14F-4D97-AF65-F5344CB8AC3E}">
        <p14:creationId xmlns:p14="http://schemas.microsoft.com/office/powerpoint/2010/main" val="1089548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05107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e-IL" dirty="0"/>
              <a:t>https://www.themarker.com/news/1.2593960</a:t>
            </a:r>
          </a:p>
          <a:p>
            <a:endParaRPr lang="he-IL" dirty="0"/>
          </a:p>
        </p:txBody>
      </p:sp>
      <p:sp>
        <p:nvSpPr>
          <p:cNvPr id="4" name="Slide Number Placeholder 3"/>
          <p:cNvSpPr>
            <a:spLocks noGrp="1"/>
          </p:cNvSpPr>
          <p:nvPr>
            <p:ph type="sldNum" sz="quarter" idx="5"/>
          </p:nvPr>
        </p:nvSpPr>
        <p:spPr/>
        <p:txBody>
          <a:bodyPr/>
          <a:lstStyle/>
          <a:p>
            <a:fld id="{B3D93302-49C4-43AD-BC95-000777101468}" type="slidenum">
              <a:rPr lang="he-IL" smtClean="0"/>
              <a:t>26</a:t>
            </a:fld>
            <a:endParaRPr lang="he-IL"/>
          </a:p>
        </p:txBody>
      </p:sp>
    </p:spTree>
    <p:extLst>
      <p:ext uri="{BB962C8B-B14F-4D97-AF65-F5344CB8AC3E}">
        <p14:creationId xmlns:p14="http://schemas.microsoft.com/office/powerpoint/2010/main" val="3589004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r" rtl="1"/>
            <a:r>
              <a:rPr lang="he-IL" dirty="0"/>
              <a:t>תהליך ישראלי פשוט מאוד . דוגמא האותיות להקל על בחירת המפלגה </a:t>
            </a:r>
          </a:p>
        </p:txBody>
      </p:sp>
      <p:sp>
        <p:nvSpPr>
          <p:cNvPr id="4" name="Slide Number Placeholder 3"/>
          <p:cNvSpPr>
            <a:spLocks noGrp="1"/>
          </p:cNvSpPr>
          <p:nvPr>
            <p:ph type="sldNum" sz="quarter" idx="10"/>
          </p:nvPr>
        </p:nvSpPr>
        <p:spPr/>
        <p:txBody>
          <a:bodyPr/>
          <a:lstStyle/>
          <a:p>
            <a:fld id="{DFE9B48A-35C0-4784-BE84-A2D0DC4388C9}" type="slidenum">
              <a:rPr lang="en-US" smtClean="0"/>
              <a:pPr/>
              <a:t>6</a:t>
            </a:fld>
            <a:endParaRPr lang="en-US"/>
          </a:p>
        </p:txBody>
      </p:sp>
    </p:spTree>
    <p:extLst>
      <p:ext uri="{BB962C8B-B14F-4D97-AF65-F5344CB8AC3E}">
        <p14:creationId xmlns:p14="http://schemas.microsoft.com/office/powerpoint/2010/main" val="3883407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xmlns="" id="{C1FB05B0-988C-4512-A98B-AF56C7B892A1}"/>
              </a:ext>
            </a:extLst>
          </p:cNvPr>
          <p:cNvSpPr txBox="1">
            <a:spLocks noGrp="1" noChangeArrowheads="1"/>
          </p:cNvSpPr>
          <p:nvPr/>
        </p:nvSpPr>
        <p:spPr bwMode="auto">
          <a:xfrm>
            <a:off x="1588" y="8777288"/>
            <a:ext cx="301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46" tIns="46273" rIns="92546" bIns="46273" anchor="b"/>
          <a:lstStyle>
            <a:lvl1pPr algn="r" defTabSz="925513" rtl="1">
              <a:spcBef>
                <a:spcPct val="30000"/>
              </a:spcBef>
              <a:defRPr sz="1200">
                <a:solidFill>
                  <a:schemeClr val="tx1"/>
                </a:solidFill>
                <a:latin typeface="Arial" panose="020B0604020202020204" pitchFamily="34" charset="0"/>
                <a:cs typeface="Arial" panose="020B0604020202020204" pitchFamily="34" charset="0"/>
              </a:defRPr>
            </a:lvl1pPr>
            <a:lvl2pPr marL="752475" indent="-290513" algn="r" defTabSz="925513" rtl="1">
              <a:spcBef>
                <a:spcPct val="30000"/>
              </a:spcBef>
              <a:defRPr sz="1200">
                <a:solidFill>
                  <a:schemeClr val="tx1"/>
                </a:solidFill>
                <a:latin typeface="Arial" panose="020B0604020202020204" pitchFamily="34" charset="0"/>
                <a:cs typeface="Arial" panose="020B0604020202020204" pitchFamily="34" charset="0"/>
              </a:defRPr>
            </a:lvl2pPr>
            <a:lvl3pPr marL="1157288" indent="-231775" algn="r" defTabSz="925513" rtl="1">
              <a:spcBef>
                <a:spcPct val="30000"/>
              </a:spcBef>
              <a:defRPr sz="1200">
                <a:solidFill>
                  <a:schemeClr val="tx1"/>
                </a:solidFill>
                <a:latin typeface="Arial" panose="020B0604020202020204" pitchFamily="34" charset="0"/>
                <a:cs typeface="Arial" panose="020B0604020202020204" pitchFamily="34" charset="0"/>
              </a:defRPr>
            </a:lvl3pPr>
            <a:lvl4pPr marL="1619250" indent="-231775" algn="r" defTabSz="925513" rtl="1">
              <a:spcBef>
                <a:spcPct val="30000"/>
              </a:spcBef>
              <a:defRPr sz="1200">
                <a:solidFill>
                  <a:schemeClr val="tx1"/>
                </a:solidFill>
                <a:latin typeface="Arial" panose="020B0604020202020204" pitchFamily="34" charset="0"/>
                <a:cs typeface="Arial" panose="020B0604020202020204" pitchFamily="34" charset="0"/>
              </a:defRPr>
            </a:lvl4pPr>
            <a:lvl5pPr marL="2082800" indent="-231775" algn="r" defTabSz="925513" rtl="1">
              <a:spcBef>
                <a:spcPct val="30000"/>
              </a:spcBef>
              <a:defRPr sz="1200">
                <a:solidFill>
                  <a:schemeClr val="tx1"/>
                </a:solidFill>
                <a:latin typeface="Arial" panose="020B0604020202020204" pitchFamily="34" charset="0"/>
                <a:cs typeface="Arial" panose="020B0604020202020204" pitchFamily="34" charset="0"/>
              </a:defRPr>
            </a:lvl5pPr>
            <a:lvl6pPr marL="2540000" indent="-231775" algn="r" defTabSz="925513"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97200" indent="-231775" algn="r" defTabSz="925513"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54400" indent="-231775" algn="r" defTabSz="925513"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11600" indent="-231775" algn="r" defTabSz="925513"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l" eaLnBrk="1" hangingPunct="1">
              <a:spcBef>
                <a:spcPct val="0"/>
              </a:spcBef>
            </a:pPr>
            <a:fld id="{E3C18BC6-3682-4073-93CC-097FB690EC1F}" type="slidenum">
              <a:rPr lang="he-IL" altLang="he-IL" b="0"/>
              <a:pPr algn="l" eaLnBrk="1" hangingPunct="1">
                <a:spcBef>
                  <a:spcPct val="0"/>
                </a:spcBef>
              </a:pPr>
              <a:t>32</a:t>
            </a:fld>
            <a:endParaRPr lang="en-US" altLang="he-IL" b="0"/>
          </a:p>
        </p:txBody>
      </p:sp>
      <p:sp>
        <p:nvSpPr>
          <p:cNvPr id="9219" name="Rectangle 2">
            <a:extLst>
              <a:ext uri="{FF2B5EF4-FFF2-40B4-BE49-F238E27FC236}">
                <a16:creationId xmlns:a16="http://schemas.microsoft.com/office/drawing/2014/main" xmlns="" id="{1D84D2B1-1C61-499D-A905-9C1BAEE37B0A}"/>
              </a:ext>
            </a:extLst>
          </p:cNvPr>
          <p:cNvSpPr>
            <a:spLocks noGrp="1" noRot="1" noChangeAspect="1" noChangeArrowheads="1" noTextEdit="1"/>
          </p:cNvSpPr>
          <p:nvPr>
            <p:ph type="sldImg"/>
          </p:nvPr>
        </p:nvSpPr>
        <p:spPr>
          <a:xfrm>
            <a:off x="401638" y="693738"/>
            <a:ext cx="6157912" cy="3465512"/>
          </a:xfrm>
          <a:ln/>
        </p:spPr>
      </p:sp>
      <p:sp>
        <p:nvSpPr>
          <p:cNvPr id="9220" name="Rectangle 3">
            <a:extLst>
              <a:ext uri="{FF2B5EF4-FFF2-40B4-BE49-F238E27FC236}">
                <a16:creationId xmlns:a16="http://schemas.microsoft.com/office/drawing/2014/main" xmlns="" id="{DE09E6C5-D61F-4006-A2E9-5EC7C93196D0}"/>
              </a:ext>
            </a:extLst>
          </p:cNvPr>
          <p:cNvSpPr>
            <a:spLocks noGrp="1" noChangeArrowheads="1"/>
          </p:cNvSpPr>
          <p:nvPr>
            <p:ph type="body" idx="1"/>
          </p:nvPr>
        </p:nvSpPr>
        <p:spPr>
          <a:noFill/>
        </p:spPr>
        <p:txBody>
          <a:bodyPr/>
          <a:lstStyle/>
          <a:p>
            <a:pPr eaLnBrk="1" hangingPunct="1"/>
            <a:endParaRPr lang="en-US" altLang="he-IL" dirty="0"/>
          </a:p>
        </p:txBody>
      </p:sp>
    </p:spTree>
    <p:extLst>
      <p:ext uri="{BB962C8B-B14F-4D97-AF65-F5344CB8AC3E}">
        <p14:creationId xmlns:p14="http://schemas.microsoft.com/office/powerpoint/2010/main" val="3009791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After</a:t>
            </a:r>
            <a:r>
              <a:rPr lang="en-US" baseline="0" dirty="0"/>
              <a:t> we know who all the members of Knesset are, we need to form a government.</a:t>
            </a:r>
          </a:p>
          <a:p>
            <a:pPr algn="l" rtl="0"/>
            <a:r>
              <a:rPr lang="en-US" dirty="0"/>
              <a:t>In order to do that</a:t>
            </a:r>
            <a:r>
              <a:rPr lang="en-US" baseline="0" dirty="0"/>
              <a:t> a majority in the Knesset is required- all the parties recommend  to the president who they think should be the one to form the government.</a:t>
            </a:r>
          </a:p>
          <a:p>
            <a:pPr algn="l" rtl="0"/>
            <a:r>
              <a:rPr lang="en-US" baseline="0" dirty="0"/>
              <a:t>Based on those recommendations, the president gives the right to form a coalition to the one with the highest chances of succeeding.</a:t>
            </a:r>
          </a:p>
          <a:p>
            <a:pPr algn="l" rtl="0"/>
            <a:r>
              <a:rPr lang="en-US" dirty="0"/>
              <a:t>Usually the head of the largest party is the one that forms the coalition. Is it always like that? Of course not, back in 2009 “Kadima” party got 1 seat more than </a:t>
            </a:r>
            <a:r>
              <a:rPr lang="en-US" dirty="0" err="1"/>
              <a:t>Netanyahus</a:t>
            </a:r>
            <a:r>
              <a:rPr lang="en-US" dirty="0"/>
              <a:t>’ Likud, but</a:t>
            </a:r>
            <a:r>
              <a:rPr lang="en-US" baseline="0" dirty="0"/>
              <a:t> </a:t>
            </a:r>
            <a:r>
              <a:rPr lang="en-US" baseline="0" dirty="0" err="1"/>
              <a:t>Tzipi</a:t>
            </a:r>
            <a:r>
              <a:rPr lang="en-US" baseline="0" dirty="0"/>
              <a:t> </a:t>
            </a:r>
            <a:r>
              <a:rPr lang="en-US" baseline="0" dirty="0" err="1"/>
              <a:t>Livni</a:t>
            </a:r>
            <a:r>
              <a:rPr lang="en-US" baseline="0" dirty="0"/>
              <a:t> the head of Kadima was unable to form a coalition and the duty was passed over to Netanyahu while Kadima was sent to the opposition.</a:t>
            </a:r>
            <a:endParaRPr lang="he-IL" dirty="0"/>
          </a:p>
        </p:txBody>
      </p:sp>
      <p:sp>
        <p:nvSpPr>
          <p:cNvPr id="4" name="Slide Number Placeholder 3"/>
          <p:cNvSpPr>
            <a:spLocks noGrp="1"/>
          </p:cNvSpPr>
          <p:nvPr>
            <p:ph type="sldNum" sz="quarter" idx="10"/>
          </p:nvPr>
        </p:nvSpPr>
        <p:spPr/>
        <p:txBody>
          <a:bodyPr/>
          <a:lstStyle/>
          <a:p>
            <a:fld id="{17A70135-A5E4-44AE-AD74-F7625877CD57}" type="slidenum">
              <a:rPr lang="he-IL" smtClean="0"/>
              <a:t>33</a:t>
            </a:fld>
            <a:endParaRPr lang="he-IL"/>
          </a:p>
        </p:txBody>
      </p:sp>
    </p:spTree>
    <p:extLst>
      <p:ext uri="{BB962C8B-B14F-4D97-AF65-F5344CB8AC3E}">
        <p14:creationId xmlns:p14="http://schemas.microsoft.com/office/powerpoint/2010/main" val="1833243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קריקטורות:</a:t>
            </a:r>
          </a:p>
          <a:p>
            <a:r>
              <a:rPr lang="en-US" dirty="0">
                <a:hlinkClick r:id="rId3"/>
              </a:rPr>
              <a:t>https://www.haaretz.co.il/opinions/caricatures</a:t>
            </a:r>
            <a:endParaRPr lang="he-IL" dirty="0"/>
          </a:p>
          <a:p>
            <a:r>
              <a:rPr lang="en-US" dirty="0">
                <a:hlinkClick r:id="rId4"/>
              </a:rPr>
              <a:t>https://www.inn.co.il/Album.aspx/1/114730</a:t>
            </a:r>
            <a:endParaRPr lang="he-IL" dirty="0"/>
          </a:p>
          <a:p>
            <a:r>
              <a:rPr lang="en-US" dirty="0">
                <a:hlinkClick r:id="rId5"/>
              </a:rPr>
              <a:t>https://www.israelhayom.co.il/caricatures?date%5Bvalue%5D%5Bdate%5D=2018-10-13</a:t>
            </a:r>
            <a:endParaRPr lang="he-IL" dirty="0"/>
          </a:p>
          <a:p>
            <a:endParaRPr lang="he-IL" dirty="0"/>
          </a:p>
        </p:txBody>
      </p:sp>
      <p:sp>
        <p:nvSpPr>
          <p:cNvPr id="4" name="Slide Number Placeholder 3"/>
          <p:cNvSpPr>
            <a:spLocks noGrp="1"/>
          </p:cNvSpPr>
          <p:nvPr>
            <p:ph type="sldNum" sz="quarter" idx="5"/>
          </p:nvPr>
        </p:nvSpPr>
        <p:spPr/>
        <p:txBody>
          <a:bodyPr/>
          <a:lstStyle/>
          <a:p>
            <a:fld id="{B3D93302-49C4-43AD-BC95-000777101468}" type="slidenum">
              <a:rPr lang="he-IL" smtClean="0"/>
              <a:t>34</a:t>
            </a:fld>
            <a:endParaRPr lang="he-IL"/>
          </a:p>
        </p:txBody>
      </p:sp>
    </p:spTree>
    <p:extLst>
      <p:ext uri="{BB962C8B-B14F-4D97-AF65-F5344CB8AC3E}">
        <p14:creationId xmlns:p14="http://schemas.microsoft.com/office/powerpoint/2010/main" val="4000912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B3D93302-49C4-43AD-BC95-000777101468}" type="slidenum">
              <a:rPr lang="he-IL" smtClean="0"/>
              <a:t>39</a:t>
            </a:fld>
            <a:endParaRPr lang="he-IL"/>
          </a:p>
        </p:txBody>
      </p:sp>
    </p:spTree>
    <p:extLst>
      <p:ext uri="{BB962C8B-B14F-4D97-AF65-F5344CB8AC3E}">
        <p14:creationId xmlns:p14="http://schemas.microsoft.com/office/powerpoint/2010/main" val="1393735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https://www.justice.gov.il/StateIdentity/ProprsedBasicLaws/Pages/NationalState.aspx</a:t>
            </a:r>
            <a:endParaRPr lang="he-IL" dirty="0"/>
          </a:p>
        </p:txBody>
      </p:sp>
      <p:sp>
        <p:nvSpPr>
          <p:cNvPr id="4" name="Slide Number Placeholder 3"/>
          <p:cNvSpPr>
            <a:spLocks noGrp="1"/>
          </p:cNvSpPr>
          <p:nvPr>
            <p:ph type="sldNum" sz="quarter" idx="5"/>
          </p:nvPr>
        </p:nvSpPr>
        <p:spPr/>
        <p:txBody>
          <a:bodyPr/>
          <a:lstStyle/>
          <a:p>
            <a:fld id="{B3D93302-49C4-43AD-BC95-000777101468}" type="slidenum">
              <a:rPr lang="he-IL" smtClean="0"/>
              <a:t>40</a:t>
            </a:fld>
            <a:endParaRPr lang="he-IL"/>
          </a:p>
        </p:txBody>
      </p:sp>
    </p:spTree>
    <p:extLst>
      <p:ext uri="{BB962C8B-B14F-4D97-AF65-F5344CB8AC3E}">
        <p14:creationId xmlns:p14="http://schemas.microsoft.com/office/powerpoint/2010/main" val="25287207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B3D93302-49C4-43AD-BC95-000777101468}" type="slidenum">
              <a:rPr lang="he-IL" smtClean="0"/>
              <a:t>45</a:t>
            </a:fld>
            <a:endParaRPr lang="he-IL"/>
          </a:p>
        </p:txBody>
      </p:sp>
    </p:spTree>
    <p:extLst>
      <p:ext uri="{BB962C8B-B14F-4D97-AF65-F5344CB8AC3E}">
        <p14:creationId xmlns:p14="http://schemas.microsoft.com/office/powerpoint/2010/main" val="23529687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B3D93302-49C4-43AD-BC95-000777101468}" type="slidenum">
              <a:rPr lang="he-IL" smtClean="0"/>
              <a:t>47</a:t>
            </a:fld>
            <a:endParaRPr lang="he-IL"/>
          </a:p>
        </p:txBody>
      </p:sp>
    </p:spTree>
    <p:extLst>
      <p:ext uri="{BB962C8B-B14F-4D97-AF65-F5344CB8AC3E}">
        <p14:creationId xmlns:p14="http://schemas.microsoft.com/office/powerpoint/2010/main" val="286434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B3D93302-49C4-43AD-BC95-000777101468}" type="slidenum">
              <a:rPr lang="he-IL" smtClean="0"/>
              <a:t>49</a:t>
            </a:fld>
            <a:endParaRPr lang="he-IL"/>
          </a:p>
        </p:txBody>
      </p:sp>
    </p:spTree>
    <p:extLst>
      <p:ext uri="{BB962C8B-B14F-4D97-AF65-F5344CB8AC3E}">
        <p14:creationId xmlns:p14="http://schemas.microsoft.com/office/powerpoint/2010/main" val="22894826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B3D93302-49C4-43AD-BC95-000777101468}" type="slidenum">
              <a:rPr lang="he-IL" smtClean="0"/>
              <a:t>51</a:t>
            </a:fld>
            <a:endParaRPr lang="he-IL"/>
          </a:p>
        </p:txBody>
      </p:sp>
    </p:spTree>
    <p:extLst>
      <p:ext uri="{BB962C8B-B14F-4D97-AF65-F5344CB8AC3E}">
        <p14:creationId xmlns:p14="http://schemas.microsoft.com/office/powerpoint/2010/main" val="29673933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B3D93302-49C4-43AD-BC95-000777101468}" type="slidenum">
              <a:rPr lang="he-IL" smtClean="0"/>
              <a:t>52</a:t>
            </a:fld>
            <a:endParaRPr lang="he-IL"/>
          </a:p>
        </p:txBody>
      </p:sp>
    </p:spTree>
    <p:extLst>
      <p:ext uri="{BB962C8B-B14F-4D97-AF65-F5344CB8AC3E}">
        <p14:creationId xmlns:p14="http://schemas.microsoft.com/office/powerpoint/2010/main" val="3806762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r" rtl="1"/>
            <a:r>
              <a:rPr lang="he-IL" dirty="0"/>
              <a:t>לדבר על האחוז חסימה</a:t>
            </a:r>
            <a:r>
              <a:rPr lang="he-IL" baseline="0" dirty="0"/>
              <a:t> שעלה מ2% ל4%.. כוח המפלגות הערביות 11 מנדטים בסקרים</a:t>
            </a:r>
            <a:endParaRPr lang="he-IL" dirty="0"/>
          </a:p>
        </p:txBody>
      </p:sp>
      <p:sp>
        <p:nvSpPr>
          <p:cNvPr id="4" name="Slide Number Placeholder 3"/>
          <p:cNvSpPr>
            <a:spLocks noGrp="1"/>
          </p:cNvSpPr>
          <p:nvPr>
            <p:ph type="sldNum" sz="quarter" idx="10"/>
          </p:nvPr>
        </p:nvSpPr>
        <p:spPr/>
        <p:txBody>
          <a:bodyPr/>
          <a:lstStyle/>
          <a:p>
            <a:fld id="{DFE9B48A-35C0-4784-BE84-A2D0DC4388C9}" type="slidenum">
              <a:rPr lang="en-US" smtClean="0"/>
              <a:pPr/>
              <a:t>7</a:t>
            </a:fld>
            <a:endParaRPr lang="en-US"/>
          </a:p>
        </p:txBody>
      </p:sp>
    </p:spTree>
    <p:extLst>
      <p:ext uri="{BB962C8B-B14F-4D97-AF65-F5344CB8AC3E}">
        <p14:creationId xmlns:p14="http://schemas.microsoft.com/office/powerpoint/2010/main" val="31945178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B3D93302-49C4-43AD-BC95-000777101468}" type="slidenum">
              <a:rPr lang="he-IL" smtClean="0"/>
              <a:t>55</a:t>
            </a:fld>
            <a:endParaRPr lang="he-IL"/>
          </a:p>
        </p:txBody>
      </p:sp>
    </p:spTree>
    <p:extLst>
      <p:ext uri="{BB962C8B-B14F-4D97-AF65-F5344CB8AC3E}">
        <p14:creationId xmlns:p14="http://schemas.microsoft.com/office/powerpoint/2010/main" val="2968169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r" rtl="1"/>
            <a:r>
              <a:rPr lang="he-IL" dirty="0"/>
              <a:t>לדבר על האחוז חסימה</a:t>
            </a:r>
            <a:r>
              <a:rPr lang="he-IL" baseline="0" dirty="0"/>
              <a:t> שעלה מ2% ל4%.. כוח המפלגות הערביות 11 מנדטים בסקרים</a:t>
            </a:r>
            <a:endParaRPr lang="he-IL" dirty="0"/>
          </a:p>
        </p:txBody>
      </p:sp>
      <p:sp>
        <p:nvSpPr>
          <p:cNvPr id="4" name="Slide Number Placeholder 3"/>
          <p:cNvSpPr>
            <a:spLocks noGrp="1"/>
          </p:cNvSpPr>
          <p:nvPr>
            <p:ph type="sldNum" sz="quarter" idx="10"/>
          </p:nvPr>
        </p:nvSpPr>
        <p:spPr/>
        <p:txBody>
          <a:bodyPr/>
          <a:lstStyle/>
          <a:p>
            <a:fld id="{DFE9B48A-35C0-4784-BE84-A2D0DC4388C9}" type="slidenum">
              <a:rPr lang="en-US" smtClean="0"/>
              <a:pPr/>
              <a:t>8</a:t>
            </a:fld>
            <a:endParaRPr lang="en-US"/>
          </a:p>
        </p:txBody>
      </p:sp>
    </p:spTree>
    <p:extLst>
      <p:ext uri="{BB962C8B-B14F-4D97-AF65-F5344CB8AC3E}">
        <p14:creationId xmlns:p14="http://schemas.microsoft.com/office/powerpoint/2010/main" val="276412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r" rtl="1"/>
            <a:r>
              <a:rPr lang="he-IL" dirty="0"/>
              <a:t>לדבר על האחוז חסימה</a:t>
            </a:r>
            <a:r>
              <a:rPr lang="he-IL" baseline="0" dirty="0"/>
              <a:t> שעלה מ2% ל4%.. כוח המפלגות הערביות 11 מנדטים בסקרים</a:t>
            </a:r>
            <a:endParaRPr lang="he-IL" dirty="0"/>
          </a:p>
        </p:txBody>
      </p:sp>
      <p:sp>
        <p:nvSpPr>
          <p:cNvPr id="4" name="Slide Number Placeholder 3"/>
          <p:cNvSpPr>
            <a:spLocks noGrp="1"/>
          </p:cNvSpPr>
          <p:nvPr>
            <p:ph type="sldNum" sz="quarter" idx="10"/>
          </p:nvPr>
        </p:nvSpPr>
        <p:spPr/>
        <p:txBody>
          <a:bodyPr/>
          <a:lstStyle/>
          <a:p>
            <a:fld id="{DFE9B48A-35C0-4784-BE84-A2D0DC4388C9}" type="slidenum">
              <a:rPr lang="en-US" smtClean="0"/>
              <a:pPr/>
              <a:t>9</a:t>
            </a:fld>
            <a:endParaRPr lang="en-US"/>
          </a:p>
        </p:txBody>
      </p:sp>
    </p:spTree>
    <p:extLst>
      <p:ext uri="{BB962C8B-B14F-4D97-AF65-F5344CB8AC3E}">
        <p14:creationId xmlns:p14="http://schemas.microsoft.com/office/powerpoint/2010/main" val="2298913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r" rtl="1"/>
            <a:r>
              <a:rPr lang="he-IL" dirty="0"/>
              <a:t>לדבר על האחוז חסימה</a:t>
            </a:r>
            <a:r>
              <a:rPr lang="he-IL" baseline="0" dirty="0"/>
              <a:t> שעלה מ2% ל4%.. כוח המפלגות הערביות 11 מנדטים בסקרים</a:t>
            </a:r>
            <a:endParaRPr lang="he-IL" dirty="0"/>
          </a:p>
        </p:txBody>
      </p:sp>
      <p:sp>
        <p:nvSpPr>
          <p:cNvPr id="4" name="Slide Number Placeholder 3"/>
          <p:cNvSpPr>
            <a:spLocks noGrp="1"/>
          </p:cNvSpPr>
          <p:nvPr>
            <p:ph type="sldNum" sz="quarter" idx="10"/>
          </p:nvPr>
        </p:nvSpPr>
        <p:spPr/>
        <p:txBody>
          <a:bodyPr/>
          <a:lstStyle/>
          <a:p>
            <a:fld id="{DFE9B48A-35C0-4784-BE84-A2D0DC4388C9}" type="slidenum">
              <a:rPr lang="en-US" smtClean="0"/>
              <a:pPr/>
              <a:t>10</a:t>
            </a:fld>
            <a:endParaRPr lang="en-US"/>
          </a:p>
        </p:txBody>
      </p:sp>
    </p:spTree>
    <p:extLst>
      <p:ext uri="{BB962C8B-B14F-4D97-AF65-F5344CB8AC3E}">
        <p14:creationId xmlns:p14="http://schemas.microsoft.com/office/powerpoint/2010/main" val="3311293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r" rtl="1"/>
            <a:r>
              <a:rPr lang="he-IL" dirty="0"/>
              <a:t>לדבר על האחוז חסימה</a:t>
            </a:r>
            <a:r>
              <a:rPr lang="he-IL" baseline="0" dirty="0"/>
              <a:t> שעלה מ2% ל3.25%.</a:t>
            </a:r>
            <a:endParaRPr lang="he-IL" dirty="0"/>
          </a:p>
        </p:txBody>
      </p:sp>
      <p:sp>
        <p:nvSpPr>
          <p:cNvPr id="4" name="Slide Number Placeholder 3"/>
          <p:cNvSpPr>
            <a:spLocks noGrp="1"/>
          </p:cNvSpPr>
          <p:nvPr>
            <p:ph type="sldNum" sz="quarter" idx="10"/>
          </p:nvPr>
        </p:nvSpPr>
        <p:spPr/>
        <p:txBody>
          <a:bodyPr/>
          <a:lstStyle/>
          <a:p>
            <a:fld id="{DFE9B48A-35C0-4784-BE84-A2D0DC4388C9}" type="slidenum">
              <a:rPr lang="en-US" smtClean="0"/>
              <a:pPr/>
              <a:t>11</a:t>
            </a:fld>
            <a:endParaRPr lang="en-US"/>
          </a:p>
        </p:txBody>
      </p:sp>
    </p:spTree>
    <p:extLst>
      <p:ext uri="{BB962C8B-B14F-4D97-AF65-F5344CB8AC3E}">
        <p14:creationId xmlns:p14="http://schemas.microsoft.com/office/powerpoint/2010/main" val="1441268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מציין מיקום של תמונת שקופית 1"/>
          <p:cNvSpPr>
            <a:spLocks noGrp="1" noRot="1" noChangeAspect="1" noTextEdit="1"/>
          </p:cNvSpPr>
          <p:nvPr>
            <p:ph type="sldImg"/>
          </p:nvPr>
        </p:nvSpPr>
        <p:spPr bwMode="auto">
          <a:noFill/>
          <a:ln>
            <a:solidFill>
              <a:srgbClr val="000000"/>
            </a:solidFill>
            <a:miter lim="800000"/>
            <a:headEnd/>
            <a:tailEnd/>
          </a:ln>
        </p:spPr>
      </p:sp>
      <p:sp>
        <p:nvSpPr>
          <p:cNvPr id="27651" name="מציין מיקום של הערות 2"/>
          <p:cNvSpPr>
            <a:spLocks noGrp="1"/>
          </p:cNvSpPr>
          <p:nvPr>
            <p:ph type="body" idx="1"/>
          </p:nvPr>
        </p:nvSpPr>
        <p:spPr bwMode="auto">
          <a:noFill/>
        </p:spPr>
        <p:txBody>
          <a:bodyPr wrap="square" numCol="1" anchor="t" anchorCtr="0" compatLnSpc="1">
            <a:prstTxWarp prst="textNoShape">
              <a:avLst/>
            </a:prstTxWarp>
          </a:bodyPr>
          <a:lstStyle/>
          <a:p>
            <a:r>
              <a:rPr lang="he-IL" altLang="en-US" dirty="0"/>
              <a:t>הדמוקרטיה בארץ היא דמוקרטיה פרלמנטרית. אנחנו מצביעים עבור מפלגות, וראש המפלגה הגדולה ביותר (לרוב) שנבחרה על ידי העם, הוא ראש הממשלה.</a:t>
            </a:r>
          </a:p>
          <a:p>
            <a:endParaRPr lang="he-IL" altLang="en-US" dirty="0"/>
          </a:p>
          <a:p>
            <a:r>
              <a:rPr lang="he-IL" altLang="en-US" dirty="0"/>
              <a:t>חלוקת חברי הפרלמנט נעשית בצורה של </a:t>
            </a:r>
            <a:r>
              <a:rPr lang="en-US" altLang="en-US" dirty="0">
                <a:cs typeface="Arial" pitchFamily="34" charset="0"/>
              </a:rPr>
              <a:t>PR</a:t>
            </a:r>
            <a:r>
              <a:rPr lang="he-IL" altLang="en-US" dirty="0"/>
              <a:t>- הדוגמא מסבירה את זה טוב. לא כדאי להיכנס למה עושים עם השארית וכו', אלא להישאר עם הבסיס של חלוקת סך הקולות הכשרים ב120 ולפי זה מחלקים את המנדטים.</a:t>
            </a:r>
          </a:p>
        </p:txBody>
      </p:sp>
      <p:sp>
        <p:nvSpPr>
          <p:cNvPr id="27652" name="מציין מיקום של מספר שקופית 3"/>
          <p:cNvSpPr>
            <a:spLocks noGrp="1"/>
          </p:cNvSpPr>
          <p:nvPr>
            <p:ph type="sldNum" sz="quarter" idx="5"/>
          </p:nvPr>
        </p:nvSpPr>
        <p:spPr bwMode="auto">
          <a:noFill/>
          <a:ln>
            <a:miter lim="800000"/>
            <a:headEnd/>
            <a:tailEnd/>
          </a:ln>
        </p:spPr>
        <p:txBody>
          <a:bodyPr/>
          <a:lstStyle/>
          <a:p>
            <a:fld id="{3A223E50-253D-4FA7-ACC9-73C9E7CBA54D}" type="slidenum">
              <a:rPr lang="he-IL" altLang="en-US">
                <a:latin typeface="Arial" pitchFamily="34" charset="0"/>
                <a:cs typeface="Arial" pitchFamily="34" charset="0"/>
              </a:rPr>
              <a:pPr/>
              <a:t>12</a:t>
            </a:fld>
            <a:endParaRPr lang="he-IL" altLang="en-US">
              <a:latin typeface="Arial" pitchFamily="34" charset="0"/>
              <a:cs typeface="Arial" pitchFamily="34" charset="0"/>
            </a:endParaRPr>
          </a:p>
        </p:txBody>
      </p:sp>
    </p:spTree>
    <p:extLst>
      <p:ext uri="{BB962C8B-B14F-4D97-AF65-F5344CB8AC3E}">
        <p14:creationId xmlns:p14="http://schemas.microsoft.com/office/powerpoint/2010/main" val="756449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5088e28ccb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5088e28cc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6460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4556A08-BC58-4016-A17F-E4E4B6EFFE99}" type="datetimeFigureOut">
              <a:rPr lang="he-IL" smtClean="0"/>
              <a:t>ט"ז/אב/תשע"ט</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A02CC77E-D790-403C-B7E9-9DBDA9C8AB96}" type="slidenum">
              <a:rPr lang="he-IL" smtClean="0"/>
              <a:t>‹#›</a:t>
            </a:fld>
            <a:endParaRPr lang="he-IL"/>
          </a:p>
        </p:txBody>
      </p:sp>
    </p:spTree>
    <p:extLst>
      <p:ext uri="{BB962C8B-B14F-4D97-AF65-F5344CB8AC3E}">
        <p14:creationId xmlns:p14="http://schemas.microsoft.com/office/powerpoint/2010/main" val="1139960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556A08-BC58-4016-A17F-E4E4B6EFFE99}" type="datetimeFigureOut">
              <a:rPr lang="he-IL" smtClean="0"/>
              <a:t>ט"ז/אב/תשע"ט</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A02CC77E-D790-403C-B7E9-9DBDA9C8AB96}" type="slidenum">
              <a:rPr lang="he-IL" smtClean="0"/>
              <a:t>‹#›</a:t>
            </a:fld>
            <a:endParaRPr lang="he-IL"/>
          </a:p>
        </p:txBody>
      </p:sp>
    </p:spTree>
    <p:extLst>
      <p:ext uri="{BB962C8B-B14F-4D97-AF65-F5344CB8AC3E}">
        <p14:creationId xmlns:p14="http://schemas.microsoft.com/office/powerpoint/2010/main" val="4270339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556A08-BC58-4016-A17F-E4E4B6EFFE99}" type="datetimeFigureOut">
              <a:rPr lang="he-IL" smtClean="0"/>
              <a:t>ט"ז/אב/תשע"ט</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A02CC77E-D790-403C-B7E9-9DBDA9C8AB96}" type="slidenum">
              <a:rPr lang="he-IL" smtClean="0"/>
              <a:t>‹#›</a:t>
            </a:fld>
            <a:endParaRPr lang="he-IL"/>
          </a:p>
        </p:txBody>
      </p:sp>
    </p:spTree>
    <p:extLst>
      <p:ext uri="{BB962C8B-B14F-4D97-AF65-F5344CB8AC3E}">
        <p14:creationId xmlns:p14="http://schemas.microsoft.com/office/powerpoint/2010/main" val="326519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556A08-BC58-4016-A17F-E4E4B6EFFE99}" type="datetimeFigureOut">
              <a:rPr lang="he-IL" smtClean="0"/>
              <a:t>ט"ז/אב/תשע"ט</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A02CC77E-D790-403C-B7E9-9DBDA9C8AB96}" type="slidenum">
              <a:rPr lang="he-IL" smtClean="0"/>
              <a:t>‹#›</a:t>
            </a:fld>
            <a:endParaRPr lang="he-IL"/>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27716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556A08-BC58-4016-A17F-E4E4B6EFFE99}" type="datetimeFigureOut">
              <a:rPr lang="he-IL" smtClean="0"/>
              <a:t>ט"ז/אב/תשע"ט</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A02CC77E-D790-403C-B7E9-9DBDA9C8AB96}" type="slidenum">
              <a:rPr lang="he-IL" smtClean="0"/>
              <a:t>‹#›</a:t>
            </a:fld>
            <a:endParaRPr lang="he-IL"/>
          </a:p>
        </p:txBody>
      </p:sp>
    </p:spTree>
    <p:extLst>
      <p:ext uri="{BB962C8B-B14F-4D97-AF65-F5344CB8AC3E}">
        <p14:creationId xmlns:p14="http://schemas.microsoft.com/office/powerpoint/2010/main" val="114182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94556A08-BC58-4016-A17F-E4E4B6EFFE99}" type="datetimeFigureOut">
              <a:rPr lang="he-IL" smtClean="0"/>
              <a:t>ט"ז/אב/תשע"ט</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A02CC77E-D790-403C-B7E9-9DBDA9C8AB96}" type="slidenum">
              <a:rPr lang="he-IL" smtClean="0"/>
              <a:t>‹#›</a:t>
            </a:fld>
            <a:endParaRPr lang="he-IL"/>
          </a:p>
        </p:txBody>
      </p:sp>
    </p:spTree>
    <p:extLst>
      <p:ext uri="{BB962C8B-B14F-4D97-AF65-F5344CB8AC3E}">
        <p14:creationId xmlns:p14="http://schemas.microsoft.com/office/powerpoint/2010/main" val="1389514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94556A08-BC58-4016-A17F-E4E4B6EFFE99}" type="datetimeFigureOut">
              <a:rPr lang="he-IL" smtClean="0"/>
              <a:t>ט"ז/אב/תשע"ט</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A02CC77E-D790-403C-B7E9-9DBDA9C8AB96}" type="slidenum">
              <a:rPr lang="he-IL" smtClean="0"/>
              <a:t>‹#›</a:t>
            </a:fld>
            <a:endParaRPr lang="he-IL"/>
          </a:p>
        </p:txBody>
      </p:sp>
    </p:spTree>
    <p:extLst>
      <p:ext uri="{BB962C8B-B14F-4D97-AF65-F5344CB8AC3E}">
        <p14:creationId xmlns:p14="http://schemas.microsoft.com/office/powerpoint/2010/main" val="2715693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556A08-BC58-4016-A17F-E4E4B6EFFE99}" type="datetimeFigureOut">
              <a:rPr lang="he-IL" smtClean="0"/>
              <a:t>ט"ז/אב/תשע"ט</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A02CC77E-D790-403C-B7E9-9DBDA9C8AB96}" type="slidenum">
              <a:rPr lang="he-IL" smtClean="0"/>
              <a:t>‹#›</a:t>
            </a:fld>
            <a:endParaRPr lang="he-IL"/>
          </a:p>
        </p:txBody>
      </p:sp>
    </p:spTree>
    <p:extLst>
      <p:ext uri="{BB962C8B-B14F-4D97-AF65-F5344CB8AC3E}">
        <p14:creationId xmlns:p14="http://schemas.microsoft.com/office/powerpoint/2010/main" val="21283705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556A08-BC58-4016-A17F-E4E4B6EFFE99}" type="datetimeFigureOut">
              <a:rPr lang="he-IL" smtClean="0"/>
              <a:t>ט"ז/אב/תשע"ט</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A02CC77E-D790-403C-B7E9-9DBDA9C8AB96}" type="slidenum">
              <a:rPr lang="he-IL" smtClean="0"/>
              <a:t>‹#›</a:t>
            </a:fld>
            <a:endParaRPr lang="he-IL"/>
          </a:p>
        </p:txBody>
      </p:sp>
    </p:spTree>
    <p:extLst>
      <p:ext uri="{BB962C8B-B14F-4D97-AF65-F5344CB8AC3E}">
        <p14:creationId xmlns:p14="http://schemas.microsoft.com/office/powerpoint/2010/main" val="1818318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מסך לטקסט חופש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he-IL" dirty="0"/>
          </a:p>
        </p:txBody>
      </p:sp>
      <p:sp>
        <p:nvSpPr>
          <p:cNvPr id="8" name="Content Placeholder 2"/>
          <p:cNvSpPr>
            <a:spLocks noGrp="1"/>
          </p:cNvSpPr>
          <p:nvPr>
            <p:ph idx="1"/>
          </p:nvPr>
        </p:nvSpPr>
        <p:spPr>
          <a:xfrm>
            <a:off x="609600" y="1600201"/>
            <a:ext cx="10972800" cy="4400568"/>
          </a:xfrm>
        </p:spPr>
        <p:txBody>
          <a:bodyPr/>
          <a:lstStyle>
            <a:lvl1pPr>
              <a:buNone/>
              <a:defRPr baseline="0"/>
            </a:lvl1pPr>
            <a:lvl2pPr>
              <a:buNone/>
              <a:defRPr baseline="0"/>
            </a:lvl2pPr>
            <a:lvl3pPr>
              <a:buNone/>
              <a:defRPr/>
            </a:lvl3pPr>
            <a:lvl4pPr>
              <a:buNone/>
              <a:defRPr baseline="0"/>
            </a:lvl4pPr>
            <a:lvl5pPr>
              <a:buNone/>
              <a:defRPr/>
            </a:lvl5pPr>
          </a:lstStyle>
          <a:p>
            <a:pPr lvl="0"/>
            <a:r>
              <a:rPr lang="he-IL"/>
              <a:t>לחץ כדי לערוך סגנונות טקסט של תבנית בסיס</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BC321454-0592-4BF2-B16E-33C5A747DC51}" type="slidenum">
              <a:rPr lang="he-IL" altLang="he-IL"/>
              <a:pPr>
                <a:defRPr/>
              </a:pPr>
              <a:t>‹#›</a:t>
            </a:fld>
            <a:endParaRPr lang="en-US" altLang="he-IL"/>
          </a:p>
        </p:txBody>
      </p:sp>
    </p:spTree>
    <p:extLst>
      <p:ext uri="{BB962C8B-B14F-4D97-AF65-F5344CB8AC3E}">
        <p14:creationId xmlns:p14="http://schemas.microsoft.com/office/powerpoint/2010/main" val="3420557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556A08-BC58-4016-A17F-E4E4B6EFFE99}" type="datetimeFigureOut">
              <a:rPr lang="he-IL" smtClean="0"/>
              <a:t>ט"ז/אב/תשע"ט</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A02CC77E-D790-403C-B7E9-9DBDA9C8AB96}" type="slidenum">
              <a:rPr lang="he-IL" smtClean="0"/>
              <a:t>‹#›</a:t>
            </a:fld>
            <a:endParaRPr lang="he-IL"/>
          </a:p>
        </p:txBody>
      </p:sp>
    </p:spTree>
    <p:extLst>
      <p:ext uri="{BB962C8B-B14F-4D97-AF65-F5344CB8AC3E}">
        <p14:creationId xmlns:p14="http://schemas.microsoft.com/office/powerpoint/2010/main" val="3745035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556A08-BC58-4016-A17F-E4E4B6EFFE99}" type="datetimeFigureOut">
              <a:rPr lang="he-IL" smtClean="0"/>
              <a:t>ט"ז/אב/תשע"ט</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A02CC77E-D790-403C-B7E9-9DBDA9C8AB96}" type="slidenum">
              <a:rPr lang="he-IL" smtClean="0"/>
              <a:t>‹#›</a:t>
            </a:fld>
            <a:endParaRPr lang="he-IL"/>
          </a:p>
        </p:txBody>
      </p:sp>
    </p:spTree>
    <p:extLst>
      <p:ext uri="{BB962C8B-B14F-4D97-AF65-F5344CB8AC3E}">
        <p14:creationId xmlns:p14="http://schemas.microsoft.com/office/powerpoint/2010/main" val="680716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4556A08-BC58-4016-A17F-E4E4B6EFFE99}" type="datetimeFigureOut">
              <a:rPr lang="he-IL" smtClean="0"/>
              <a:t>ט"ז/אב/תשע"ט</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A02CC77E-D790-403C-B7E9-9DBDA9C8AB96}" type="slidenum">
              <a:rPr lang="he-IL" smtClean="0"/>
              <a:t>‹#›</a:t>
            </a:fld>
            <a:endParaRPr lang="he-IL"/>
          </a:p>
        </p:txBody>
      </p:sp>
    </p:spTree>
    <p:extLst>
      <p:ext uri="{BB962C8B-B14F-4D97-AF65-F5344CB8AC3E}">
        <p14:creationId xmlns:p14="http://schemas.microsoft.com/office/powerpoint/2010/main" val="4141223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4556A08-BC58-4016-A17F-E4E4B6EFFE99}" type="datetimeFigureOut">
              <a:rPr lang="he-IL" smtClean="0"/>
              <a:t>ט"ז/אב/תשע"ט</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A02CC77E-D790-403C-B7E9-9DBDA9C8AB96}" type="slidenum">
              <a:rPr lang="he-IL" smtClean="0"/>
              <a:t>‹#›</a:t>
            </a:fld>
            <a:endParaRPr lang="he-IL"/>
          </a:p>
        </p:txBody>
      </p:sp>
    </p:spTree>
    <p:extLst>
      <p:ext uri="{BB962C8B-B14F-4D97-AF65-F5344CB8AC3E}">
        <p14:creationId xmlns:p14="http://schemas.microsoft.com/office/powerpoint/2010/main" val="893456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556A08-BC58-4016-A17F-E4E4B6EFFE99}" type="datetimeFigureOut">
              <a:rPr lang="he-IL" smtClean="0"/>
              <a:t>ט"ז/אב/תשע"ט</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A02CC77E-D790-403C-B7E9-9DBDA9C8AB96}" type="slidenum">
              <a:rPr lang="he-IL" smtClean="0"/>
              <a:t>‹#›</a:t>
            </a:fld>
            <a:endParaRPr lang="he-IL"/>
          </a:p>
        </p:txBody>
      </p:sp>
    </p:spTree>
    <p:extLst>
      <p:ext uri="{BB962C8B-B14F-4D97-AF65-F5344CB8AC3E}">
        <p14:creationId xmlns:p14="http://schemas.microsoft.com/office/powerpoint/2010/main" val="3276281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556A08-BC58-4016-A17F-E4E4B6EFFE99}" type="datetimeFigureOut">
              <a:rPr lang="he-IL" smtClean="0"/>
              <a:t>ט"ז/אב/תשע"ט</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A02CC77E-D790-403C-B7E9-9DBDA9C8AB96}" type="slidenum">
              <a:rPr lang="he-IL" smtClean="0"/>
              <a:t>‹#›</a:t>
            </a:fld>
            <a:endParaRPr lang="he-IL"/>
          </a:p>
        </p:txBody>
      </p:sp>
    </p:spTree>
    <p:extLst>
      <p:ext uri="{BB962C8B-B14F-4D97-AF65-F5344CB8AC3E}">
        <p14:creationId xmlns:p14="http://schemas.microsoft.com/office/powerpoint/2010/main" val="1653816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556A08-BC58-4016-A17F-E4E4B6EFFE99}" type="datetimeFigureOut">
              <a:rPr lang="he-IL" smtClean="0"/>
              <a:t>ט"ז/אב/תשע"ט</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A02CC77E-D790-403C-B7E9-9DBDA9C8AB96}" type="slidenum">
              <a:rPr lang="he-IL" smtClean="0"/>
              <a:t>‹#›</a:t>
            </a:fld>
            <a:endParaRPr lang="he-IL"/>
          </a:p>
        </p:txBody>
      </p:sp>
    </p:spTree>
    <p:extLst>
      <p:ext uri="{BB962C8B-B14F-4D97-AF65-F5344CB8AC3E}">
        <p14:creationId xmlns:p14="http://schemas.microsoft.com/office/powerpoint/2010/main" val="513744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556A08-BC58-4016-A17F-E4E4B6EFFE99}" type="datetimeFigureOut">
              <a:rPr lang="he-IL" smtClean="0"/>
              <a:t>ט"ז/אב/תשע"ט</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A02CC77E-D790-403C-B7E9-9DBDA9C8AB96}" type="slidenum">
              <a:rPr lang="he-IL" smtClean="0"/>
              <a:t>‹#›</a:t>
            </a:fld>
            <a:endParaRPr lang="he-IL"/>
          </a:p>
        </p:txBody>
      </p:sp>
    </p:spTree>
    <p:extLst>
      <p:ext uri="{BB962C8B-B14F-4D97-AF65-F5344CB8AC3E}">
        <p14:creationId xmlns:p14="http://schemas.microsoft.com/office/powerpoint/2010/main" val="1354139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90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94556A08-BC58-4016-A17F-E4E4B6EFFE99}" type="datetimeFigureOut">
              <a:rPr lang="he-IL" smtClean="0"/>
              <a:t>ט"ז/אב/תשע"ט</a:t>
            </a:fld>
            <a:endParaRPr lang="he-IL"/>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02CC77E-D790-403C-B7E9-9DBDA9C8AB96}" type="slidenum">
              <a:rPr lang="he-IL" smtClean="0"/>
              <a:t>‹#›</a:t>
            </a:fld>
            <a:endParaRPr lang="he-IL"/>
          </a:p>
        </p:txBody>
      </p:sp>
    </p:spTree>
    <p:extLst>
      <p:ext uri="{BB962C8B-B14F-4D97-AF65-F5344CB8AC3E}">
        <p14:creationId xmlns:p14="http://schemas.microsoft.com/office/powerpoint/2010/main" val="2461035718"/>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txStyles>
    <p:titleStyle>
      <a:lvl1pPr algn="ctr" defTabSz="914400" rtl="1"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r" defTabSz="914400" rtl="1"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r" defTabSz="914400" rtl="1"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r" defTabSz="914400" rtl="1"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r" defTabSz="914400" rtl="1"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r" defTabSz="914400" rtl="1"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r" defTabSz="914400" rtl="1"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r" defTabSz="914400" rtl="1"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r" defTabSz="914400" rtl="1"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r" defTabSz="914400" rtl="1"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notesSlide" Target="../notesSlides/notesSlide13.xml"/><Relationship Id="rId16"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jpe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jpe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jpe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4.png"/><Relationship Id="rId7"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9.png"/><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7.png"/><Relationship Id="rId4" Type="http://schemas.openxmlformats.org/officeDocument/2006/relationships/image" Target="../media/image49.png"/><Relationship Id="rId9" Type="http://schemas.openxmlformats.org/officeDocument/2006/relationships/image" Target="../media/image71.png"/></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2.png"/><Relationship Id="rId2" Type="http://schemas.openxmlformats.org/officeDocument/2006/relationships/image" Target="../media/image47.png"/><Relationship Id="rId16"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jpeg"/><Relationship Id="rId5" Type="http://schemas.openxmlformats.org/officeDocument/2006/relationships/image" Target="../media/image50.png"/><Relationship Id="rId15" Type="http://schemas.openxmlformats.org/officeDocument/2006/relationships/image" Target="../media/image80.jpeg"/><Relationship Id="rId10" Type="http://schemas.openxmlformats.org/officeDocument/2006/relationships/image" Target="../media/image76.png"/><Relationship Id="rId4" Type="http://schemas.openxmlformats.org/officeDocument/2006/relationships/image" Target="../media/image49.png"/><Relationship Id="rId9" Type="http://schemas.openxmlformats.org/officeDocument/2006/relationships/image" Target="../media/image75.png"/><Relationship Id="rId1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86.png"/><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97.gi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3.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05.png"/><Relationship Id="rId5" Type="http://schemas.openxmlformats.org/officeDocument/2006/relationships/image" Target="../media/image104.jpg"/><Relationship Id="rId4" Type="http://schemas.openxmlformats.org/officeDocument/2006/relationships/image" Target="../media/image103.jpg"/></Relationships>
</file>

<file path=ppt/slides/_rels/slide34.xml.rels><?xml version="1.0" encoding="UTF-8" standalone="yes"?>
<Relationships xmlns="http://schemas.openxmlformats.org/package/2006/relationships"><Relationship Id="rId8" Type="http://schemas.openxmlformats.org/officeDocument/2006/relationships/slide" Target="slide56.xml"/><Relationship Id="rId13" Type="http://schemas.openxmlformats.org/officeDocument/2006/relationships/slide" Target="slide50.xml"/><Relationship Id="rId3" Type="http://schemas.openxmlformats.org/officeDocument/2006/relationships/slide" Target="slide46.xml"/><Relationship Id="rId7" Type="http://schemas.openxmlformats.org/officeDocument/2006/relationships/slide" Target="slide38.xml"/><Relationship Id="rId12" Type="http://schemas.openxmlformats.org/officeDocument/2006/relationships/slide" Target="slide40.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slide" Target="slide55.xml"/><Relationship Id="rId11" Type="http://schemas.openxmlformats.org/officeDocument/2006/relationships/slide" Target="slide54.xml"/><Relationship Id="rId5" Type="http://schemas.openxmlformats.org/officeDocument/2006/relationships/slide" Target="slide42.xml"/><Relationship Id="rId15" Type="http://schemas.openxmlformats.org/officeDocument/2006/relationships/slide" Target="slide35.xml"/><Relationship Id="rId10" Type="http://schemas.openxmlformats.org/officeDocument/2006/relationships/slide" Target="slide53.xml"/><Relationship Id="rId4" Type="http://schemas.openxmlformats.org/officeDocument/2006/relationships/slide" Target="slide58.xml"/><Relationship Id="rId9" Type="http://schemas.openxmlformats.org/officeDocument/2006/relationships/slide" Target="slide51.xml"/><Relationship Id="rId14" Type="http://schemas.openxmlformats.org/officeDocument/2006/relationships/slide" Target="slide57.xml"/></Relationships>
</file>

<file path=ppt/slides/_rels/slide3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slide" Target="slide34.xml"/><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3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jpe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39.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1.png"/><Relationship Id="rId7" Type="http://schemas.openxmlformats.org/officeDocument/2006/relationships/image" Target="../media/image12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slide" Target="slide34.xml"/><Relationship Id="rId5" Type="http://schemas.openxmlformats.org/officeDocument/2006/relationships/image" Target="../media/image123.jpeg"/><Relationship Id="rId4" Type="http://schemas.openxmlformats.org/officeDocument/2006/relationships/image" Target="../media/image122.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slide" Target="slide34.xml"/><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4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jpeg"/><Relationship Id="rId7" Type="http://schemas.openxmlformats.org/officeDocument/2006/relationships/image" Target="../media/image13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36.jpeg"/><Relationship Id="rId5" Type="http://schemas.openxmlformats.org/officeDocument/2006/relationships/image" Target="../media/image135.png"/><Relationship Id="rId10" Type="http://schemas.openxmlformats.org/officeDocument/2006/relationships/slide" Target="slide34.xml"/><Relationship Id="rId4" Type="http://schemas.openxmlformats.org/officeDocument/2006/relationships/image" Target="../media/image134.jpeg"/><Relationship Id="rId9" Type="http://schemas.openxmlformats.org/officeDocument/2006/relationships/image" Target="../media/image139.png"/></Relationships>
</file>

<file path=ppt/slides/_rels/slide48.xml.rels><?xml version="1.0" encoding="UTF-8" standalone="yes"?>
<Relationships xmlns="http://schemas.openxmlformats.org/package/2006/relationships"><Relationship Id="rId3" Type="http://schemas.openxmlformats.org/officeDocument/2006/relationships/image" Target="../media/image141.jpeg"/><Relationship Id="rId7" Type="http://schemas.openxmlformats.org/officeDocument/2006/relationships/image" Target="../media/image145.png"/><Relationship Id="rId2" Type="http://schemas.openxmlformats.org/officeDocument/2006/relationships/image" Target="../media/image140.jpeg"/><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jpeg"/></Relationships>
</file>

<file path=ppt/slides/_rels/slide49.xml.rels><?xml version="1.0" encoding="UTF-8" standalone="yes"?>
<Relationships xmlns="http://schemas.openxmlformats.org/package/2006/relationships"><Relationship Id="rId3" Type="http://schemas.openxmlformats.org/officeDocument/2006/relationships/image" Target="../media/image146.jpeg"/><Relationship Id="rId7" Type="http://schemas.openxmlformats.org/officeDocument/2006/relationships/slide" Target="slide34.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image" Target="../media/image150.jpeg"/><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5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59.jpeg"/><Relationship Id="rId5" Type="http://schemas.openxmlformats.org/officeDocument/2006/relationships/image" Target="../media/image158.png"/><Relationship Id="rId4" Type="http://schemas.openxmlformats.org/officeDocument/2006/relationships/image" Target="../media/image157.png"/></Relationships>
</file>

<file path=ppt/slides/_rels/slide52.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60.png"/><Relationship Id="rId7" Type="http://schemas.openxmlformats.org/officeDocument/2006/relationships/slide" Target="slide34.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5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jpeg"/><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slide" Target="slide34.xml"/><Relationship Id="rId4" Type="http://schemas.openxmlformats.org/officeDocument/2006/relationships/image" Target="../media/image167.png"/></Relationships>
</file>

<file path=ppt/slides/_rels/slide54.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image" Target="../media/image173.png"/><Relationship Id="rId2" Type="http://schemas.openxmlformats.org/officeDocument/2006/relationships/image" Target="../media/image169.jpeg"/><Relationship Id="rId1" Type="http://schemas.openxmlformats.org/officeDocument/2006/relationships/slideLayout" Target="../slideLayouts/slideLayout2.xml"/><Relationship Id="rId6" Type="http://schemas.openxmlformats.org/officeDocument/2006/relationships/slide" Target="slide34.xml"/><Relationship Id="rId5" Type="http://schemas.openxmlformats.org/officeDocument/2006/relationships/image" Target="../media/image172.png"/><Relationship Id="rId4" Type="http://schemas.openxmlformats.org/officeDocument/2006/relationships/image" Target="../media/image171.png"/></Relationships>
</file>

<file path=ppt/slides/_rels/slide5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76.png"/><Relationship Id="rId5" Type="http://schemas.openxmlformats.org/officeDocument/2006/relationships/slide" Target="slide34.xml"/><Relationship Id="rId4" Type="http://schemas.openxmlformats.org/officeDocument/2006/relationships/image" Target="../media/image175.png"/></Relationships>
</file>

<file path=ppt/slides/_rels/slide56.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78.png"/><Relationship Id="rId7" Type="http://schemas.openxmlformats.org/officeDocument/2006/relationships/image" Target="../media/image181.png"/><Relationship Id="rId2" Type="http://schemas.openxmlformats.org/officeDocument/2006/relationships/image" Target="../media/image177.png"/><Relationship Id="rId1" Type="http://schemas.openxmlformats.org/officeDocument/2006/relationships/slideLayout" Target="../slideLayouts/slideLayout2.xml"/><Relationship Id="rId6" Type="http://schemas.openxmlformats.org/officeDocument/2006/relationships/slide" Target="slide34.xml"/><Relationship Id="rId5" Type="http://schemas.openxmlformats.org/officeDocument/2006/relationships/image" Target="../media/image180.png"/><Relationship Id="rId4" Type="http://schemas.openxmlformats.org/officeDocument/2006/relationships/image" Target="../media/image179.png"/></Relationships>
</file>

<file path=ppt/slides/_rels/slide57.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183.jpeg"/><Relationship Id="rId1" Type="http://schemas.openxmlformats.org/officeDocument/2006/relationships/slideLayout" Target="../slideLayouts/slideLayout2.xml"/><Relationship Id="rId5" Type="http://schemas.openxmlformats.org/officeDocument/2006/relationships/image" Target="../media/image185.png"/><Relationship Id="rId4" Type="http://schemas.openxmlformats.org/officeDocument/2006/relationships/image" Target="../media/image184.png"/></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51.png"/><Relationship Id="rId18" Type="http://schemas.openxmlformats.org/officeDocument/2006/relationships/slide" Target="slide34.xml"/><Relationship Id="rId3" Type="http://schemas.openxmlformats.org/officeDocument/2006/relationships/image" Target="../media/image48.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2.png"/><Relationship Id="rId2" Type="http://schemas.openxmlformats.org/officeDocument/2006/relationships/image" Target="../media/image47.png"/><Relationship Id="rId16"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jpeg"/><Relationship Id="rId5" Type="http://schemas.openxmlformats.org/officeDocument/2006/relationships/image" Target="../media/image50.png"/><Relationship Id="rId15" Type="http://schemas.openxmlformats.org/officeDocument/2006/relationships/image" Target="../media/image80.jpeg"/><Relationship Id="rId10" Type="http://schemas.openxmlformats.org/officeDocument/2006/relationships/image" Target="../media/image76.png"/><Relationship Id="rId4" Type="http://schemas.openxmlformats.org/officeDocument/2006/relationships/image" Target="../media/image49.png"/><Relationship Id="rId9" Type="http://schemas.openxmlformats.org/officeDocument/2006/relationships/image" Target="../media/image75.png"/><Relationship Id="rId14"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http://static1.squarespace.com/static/54871108e4b009dea54b1828/t/5489d3d1e4b0e3e6a99e5da2/1418318833117/?format=500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0041" y="0"/>
            <a:ext cx="982521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956620C1-204D-44B1-BC4C-1093EF9CC2A9}"/>
              </a:ext>
            </a:extLst>
          </p:cNvPr>
          <p:cNvSpPr/>
          <p:nvPr/>
        </p:nvSpPr>
        <p:spPr>
          <a:xfrm>
            <a:off x="336328" y="115232"/>
            <a:ext cx="11561379" cy="1987887"/>
          </a:xfrm>
          <a:prstGeom prst="rect">
            <a:avLst/>
          </a:prstGeom>
          <a:solidFill>
            <a:schemeClr val="tx1"/>
          </a:solidFill>
          <a:ln w="31750">
            <a:solidFill>
              <a:srgbClr val="0070C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Rectangle 6">
            <a:extLst>
              <a:ext uri="{FF2B5EF4-FFF2-40B4-BE49-F238E27FC236}">
                <a16:creationId xmlns:a16="http://schemas.microsoft.com/office/drawing/2014/main" xmlns="" id="{08AE2A6F-10C6-4735-A833-F008C867362F}"/>
              </a:ext>
            </a:extLst>
          </p:cNvPr>
          <p:cNvSpPr/>
          <p:nvPr/>
        </p:nvSpPr>
        <p:spPr>
          <a:xfrm>
            <a:off x="2658011" y="209421"/>
            <a:ext cx="7108036" cy="1200329"/>
          </a:xfrm>
          <a:prstGeom prst="rect">
            <a:avLst/>
          </a:prstGeom>
        </p:spPr>
        <p:txBody>
          <a:bodyPr wrap="none">
            <a:spAutoFit/>
          </a:bodyPr>
          <a:lstStyle/>
          <a:p>
            <a:r>
              <a:rPr lang="en-US" sz="7200" b="1" i="0" dirty="0">
                <a:solidFill>
                  <a:schemeClr val="bg1"/>
                </a:solidFill>
                <a:effectLst/>
                <a:latin typeface="AR BLANCA" panose="02000000000000000000" pitchFamily="2" charset="0"/>
              </a:rPr>
              <a:t>Israeli Election 101</a:t>
            </a:r>
            <a:endParaRPr lang="he-IL" sz="7200" b="1" dirty="0">
              <a:solidFill>
                <a:schemeClr val="bg1"/>
              </a:solidFill>
              <a:latin typeface="AR BLANCA" panose="02000000000000000000" pitchFamily="2" charset="0"/>
            </a:endParaRPr>
          </a:p>
        </p:txBody>
      </p:sp>
      <p:pic>
        <p:nvPicPr>
          <p:cNvPr id="9" name="Picture 8">
            <a:extLst>
              <a:ext uri="{FF2B5EF4-FFF2-40B4-BE49-F238E27FC236}">
                <a16:creationId xmlns:a16="http://schemas.microsoft.com/office/drawing/2014/main" xmlns="" id="{9EDEA3D7-C163-4E29-B1F0-0E2D891C9D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9160" y="5947900"/>
            <a:ext cx="2051240" cy="752122"/>
          </a:xfrm>
          <a:prstGeom prst="rect">
            <a:avLst/>
          </a:prstGeom>
          <a:solidFill>
            <a:schemeClr val="tx1"/>
          </a:solidFill>
        </p:spPr>
      </p:pic>
      <p:grpSp>
        <p:nvGrpSpPr>
          <p:cNvPr id="10" name="Group 9">
            <a:extLst>
              <a:ext uri="{FF2B5EF4-FFF2-40B4-BE49-F238E27FC236}">
                <a16:creationId xmlns:a16="http://schemas.microsoft.com/office/drawing/2014/main" xmlns="" id="{1F45984C-0C18-4907-B3DC-E26FDAAD02DE}"/>
              </a:ext>
            </a:extLst>
          </p:cNvPr>
          <p:cNvGrpSpPr/>
          <p:nvPr/>
        </p:nvGrpSpPr>
        <p:grpSpPr>
          <a:xfrm>
            <a:off x="80790" y="5933455"/>
            <a:ext cx="1889365" cy="852429"/>
            <a:chOff x="9075907" y="6089515"/>
            <a:chExt cx="1770138" cy="805256"/>
          </a:xfrm>
        </p:grpSpPr>
        <p:pic>
          <p:nvPicPr>
            <p:cNvPr id="11" name="Picture 10">
              <a:extLst>
                <a:ext uri="{FF2B5EF4-FFF2-40B4-BE49-F238E27FC236}">
                  <a16:creationId xmlns:a16="http://schemas.microsoft.com/office/drawing/2014/main" xmlns="" id="{D020CB2F-6DDB-4759-B358-C296B06BED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5907" y="6089515"/>
              <a:ext cx="768485" cy="768485"/>
            </a:xfrm>
            <a:prstGeom prst="rect">
              <a:avLst/>
            </a:prstGeom>
          </p:spPr>
        </p:pic>
        <p:sp>
          <p:nvSpPr>
            <p:cNvPr id="12" name="Rectangle 11">
              <a:extLst>
                <a:ext uri="{FF2B5EF4-FFF2-40B4-BE49-F238E27FC236}">
                  <a16:creationId xmlns:a16="http://schemas.microsoft.com/office/drawing/2014/main" xmlns="" id="{DF4B0B3D-F3C2-4901-9BA6-ED6C7C8B769F}"/>
                </a:ext>
              </a:extLst>
            </p:cNvPr>
            <p:cNvSpPr/>
            <p:nvPr/>
          </p:nvSpPr>
          <p:spPr>
            <a:xfrm>
              <a:off x="9766570" y="6089515"/>
              <a:ext cx="1079475" cy="7684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TextBox 12">
              <a:extLst>
                <a:ext uri="{FF2B5EF4-FFF2-40B4-BE49-F238E27FC236}">
                  <a16:creationId xmlns:a16="http://schemas.microsoft.com/office/drawing/2014/main" xmlns="" id="{289E0789-51C6-4989-93DA-281FC4627D5F}"/>
                </a:ext>
              </a:extLst>
            </p:cNvPr>
            <p:cNvSpPr txBox="1"/>
            <p:nvPr/>
          </p:nvSpPr>
          <p:spPr>
            <a:xfrm>
              <a:off x="9795757" y="6109759"/>
              <a:ext cx="998379" cy="785012"/>
            </a:xfrm>
            <a:prstGeom prst="rect">
              <a:avLst/>
            </a:prstGeom>
            <a:noFill/>
          </p:spPr>
          <p:txBody>
            <a:bodyPr wrap="square" rtlCol="1">
              <a:spAutoFit/>
            </a:bodyPr>
            <a:lstStyle/>
            <a:p>
              <a:r>
                <a:rPr lang="en-US" sz="1600" b="1" dirty="0">
                  <a:solidFill>
                    <a:schemeClr val="bg1"/>
                  </a:solidFill>
                  <a:latin typeface="Times New Roman" panose="02020603050405020304" pitchFamily="18" charset="0"/>
                  <a:cs typeface="Times New Roman" panose="02020603050405020304" pitchFamily="18" charset="0"/>
                </a:rPr>
                <a:t>Israel on</a:t>
              </a:r>
            </a:p>
            <a:p>
              <a:r>
                <a:rPr lang="en-US" sz="1600" b="1" dirty="0">
                  <a:solidFill>
                    <a:schemeClr val="bg1"/>
                  </a:solidFill>
                  <a:latin typeface="Times New Roman" panose="02020603050405020304" pitchFamily="18" charset="0"/>
                  <a:cs typeface="Times New Roman" panose="02020603050405020304" pitchFamily="18" charset="0"/>
                </a:rPr>
                <a:t>Campus</a:t>
              </a:r>
            </a:p>
            <a:p>
              <a:r>
                <a:rPr lang="en-US" sz="1600" b="1" dirty="0">
                  <a:solidFill>
                    <a:schemeClr val="bg1"/>
                  </a:solidFill>
                  <a:latin typeface="Times New Roman" panose="02020603050405020304" pitchFamily="18" charset="0"/>
                  <a:cs typeface="Times New Roman" panose="02020603050405020304" pitchFamily="18" charset="0"/>
                </a:rPr>
                <a:t>Ottawa</a:t>
              </a:r>
              <a:endParaRPr lang="he-IL" sz="1600" b="1" dirty="0">
                <a:solidFill>
                  <a:schemeClr val="bg1"/>
                </a:solidFill>
                <a:latin typeface="Times New Roman" panose="02020603050405020304" pitchFamily="18" charset="0"/>
                <a:cs typeface="Times New Roman" panose="02020603050405020304" pitchFamily="18" charset="0"/>
              </a:endParaRPr>
            </a:p>
          </p:txBody>
        </p:sp>
      </p:grpSp>
      <p:pic>
        <p:nvPicPr>
          <p:cNvPr id="1028" name="Picture 4" descr="Image result for hasbara canada">
            <a:extLst>
              <a:ext uri="{FF2B5EF4-FFF2-40B4-BE49-F238E27FC236}">
                <a16:creationId xmlns:a16="http://schemas.microsoft.com/office/drawing/2014/main" xmlns="" id="{B349240F-41DD-49D4-8322-D6E536D464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0174" y="6015830"/>
            <a:ext cx="2545413" cy="686789"/>
          </a:xfrm>
          <a:prstGeom prst="rect">
            <a:avLst/>
          </a:prstGeom>
          <a:solidFill>
            <a:schemeClr val="tx1"/>
          </a:solidFill>
        </p:spPr>
      </p:pic>
      <p:pic>
        <p:nvPicPr>
          <p:cNvPr id="1030" name="Picture 6" descr="Image result for stand with us israel canada">
            <a:extLst>
              <a:ext uri="{FF2B5EF4-FFF2-40B4-BE49-F238E27FC236}">
                <a16:creationId xmlns:a16="http://schemas.microsoft.com/office/drawing/2014/main" xmlns="" id="{6360CED1-C5FE-4EE5-A78F-03AE061EF46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97440" y="5967632"/>
            <a:ext cx="1975942" cy="75212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175760" y="1173480"/>
            <a:ext cx="3393440" cy="8991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i="1" dirty="0">
                <a:solidFill>
                  <a:schemeClr val="bg1"/>
                </a:solidFill>
                <a:latin typeface="Century Gothic" panose="020B0502020202020204" pitchFamily="34" charset="0"/>
              </a:rPr>
              <a:t>April 9 2019</a:t>
            </a:r>
            <a:endParaRPr lang="en-US" sz="3200" b="1" i="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75919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0" y="1224281"/>
            <a:ext cx="6786880" cy="4525963"/>
          </a:xfrm>
        </p:spPr>
        <p:txBody>
          <a:bodyPr>
            <a:noAutofit/>
          </a:bodyPr>
          <a:lstStyle/>
          <a:p>
            <a:pPr algn="l" rtl="0">
              <a:lnSpc>
                <a:spcPct val="150000"/>
              </a:lnSpc>
            </a:pPr>
            <a:r>
              <a:rPr lang="en-US" sz="2000" b="1" dirty="0">
                <a:solidFill>
                  <a:schemeClr val="bg1"/>
                </a:solidFill>
                <a:latin typeface="Century Gothic" panose="020B0502020202020204" pitchFamily="34" charset="0"/>
                <a:cs typeface="David" panose="020E0502060401010101" pitchFamily="34" charset="-79"/>
              </a:rPr>
              <a:t>National: </a:t>
            </a:r>
            <a:r>
              <a:rPr lang="en-US" sz="2000" dirty="0">
                <a:solidFill>
                  <a:schemeClr val="bg1"/>
                </a:solidFill>
                <a:latin typeface="Century Gothic" panose="020B0502020202020204" pitchFamily="34" charset="0"/>
                <a:cs typeface="David" panose="020E0502060401010101" pitchFamily="34" charset="-79"/>
              </a:rPr>
              <a:t>The entire country constitutes a single electoral constituency</a:t>
            </a:r>
          </a:p>
          <a:p>
            <a:pPr algn="l" rtl="0">
              <a:lnSpc>
                <a:spcPct val="150000"/>
              </a:lnSpc>
            </a:pPr>
            <a:r>
              <a:rPr lang="en-US" sz="2000" b="1" dirty="0">
                <a:solidFill>
                  <a:schemeClr val="bg1"/>
                </a:solidFill>
                <a:latin typeface="Century Gothic" panose="020B0502020202020204" pitchFamily="34" charset="0"/>
                <a:cs typeface="David" panose="020E0502060401010101" pitchFamily="34" charset="-79"/>
              </a:rPr>
              <a:t>Direct: </a:t>
            </a:r>
            <a:r>
              <a:rPr lang="en-US" sz="2000" dirty="0">
                <a:solidFill>
                  <a:schemeClr val="bg1"/>
                </a:solidFill>
                <a:latin typeface="Century Gothic" panose="020B0502020202020204" pitchFamily="34" charset="0"/>
                <a:cs typeface="David" panose="020E0502060401010101" pitchFamily="34" charset="-79"/>
              </a:rPr>
              <a:t>The Knesset, the Israeli parliament, is elected directly by the voters, not through a body of electors</a:t>
            </a:r>
          </a:p>
          <a:p>
            <a:pPr algn="l" rtl="0">
              <a:lnSpc>
                <a:spcPct val="150000"/>
              </a:lnSpc>
            </a:pPr>
            <a:r>
              <a:rPr lang="en-US" sz="2000" b="1" dirty="0">
                <a:solidFill>
                  <a:schemeClr val="bg1"/>
                </a:solidFill>
                <a:latin typeface="Century Gothic" panose="020B0502020202020204" pitchFamily="34" charset="0"/>
                <a:cs typeface="David" panose="020E0502060401010101" pitchFamily="34" charset="-79"/>
              </a:rPr>
              <a:t>Equal: </a:t>
            </a:r>
            <a:r>
              <a:rPr lang="en-US" sz="2000" dirty="0">
                <a:solidFill>
                  <a:schemeClr val="bg1"/>
                </a:solidFill>
                <a:latin typeface="Century Gothic" panose="020B0502020202020204" pitchFamily="34" charset="0"/>
                <a:cs typeface="David" panose="020E0502060401010101" pitchFamily="34" charset="-79"/>
              </a:rPr>
              <a:t>All votes cast are equal in weight</a:t>
            </a:r>
          </a:p>
          <a:p>
            <a:pPr algn="l" rtl="0">
              <a:lnSpc>
                <a:spcPct val="150000"/>
              </a:lnSpc>
            </a:pPr>
            <a:r>
              <a:rPr lang="en-US" sz="2000" b="1" dirty="0">
                <a:solidFill>
                  <a:schemeClr val="bg1"/>
                </a:solidFill>
                <a:latin typeface="Century Gothic" panose="020B0502020202020204" pitchFamily="34" charset="0"/>
                <a:cs typeface="David" panose="020E0502060401010101" pitchFamily="34" charset="-79"/>
              </a:rPr>
              <a:t>Secret: </a:t>
            </a:r>
            <a:r>
              <a:rPr lang="en-US" sz="2000" dirty="0">
                <a:solidFill>
                  <a:schemeClr val="bg1"/>
                </a:solidFill>
                <a:latin typeface="Century Gothic" panose="020B0502020202020204" pitchFamily="34" charset="0"/>
                <a:cs typeface="David" panose="020E0502060401010101" pitchFamily="34" charset="-79"/>
              </a:rPr>
              <a:t>Elections are by secret ballot</a:t>
            </a:r>
          </a:p>
        </p:txBody>
      </p:sp>
      <p:pic>
        <p:nvPicPr>
          <p:cNvPr id="6150" name="Picture 6" descr="'I Voted' sticker on the black background.">
            <a:extLst>
              <a:ext uri="{FF2B5EF4-FFF2-40B4-BE49-F238E27FC236}">
                <a16:creationId xmlns:a16="http://schemas.microsoft.com/office/drawing/2014/main" xmlns="" id="{713E2920-CC93-408F-9303-61AB4936DA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9120" y="1188720"/>
            <a:ext cx="3271529" cy="2236908"/>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xmlns="" id="{C65AFFA1-E24C-4D7F-9274-7CF2995CD712}"/>
              </a:ext>
            </a:extLst>
          </p:cNvPr>
          <p:cNvCxnSpPr>
            <a:cxnSpLocks/>
          </p:cNvCxnSpPr>
          <p:nvPr/>
        </p:nvCxnSpPr>
        <p:spPr>
          <a:xfrm flipH="1">
            <a:off x="8239760" y="1198880"/>
            <a:ext cx="3180080" cy="218610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79430A5F-DB23-41D2-A653-7144868CC9E1}"/>
              </a:ext>
            </a:extLst>
          </p:cNvPr>
          <p:cNvCxnSpPr>
            <a:cxnSpLocks/>
          </p:cNvCxnSpPr>
          <p:nvPr/>
        </p:nvCxnSpPr>
        <p:spPr>
          <a:xfrm>
            <a:off x="8199120" y="1183640"/>
            <a:ext cx="3271529" cy="230244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xmlns="" id="{5C9AA351-DE8D-43B9-99B0-93C2596A796A}"/>
              </a:ext>
            </a:extLst>
          </p:cNvPr>
          <p:cNvGrpSpPr/>
          <p:nvPr/>
        </p:nvGrpSpPr>
        <p:grpSpPr>
          <a:xfrm>
            <a:off x="5711428" y="3711639"/>
            <a:ext cx="4114800" cy="2746629"/>
            <a:chOff x="7580868" y="3711639"/>
            <a:chExt cx="4114800" cy="2746629"/>
          </a:xfrm>
        </p:grpSpPr>
        <p:pic>
          <p:nvPicPr>
            <p:cNvPr id="6148" name="Picture 4" descr="Image result for absentee ballot">
              <a:extLst>
                <a:ext uri="{FF2B5EF4-FFF2-40B4-BE49-F238E27FC236}">
                  <a16:creationId xmlns:a16="http://schemas.microsoft.com/office/drawing/2014/main" xmlns="" id="{FC4CA1D6-8BE4-4E2C-8F77-E450BAD698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0868" y="3711639"/>
              <a:ext cx="4114800" cy="2746629"/>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xmlns="" id="{485FF16B-E761-439B-B5DA-30FB6D404A39}"/>
                </a:ext>
              </a:extLst>
            </p:cNvPr>
            <p:cNvCxnSpPr>
              <a:cxnSpLocks/>
            </p:cNvCxnSpPr>
            <p:nvPr/>
          </p:nvCxnSpPr>
          <p:spPr>
            <a:xfrm flipH="1">
              <a:off x="7580868" y="3772092"/>
              <a:ext cx="4021853" cy="26861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01097638-5FB6-41C1-ADFE-78326894A43E}"/>
                </a:ext>
              </a:extLst>
            </p:cNvPr>
            <p:cNvCxnSpPr>
              <a:cxnSpLocks/>
            </p:cNvCxnSpPr>
            <p:nvPr/>
          </p:nvCxnSpPr>
          <p:spPr>
            <a:xfrm>
              <a:off x="7580868" y="3711639"/>
              <a:ext cx="4114800" cy="274662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xmlns="" id="{1649ED51-8AD6-444E-A96E-70321420DB9B}"/>
              </a:ext>
            </a:extLst>
          </p:cNvPr>
          <p:cNvSpPr/>
          <p:nvPr/>
        </p:nvSpPr>
        <p:spPr>
          <a:xfrm>
            <a:off x="924911" y="56564"/>
            <a:ext cx="10941266" cy="996406"/>
          </a:xfrm>
          <a:prstGeom prst="rect">
            <a:avLst/>
          </a:prstGeom>
          <a:solidFill>
            <a:schemeClr val="tx1"/>
          </a:solidFill>
          <a:ln w="31750">
            <a:solidFill>
              <a:srgbClr val="0070C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 name="TextBox 27">
            <a:extLst>
              <a:ext uri="{FF2B5EF4-FFF2-40B4-BE49-F238E27FC236}">
                <a16:creationId xmlns:a16="http://schemas.microsoft.com/office/drawing/2014/main" xmlns="" id="{2D464B7F-B083-449F-B7A7-A0574DE5E057}"/>
              </a:ext>
            </a:extLst>
          </p:cNvPr>
          <p:cNvSpPr txBox="1"/>
          <p:nvPr/>
        </p:nvSpPr>
        <p:spPr>
          <a:xfrm>
            <a:off x="-10510" y="84082"/>
            <a:ext cx="12192000" cy="923330"/>
          </a:xfrm>
          <a:prstGeom prst="rect">
            <a:avLst/>
          </a:prstGeom>
          <a:noFill/>
        </p:spPr>
        <p:txBody>
          <a:bodyPr wrap="square" rtlCol="0">
            <a:spAutoFit/>
          </a:bodyPr>
          <a:lstStyle/>
          <a:p>
            <a:pPr algn="ctr" hangingPunct="0"/>
            <a:r>
              <a:rPr lang="en-US" sz="5400" b="1" dirty="0">
                <a:solidFill>
                  <a:schemeClr val="bg1"/>
                </a:solidFill>
                <a:latin typeface="Arial Rounded MT Bold" panose="020F0704030504030204" pitchFamily="34" charset="0"/>
              </a:rPr>
              <a:t>Principles</a:t>
            </a:r>
          </a:p>
        </p:txBody>
      </p:sp>
      <p:pic>
        <p:nvPicPr>
          <p:cNvPr id="11266" name="Picture 2" descr="Image result for â«×§××¤×â¬â">
            <a:extLst>
              <a:ext uri="{FF2B5EF4-FFF2-40B4-BE49-F238E27FC236}">
                <a16:creationId xmlns:a16="http://schemas.microsoft.com/office/drawing/2014/main" xmlns="" id="{7F6EB1BD-87EF-4750-81DD-B3A24292DB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5490" y="4868918"/>
            <a:ext cx="28575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53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24281"/>
            <a:ext cx="6786880" cy="4525963"/>
          </a:xfrm>
        </p:spPr>
        <p:txBody>
          <a:bodyPr>
            <a:noAutofit/>
          </a:bodyPr>
          <a:lstStyle/>
          <a:p>
            <a:pPr algn="l" rtl="0">
              <a:lnSpc>
                <a:spcPct val="150000"/>
              </a:lnSpc>
            </a:pPr>
            <a:r>
              <a:rPr lang="en-US" sz="2000" b="1" dirty="0">
                <a:solidFill>
                  <a:schemeClr val="bg1"/>
                </a:solidFill>
                <a:latin typeface="Century Gothic" panose="020B0502020202020204" pitchFamily="34" charset="0"/>
                <a:cs typeface="David" panose="020E0502060401010101" pitchFamily="34" charset="-79"/>
              </a:rPr>
              <a:t>National: </a:t>
            </a:r>
            <a:r>
              <a:rPr lang="en-US" sz="2000" dirty="0">
                <a:solidFill>
                  <a:schemeClr val="bg1"/>
                </a:solidFill>
                <a:latin typeface="Century Gothic" panose="020B0502020202020204" pitchFamily="34" charset="0"/>
                <a:cs typeface="David" panose="020E0502060401010101" pitchFamily="34" charset="-79"/>
              </a:rPr>
              <a:t>The entire country constitutes a single electoral constituency</a:t>
            </a:r>
          </a:p>
          <a:p>
            <a:pPr algn="l" rtl="0">
              <a:lnSpc>
                <a:spcPct val="150000"/>
              </a:lnSpc>
            </a:pPr>
            <a:r>
              <a:rPr lang="en-US" sz="2000" b="1" dirty="0">
                <a:solidFill>
                  <a:schemeClr val="bg1"/>
                </a:solidFill>
                <a:latin typeface="Century Gothic" panose="020B0502020202020204" pitchFamily="34" charset="0"/>
                <a:cs typeface="David" panose="020E0502060401010101" pitchFamily="34" charset="-79"/>
              </a:rPr>
              <a:t>Direct: </a:t>
            </a:r>
            <a:r>
              <a:rPr lang="en-US" sz="2000" dirty="0">
                <a:solidFill>
                  <a:schemeClr val="bg1"/>
                </a:solidFill>
                <a:latin typeface="Century Gothic" panose="020B0502020202020204" pitchFamily="34" charset="0"/>
                <a:cs typeface="David" panose="020E0502060401010101" pitchFamily="34" charset="-79"/>
              </a:rPr>
              <a:t>The Knesset, the Israeli parliament, is elected directly by the voters, not through a body of electors</a:t>
            </a:r>
          </a:p>
          <a:p>
            <a:pPr algn="l" rtl="0">
              <a:lnSpc>
                <a:spcPct val="150000"/>
              </a:lnSpc>
            </a:pPr>
            <a:r>
              <a:rPr lang="en-US" sz="2000" b="1" dirty="0">
                <a:solidFill>
                  <a:schemeClr val="bg1"/>
                </a:solidFill>
                <a:latin typeface="Century Gothic" panose="020B0502020202020204" pitchFamily="34" charset="0"/>
                <a:cs typeface="David" panose="020E0502060401010101" pitchFamily="34" charset="-79"/>
              </a:rPr>
              <a:t>Equal: </a:t>
            </a:r>
            <a:r>
              <a:rPr lang="en-US" sz="2000" dirty="0">
                <a:solidFill>
                  <a:schemeClr val="bg1"/>
                </a:solidFill>
                <a:latin typeface="Century Gothic" panose="020B0502020202020204" pitchFamily="34" charset="0"/>
                <a:cs typeface="David" panose="020E0502060401010101" pitchFamily="34" charset="-79"/>
              </a:rPr>
              <a:t>All votes cast are equal in weight</a:t>
            </a:r>
          </a:p>
          <a:p>
            <a:pPr algn="l" rtl="0">
              <a:lnSpc>
                <a:spcPct val="150000"/>
              </a:lnSpc>
            </a:pPr>
            <a:r>
              <a:rPr lang="en-US" sz="2000" b="1" dirty="0">
                <a:solidFill>
                  <a:schemeClr val="bg1"/>
                </a:solidFill>
                <a:latin typeface="Century Gothic" panose="020B0502020202020204" pitchFamily="34" charset="0"/>
                <a:cs typeface="David" panose="020E0502060401010101" pitchFamily="34" charset="-79"/>
              </a:rPr>
              <a:t>Secret: </a:t>
            </a:r>
            <a:r>
              <a:rPr lang="en-US" sz="2000" dirty="0">
                <a:solidFill>
                  <a:schemeClr val="bg1"/>
                </a:solidFill>
                <a:latin typeface="Century Gothic" panose="020B0502020202020204" pitchFamily="34" charset="0"/>
                <a:cs typeface="David" panose="020E0502060401010101" pitchFamily="34" charset="-79"/>
              </a:rPr>
              <a:t>Elections are by secret ballot</a:t>
            </a:r>
          </a:p>
          <a:p>
            <a:pPr algn="l" rtl="0">
              <a:lnSpc>
                <a:spcPct val="150000"/>
              </a:lnSpc>
            </a:pPr>
            <a:r>
              <a:rPr lang="en-US" sz="2000" b="1" dirty="0">
                <a:solidFill>
                  <a:schemeClr val="bg1"/>
                </a:solidFill>
                <a:latin typeface="Century Gothic" panose="020B0502020202020204" pitchFamily="34" charset="0"/>
                <a:cs typeface="David" panose="020E0502060401010101" pitchFamily="34" charset="-79"/>
              </a:rPr>
              <a:t>Proportional:</a:t>
            </a:r>
            <a:r>
              <a:rPr lang="en-US" sz="2000" dirty="0">
                <a:solidFill>
                  <a:schemeClr val="bg1"/>
                </a:solidFill>
                <a:latin typeface="Century Gothic" panose="020B0502020202020204" pitchFamily="34" charset="0"/>
                <a:cs typeface="David" panose="020E0502060401010101" pitchFamily="34" charset="-79"/>
              </a:rPr>
              <a:t> The 120 Knesset seats are assigned in proportion to each party's percentage of the total national vote</a:t>
            </a:r>
          </a:p>
        </p:txBody>
      </p:sp>
      <p:sp>
        <p:nvSpPr>
          <p:cNvPr id="15" name="Rectangle 14">
            <a:extLst>
              <a:ext uri="{FF2B5EF4-FFF2-40B4-BE49-F238E27FC236}">
                <a16:creationId xmlns:a16="http://schemas.microsoft.com/office/drawing/2014/main" xmlns="" id="{CD8F4F8D-1404-43EC-9DF9-35A514BC8D87}"/>
              </a:ext>
            </a:extLst>
          </p:cNvPr>
          <p:cNvSpPr/>
          <p:nvPr/>
        </p:nvSpPr>
        <p:spPr>
          <a:xfrm>
            <a:off x="924911" y="56564"/>
            <a:ext cx="10941266" cy="996406"/>
          </a:xfrm>
          <a:prstGeom prst="rect">
            <a:avLst/>
          </a:prstGeom>
          <a:solidFill>
            <a:schemeClr val="tx1"/>
          </a:solidFill>
          <a:ln w="31750">
            <a:solidFill>
              <a:srgbClr val="0070C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TextBox 15">
            <a:extLst>
              <a:ext uri="{FF2B5EF4-FFF2-40B4-BE49-F238E27FC236}">
                <a16:creationId xmlns:a16="http://schemas.microsoft.com/office/drawing/2014/main" xmlns="" id="{9E6F183B-8301-4329-AF20-82B39671681E}"/>
              </a:ext>
            </a:extLst>
          </p:cNvPr>
          <p:cNvSpPr txBox="1"/>
          <p:nvPr/>
        </p:nvSpPr>
        <p:spPr>
          <a:xfrm>
            <a:off x="-10510" y="84082"/>
            <a:ext cx="12192000" cy="923330"/>
          </a:xfrm>
          <a:prstGeom prst="rect">
            <a:avLst/>
          </a:prstGeom>
          <a:noFill/>
        </p:spPr>
        <p:txBody>
          <a:bodyPr wrap="square" rtlCol="0">
            <a:spAutoFit/>
          </a:bodyPr>
          <a:lstStyle/>
          <a:p>
            <a:pPr algn="ctr" hangingPunct="0"/>
            <a:r>
              <a:rPr lang="en-US" sz="5400" b="1" dirty="0">
                <a:solidFill>
                  <a:schemeClr val="bg1"/>
                </a:solidFill>
                <a:latin typeface="Arial Rounded MT Bold" panose="020F0704030504030204" pitchFamily="34" charset="0"/>
              </a:rPr>
              <a:t>Principles</a:t>
            </a:r>
          </a:p>
        </p:txBody>
      </p:sp>
      <p:pic>
        <p:nvPicPr>
          <p:cNvPr id="7170" name="Picture 2" descr="Image result for 120 seat for, 100 percent israeli parliament">
            <a:extLst>
              <a:ext uri="{FF2B5EF4-FFF2-40B4-BE49-F238E27FC236}">
                <a16:creationId xmlns:a16="http://schemas.microsoft.com/office/drawing/2014/main" xmlns="" id="{DC422151-2428-42C9-BB68-8046BFFA65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4028" y="4504589"/>
            <a:ext cx="3679612" cy="189193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100 percent">
            <a:extLst>
              <a:ext uri="{FF2B5EF4-FFF2-40B4-BE49-F238E27FC236}">
                <a16:creationId xmlns:a16="http://schemas.microsoft.com/office/drawing/2014/main" xmlns="" id="{9131A6D1-9DDF-480E-BF95-726F61F232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90748" y="1224281"/>
            <a:ext cx="2526452" cy="1894839"/>
          </a:xfrm>
          <a:prstGeom prst="rect">
            <a:avLst/>
          </a:prstGeom>
          <a:noFill/>
          <a:extLst>
            <a:ext uri="{909E8E84-426E-40DD-AFC4-6F175D3DCCD1}">
              <a14:hiddenFill xmlns:a14="http://schemas.microsoft.com/office/drawing/2010/main">
                <a:solidFill>
                  <a:srgbClr val="FFFFFF"/>
                </a:solidFill>
              </a14:hiddenFill>
            </a:ext>
          </a:extLst>
        </p:spPr>
      </p:pic>
      <p:sp>
        <p:nvSpPr>
          <p:cNvPr id="8" name="Arrow: Down 7">
            <a:extLst>
              <a:ext uri="{FF2B5EF4-FFF2-40B4-BE49-F238E27FC236}">
                <a16:creationId xmlns:a16="http://schemas.microsoft.com/office/drawing/2014/main" xmlns="" id="{86AEC9AF-EF9A-4BBE-A004-8633E8AE4090}"/>
              </a:ext>
            </a:extLst>
          </p:cNvPr>
          <p:cNvSpPr/>
          <p:nvPr/>
        </p:nvSpPr>
        <p:spPr>
          <a:xfrm>
            <a:off x="9265920" y="3342640"/>
            <a:ext cx="447040" cy="955040"/>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137684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0" name="מלבן 2"/>
          <p:cNvSpPr>
            <a:spLocks noChangeArrowheads="1"/>
          </p:cNvSpPr>
          <p:nvPr/>
        </p:nvSpPr>
        <p:spPr bwMode="auto">
          <a:xfrm>
            <a:off x="2309814" y="1838326"/>
            <a:ext cx="4579937" cy="461963"/>
          </a:xfrm>
          <a:prstGeom prst="rect">
            <a:avLst/>
          </a:prstGeom>
          <a:noFill/>
          <a:ln w="9525">
            <a:noFill/>
            <a:miter lim="800000"/>
            <a:headEnd/>
            <a:tailEnd/>
          </a:ln>
        </p:spPr>
        <p:txBody>
          <a:bodyPr>
            <a:spAutoFit/>
          </a:bodyPr>
          <a:lstStyle/>
          <a:p>
            <a:pPr marL="285750" indent="-285750">
              <a:buFont typeface="Arial" pitchFamily="34" charset="0"/>
              <a:buChar char="•"/>
            </a:pPr>
            <a:r>
              <a:rPr lang="en-US" altLang="he-IL" sz="2400" dirty="0">
                <a:solidFill>
                  <a:schemeClr val="bg1"/>
                </a:solidFill>
              </a:rPr>
              <a:t>parliamentary democracy</a:t>
            </a:r>
            <a:endParaRPr lang="he-IL" altLang="he-IL" sz="2400" dirty="0">
              <a:solidFill>
                <a:schemeClr val="bg1"/>
              </a:solidFill>
            </a:endParaRPr>
          </a:p>
        </p:txBody>
      </p:sp>
      <p:sp>
        <p:nvSpPr>
          <p:cNvPr id="11271" name="מלבן 3"/>
          <p:cNvSpPr>
            <a:spLocks noChangeArrowheads="1"/>
          </p:cNvSpPr>
          <p:nvPr/>
        </p:nvSpPr>
        <p:spPr bwMode="auto">
          <a:xfrm>
            <a:off x="2235201" y="2497138"/>
            <a:ext cx="5324475" cy="831850"/>
          </a:xfrm>
          <a:prstGeom prst="rect">
            <a:avLst/>
          </a:prstGeom>
          <a:noFill/>
          <a:ln w="9525">
            <a:noFill/>
            <a:miter lim="800000"/>
            <a:headEnd/>
            <a:tailEnd/>
          </a:ln>
        </p:spPr>
        <p:txBody>
          <a:bodyPr>
            <a:spAutoFit/>
          </a:bodyPr>
          <a:lstStyle/>
          <a:p>
            <a:pPr marL="285750" indent="-285750">
              <a:buFont typeface="Arial" pitchFamily="34" charset="0"/>
              <a:buChar char="•"/>
            </a:pPr>
            <a:r>
              <a:rPr lang="en-US" altLang="he-IL" sz="2400" dirty="0">
                <a:solidFill>
                  <a:schemeClr val="bg1"/>
                </a:solidFill>
              </a:rPr>
              <a:t>based on nationwide proportional representation (PR)- </a:t>
            </a:r>
            <a:endParaRPr lang="he-IL" altLang="he-IL" sz="2400" dirty="0">
              <a:solidFill>
                <a:schemeClr val="bg1"/>
              </a:solidFill>
            </a:endParaRPr>
          </a:p>
        </p:txBody>
      </p:sp>
      <p:pic>
        <p:nvPicPr>
          <p:cNvPr id="11272" name="Picture 10" descr="http://msc.wcdn.co.il/w/f-466/1432212-5.jpg"/>
          <p:cNvPicPr>
            <a:picLocks noChangeAspect="1" noChangeArrowheads="1"/>
          </p:cNvPicPr>
          <p:nvPr/>
        </p:nvPicPr>
        <p:blipFill>
          <a:blip r:embed="rId3" cstate="print"/>
          <a:srcRect/>
          <a:stretch>
            <a:fillRect/>
          </a:stretch>
        </p:blipFill>
        <p:spPr bwMode="auto">
          <a:xfrm>
            <a:off x="7559676" y="1731963"/>
            <a:ext cx="2481263" cy="1651000"/>
          </a:xfrm>
          <a:prstGeom prst="rect">
            <a:avLst/>
          </a:prstGeom>
          <a:noFill/>
          <a:ln w="9525">
            <a:noFill/>
            <a:miter lim="800000"/>
            <a:headEnd/>
            <a:tailEnd/>
          </a:ln>
        </p:spPr>
      </p:pic>
      <p:sp>
        <p:nvSpPr>
          <p:cNvPr id="6" name="מלבן מעוגל 5"/>
          <p:cNvSpPr/>
          <p:nvPr/>
        </p:nvSpPr>
        <p:spPr>
          <a:xfrm>
            <a:off x="1833563" y="3646489"/>
            <a:ext cx="8513762" cy="2727325"/>
          </a:xfrm>
          <a:prstGeom prst="roundRect">
            <a:avLst/>
          </a:prstGeom>
        </p:spPr>
        <p:style>
          <a:lnRef idx="1">
            <a:schemeClr val="dk1"/>
          </a:lnRef>
          <a:fillRef idx="2">
            <a:schemeClr val="dk1"/>
          </a:fillRef>
          <a:effectRef idx="1">
            <a:schemeClr val="dk1"/>
          </a:effectRef>
          <a:fontRef idx="minor">
            <a:schemeClr val="dk1"/>
          </a:fontRef>
        </p:style>
        <p:txBody>
          <a:bodyPr rtlCol="1" anchor="ctr"/>
          <a:lstStyle/>
          <a:p>
            <a:pPr eaLnBrk="1" hangingPunct="1">
              <a:lnSpc>
                <a:spcPct val="150000"/>
              </a:lnSpc>
              <a:defRPr/>
            </a:pPr>
            <a:r>
              <a:rPr lang="en-US" sz="2000" b="1" dirty="0"/>
              <a:t>For example:</a:t>
            </a:r>
          </a:p>
          <a:p>
            <a:pPr eaLnBrk="1" hangingPunct="1">
              <a:defRPr/>
            </a:pPr>
            <a:r>
              <a:rPr lang="en-US" dirty="0"/>
              <a:t>On the last elections in 2013, we hade </a:t>
            </a:r>
            <a:r>
              <a:rPr lang="he-IL" dirty="0"/>
              <a:t>3,792,742</a:t>
            </a:r>
            <a:r>
              <a:rPr lang="en-US" dirty="0"/>
              <a:t> votes. </a:t>
            </a:r>
          </a:p>
          <a:p>
            <a:pPr eaLnBrk="1" hangingPunct="1">
              <a:defRPr/>
            </a:pPr>
            <a:r>
              <a:rPr lang="en-US" dirty="0"/>
              <a:t>To see how many votes represent every Knesset (Parliament) member, split this number in 120- the number of the Knesset members.</a:t>
            </a:r>
          </a:p>
          <a:p>
            <a:pPr eaLnBrk="1" hangingPunct="1">
              <a:defRPr/>
            </a:pPr>
            <a:endParaRPr lang="en-US" dirty="0"/>
          </a:p>
          <a:p>
            <a:pPr eaLnBrk="1" hangingPunct="1">
              <a:defRPr/>
            </a:pPr>
            <a:r>
              <a:rPr lang="he-IL" dirty="0"/>
              <a:t>3,792,742 </a:t>
            </a:r>
            <a:r>
              <a:rPr lang="en-US" dirty="0"/>
              <a:t> / 120= </a:t>
            </a:r>
            <a:r>
              <a:rPr lang="he-IL" dirty="0"/>
              <a:t> </a:t>
            </a:r>
            <a:r>
              <a:rPr lang="he-IL" sz="2000" b="1" dirty="0">
                <a:effectLst>
                  <a:outerShdw blurRad="38100" dist="38100" dir="2700000" algn="tl">
                    <a:srgbClr val="000000">
                      <a:alpha val="43137"/>
                    </a:srgbClr>
                  </a:outerShdw>
                </a:effectLst>
              </a:rPr>
              <a:t>31,606</a:t>
            </a:r>
            <a:r>
              <a:rPr lang="en-US" sz="2000" b="1" dirty="0">
                <a:effectLst>
                  <a:outerShdw blurRad="38100" dist="38100" dir="2700000" algn="tl">
                    <a:srgbClr val="000000">
                      <a:alpha val="43137"/>
                    </a:srgbClr>
                  </a:outerShdw>
                </a:effectLst>
              </a:rPr>
              <a:t>votes for every Knesset member (Mandate)</a:t>
            </a:r>
            <a:endParaRPr lang="he-IL" sz="2000" b="1" dirty="0">
              <a:effectLst>
                <a:outerShdw blurRad="38100" dist="38100" dir="2700000" algn="tl">
                  <a:srgbClr val="000000">
                    <a:alpha val="43137"/>
                  </a:srgbClr>
                </a:outerShdw>
              </a:effectLst>
            </a:endParaRPr>
          </a:p>
        </p:txBody>
      </p:sp>
      <p:pic>
        <p:nvPicPr>
          <p:cNvPr id="2" name="תמונה 1"/>
          <p:cNvPicPr>
            <a:picLocks noChangeAspect="1"/>
          </p:cNvPicPr>
          <p:nvPr/>
        </p:nvPicPr>
        <p:blipFill>
          <a:blip r:embed="rId4" cstate="print"/>
          <a:srcRect/>
          <a:stretch>
            <a:fillRect/>
          </a:stretch>
        </p:blipFill>
        <p:spPr bwMode="auto">
          <a:xfrm>
            <a:off x="2909889" y="3543300"/>
            <a:ext cx="3476625" cy="2781300"/>
          </a:xfrm>
          <a:prstGeom prst="rect">
            <a:avLst/>
          </a:prstGeom>
          <a:noFill/>
          <a:ln w="9525">
            <a:noFill/>
            <a:miter lim="800000"/>
            <a:headEnd/>
            <a:tailEnd/>
          </a:ln>
        </p:spPr>
      </p:pic>
      <p:grpSp>
        <p:nvGrpSpPr>
          <p:cNvPr id="9" name="Group 8">
            <a:extLst>
              <a:ext uri="{FF2B5EF4-FFF2-40B4-BE49-F238E27FC236}">
                <a16:creationId xmlns:a16="http://schemas.microsoft.com/office/drawing/2014/main" xmlns="" id="{0A9B958F-ACFD-4919-9AF8-26ACAB8D43BA}"/>
              </a:ext>
            </a:extLst>
          </p:cNvPr>
          <p:cNvGrpSpPr/>
          <p:nvPr/>
        </p:nvGrpSpPr>
        <p:grpSpPr>
          <a:xfrm>
            <a:off x="-10510" y="56564"/>
            <a:ext cx="12192000" cy="996406"/>
            <a:chOff x="-10510" y="56564"/>
            <a:chExt cx="12192000" cy="996406"/>
          </a:xfrm>
        </p:grpSpPr>
        <p:sp>
          <p:nvSpPr>
            <p:cNvPr id="10" name="Rectangle 9">
              <a:extLst>
                <a:ext uri="{FF2B5EF4-FFF2-40B4-BE49-F238E27FC236}">
                  <a16:creationId xmlns:a16="http://schemas.microsoft.com/office/drawing/2014/main" xmlns="" id="{3AECE848-0D4F-4661-BF10-611B0A9B6B64}"/>
                </a:ext>
              </a:extLst>
            </p:cNvPr>
            <p:cNvSpPr/>
            <p:nvPr/>
          </p:nvSpPr>
          <p:spPr>
            <a:xfrm>
              <a:off x="924911" y="56564"/>
              <a:ext cx="10941266" cy="996406"/>
            </a:xfrm>
            <a:prstGeom prst="rect">
              <a:avLst/>
            </a:prstGeom>
            <a:solidFill>
              <a:schemeClr val="tx1"/>
            </a:solidFill>
            <a:ln w="31750">
              <a:solidFill>
                <a:srgbClr val="0070C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TextBox 10">
              <a:extLst>
                <a:ext uri="{FF2B5EF4-FFF2-40B4-BE49-F238E27FC236}">
                  <a16:creationId xmlns:a16="http://schemas.microsoft.com/office/drawing/2014/main" xmlns="" id="{00E66CB7-4D6A-417B-9AC8-C8F329A98ADA}"/>
                </a:ext>
              </a:extLst>
            </p:cNvPr>
            <p:cNvSpPr txBox="1"/>
            <p:nvPr/>
          </p:nvSpPr>
          <p:spPr>
            <a:xfrm>
              <a:off x="-10510" y="84082"/>
              <a:ext cx="12192000" cy="923330"/>
            </a:xfrm>
            <a:prstGeom prst="rect">
              <a:avLst/>
            </a:prstGeom>
            <a:noFill/>
          </p:spPr>
          <p:txBody>
            <a:bodyPr wrap="square" rtlCol="0">
              <a:spAutoFit/>
            </a:bodyPr>
            <a:lstStyle/>
            <a:p>
              <a:pPr algn="ctr" hangingPunct="0"/>
              <a:r>
                <a:rPr lang="en-US" sz="5400" b="1" dirty="0">
                  <a:solidFill>
                    <a:schemeClr val="bg1"/>
                  </a:solidFill>
                  <a:latin typeface="Arial Rounded MT Bold" panose="020F0704030504030204" pitchFamily="34" charset="0"/>
                </a:rPr>
                <a:t>The Israeli voting system</a:t>
              </a:r>
            </a:p>
          </p:txBody>
        </p:sp>
      </p:grpSp>
    </p:spTree>
    <p:extLst>
      <p:ext uri="{BB962C8B-B14F-4D97-AF65-F5344CB8AC3E}">
        <p14:creationId xmlns:p14="http://schemas.microsoft.com/office/powerpoint/2010/main" val="110772694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5920" y="1635761"/>
            <a:ext cx="5140960" cy="4968239"/>
          </a:xfrm>
        </p:spPr>
        <p:txBody>
          <a:bodyPr>
            <a:normAutofit fontScale="85000" lnSpcReduction="10000"/>
          </a:bodyPr>
          <a:lstStyle/>
          <a:p>
            <a:pPr algn="l" rtl="0">
              <a:lnSpc>
                <a:spcPct val="150000"/>
              </a:lnSpc>
            </a:pPr>
            <a:r>
              <a:rPr lang="en-US" sz="2000" dirty="0">
                <a:solidFill>
                  <a:schemeClr val="bg1"/>
                </a:solidFill>
                <a:latin typeface="Century Gothic" panose="020B0502020202020204" pitchFamily="34" charset="0"/>
              </a:rPr>
              <a:t>Knesset elections are based on a vote for a </a:t>
            </a:r>
            <a:r>
              <a:rPr lang="en-US" sz="2000" b="1" dirty="0">
                <a:solidFill>
                  <a:schemeClr val="bg1"/>
                </a:solidFill>
                <a:latin typeface="Century Gothic" panose="020B0502020202020204" pitchFamily="34" charset="0"/>
              </a:rPr>
              <a:t>party</a:t>
            </a:r>
            <a:r>
              <a:rPr lang="en-US" sz="2000" dirty="0">
                <a:solidFill>
                  <a:schemeClr val="bg1"/>
                </a:solidFill>
                <a:latin typeface="Century Gothic" panose="020B0502020202020204" pitchFamily="34" charset="0"/>
              </a:rPr>
              <a:t> rather than for </a:t>
            </a:r>
            <a:r>
              <a:rPr lang="en-US" sz="2000" b="1" dirty="0">
                <a:solidFill>
                  <a:schemeClr val="bg1"/>
                </a:solidFill>
                <a:latin typeface="Century Gothic" panose="020B0502020202020204" pitchFamily="34" charset="0"/>
              </a:rPr>
              <a:t>individuals</a:t>
            </a:r>
          </a:p>
          <a:p>
            <a:pPr algn="l" rtl="0">
              <a:lnSpc>
                <a:spcPct val="150000"/>
              </a:lnSpc>
            </a:pPr>
            <a:r>
              <a:rPr lang="en-US" sz="2000" dirty="0">
                <a:solidFill>
                  <a:schemeClr val="bg1"/>
                </a:solidFill>
                <a:latin typeface="Century Gothic" panose="020B0502020202020204" pitchFamily="34" charset="0"/>
              </a:rPr>
              <a:t>The many political parties – </a:t>
            </a:r>
            <a:r>
              <a:rPr lang="en-US" sz="2000" b="1" dirty="0">
                <a:solidFill>
                  <a:schemeClr val="bg1"/>
                </a:solidFill>
                <a:latin typeface="Century Gothic" panose="020B0502020202020204" pitchFamily="34" charset="0"/>
              </a:rPr>
              <a:t>41 </a:t>
            </a:r>
            <a:r>
              <a:rPr lang="en-US" sz="2000" dirty="0">
                <a:solidFill>
                  <a:schemeClr val="bg1"/>
                </a:solidFill>
                <a:latin typeface="Century Gothic" panose="020B0502020202020204" pitchFamily="34" charset="0"/>
              </a:rPr>
              <a:t>which compete for election to the Knesset reflect a wide range of outlooks </a:t>
            </a:r>
            <a:r>
              <a:rPr lang="en-US" dirty="0">
                <a:solidFill>
                  <a:schemeClr val="bg1"/>
                </a:solidFill>
                <a:latin typeface="Century Gothic" panose="020B0502020202020204" pitchFamily="34" charset="0"/>
              </a:rPr>
              <a:t>and beliefs</a:t>
            </a:r>
          </a:p>
          <a:p>
            <a:pPr marL="285750" indent="-285750" algn="l" rtl="0">
              <a:lnSpc>
                <a:spcPct val="150000"/>
              </a:lnSpc>
            </a:pPr>
            <a:r>
              <a:rPr lang="en-US" altLang="he-IL" dirty="0">
                <a:solidFill>
                  <a:schemeClr val="bg1"/>
                </a:solidFill>
                <a:latin typeface="Century Gothic" panose="020B0502020202020204" pitchFamily="34" charset="0"/>
              </a:rPr>
              <a:t>The </a:t>
            </a:r>
            <a:r>
              <a:rPr lang="en-US" altLang="he-IL" b="1" dirty="0">
                <a:solidFill>
                  <a:schemeClr val="bg1"/>
                </a:solidFill>
                <a:latin typeface="Century Gothic" panose="020B0502020202020204" pitchFamily="34" charset="0"/>
              </a:rPr>
              <a:t>coalition</a:t>
            </a:r>
            <a:r>
              <a:rPr lang="en-US" altLang="he-IL" dirty="0">
                <a:solidFill>
                  <a:schemeClr val="bg1"/>
                </a:solidFill>
                <a:latin typeface="Century Gothic" panose="020B0502020202020204" pitchFamily="34" charset="0"/>
              </a:rPr>
              <a:t> is all the parties who support the government.</a:t>
            </a:r>
          </a:p>
          <a:p>
            <a:pPr marL="285750" indent="-285750" algn="l" rtl="0">
              <a:lnSpc>
                <a:spcPct val="150000"/>
              </a:lnSpc>
            </a:pPr>
            <a:r>
              <a:rPr lang="en-US" altLang="he-IL" dirty="0">
                <a:solidFill>
                  <a:schemeClr val="bg1"/>
                </a:solidFill>
                <a:latin typeface="Century Gothic" panose="020B0502020202020204" pitchFamily="34" charset="0"/>
              </a:rPr>
              <a:t>The </a:t>
            </a:r>
            <a:r>
              <a:rPr lang="en-US" altLang="he-IL" b="1" dirty="0">
                <a:solidFill>
                  <a:schemeClr val="bg1"/>
                </a:solidFill>
                <a:latin typeface="Century Gothic" panose="020B0502020202020204" pitchFamily="34" charset="0"/>
              </a:rPr>
              <a:t>opposition</a:t>
            </a:r>
            <a:r>
              <a:rPr lang="en-US" altLang="he-IL" dirty="0">
                <a:solidFill>
                  <a:schemeClr val="bg1"/>
                </a:solidFill>
                <a:latin typeface="Century Gothic" panose="020B0502020202020204" pitchFamily="34" charset="0"/>
              </a:rPr>
              <a:t> are the parties who run against the government</a:t>
            </a:r>
          </a:p>
          <a:p>
            <a:pPr marL="285750" indent="-285750" algn="l" rtl="0">
              <a:lnSpc>
                <a:spcPct val="150000"/>
              </a:lnSpc>
            </a:pPr>
            <a:r>
              <a:rPr lang="en-US" altLang="he-IL" dirty="0">
                <a:solidFill>
                  <a:schemeClr val="bg1"/>
                </a:solidFill>
                <a:latin typeface="Century Gothic" panose="020B0502020202020204" pitchFamily="34" charset="0"/>
              </a:rPr>
              <a:t>The coalition must be more than half (</a:t>
            </a:r>
            <a:r>
              <a:rPr lang="en-US" altLang="he-IL" b="1" dirty="0">
                <a:solidFill>
                  <a:schemeClr val="bg1"/>
                </a:solidFill>
                <a:latin typeface="Century Gothic" panose="020B0502020202020204" pitchFamily="34" charset="0"/>
              </a:rPr>
              <a:t>61</a:t>
            </a:r>
            <a:r>
              <a:rPr lang="en-US" altLang="he-IL" dirty="0">
                <a:solidFill>
                  <a:schemeClr val="bg1"/>
                </a:solidFill>
                <a:latin typeface="Century Gothic" panose="020B0502020202020204" pitchFamily="34" charset="0"/>
              </a:rPr>
              <a:t> seats) of the Knesset</a:t>
            </a:r>
            <a:endParaRPr lang="he-IL" altLang="he-IL" dirty="0">
              <a:solidFill>
                <a:schemeClr val="bg1"/>
              </a:solidFill>
              <a:latin typeface="Century Gothic" panose="020B0502020202020204" pitchFamily="34" charset="0"/>
            </a:endParaRPr>
          </a:p>
          <a:p>
            <a:pPr algn="l" rtl="0">
              <a:lnSpc>
                <a:spcPct val="150000"/>
              </a:lnSpc>
            </a:pPr>
            <a:endParaRPr lang="en-US" sz="2000" dirty="0">
              <a:solidFill>
                <a:schemeClr val="bg1"/>
              </a:solidFill>
              <a:latin typeface="Century Gothic" panose="020B0502020202020204" pitchFamily="34" charset="0"/>
            </a:endParaRPr>
          </a:p>
        </p:txBody>
      </p:sp>
      <p:grpSp>
        <p:nvGrpSpPr>
          <p:cNvPr id="4" name="Group 3">
            <a:extLst>
              <a:ext uri="{FF2B5EF4-FFF2-40B4-BE49-F238E27FC236}">
                <a16:creationId xmlns:a16="http://schemas.microsoft.com/office/drawing/2014/main" xmlns="" id="{B71B0D97-B7B9-48BE-ADA7-C63E4EFC85AD}"/>
              </a:ext>
            </a:extLst>
          </p:cNvPr>
          <p:cNvGrpSpPr/>
          <p:nvPr/>
        </p:nvGrpSpPr>
        <p:grpSpPr>
          <a:xfrm>
            <a:off x="-10510" y="56564"/>
            <a:ext cx="12192000" cy="996406"/>
            <a:chOff x="-10510" y="56564"/>
            <a:chExt cx="12192000" cy="996406"/>
          </a:xfrm>
        </p:grpSpPr>
        <p:sp>
          <p:nvSpPr>
            <p:cNvPr id="5" name="Rectangle 4">
              <a:extLst>
                <a:ext uri="{FF2B5EF4-FFF2-40B4-BE49-F238E27FC236}">
                  <a16:creationId xmlns:a16="http://schemas.microsoft.com/office/drawing/2014/main" xmlns="" id="{9E761D1F-CDC2-48EE-9635-AAB3100006C4}"/>
                </a:ext>
              </a:extLst>
            </p:cNvPr>
            <p:cNvSpPr/>
            <p:nvPr/>
          </p:nvSpPr>
          <p:spPr>
            <a:xfrm>
              <a:off x="924911" y="56564"/>
              <a:ext cx="10941266" cy="996406"/>
            </a:xfrm>
            <a:prstGeom prst="rect">
              <a:avLst/>
            </a:prstGeom>
            <a:solidFill>
              <a:schemeClr val="tx1"/>
            </a:solidFill>
            <a:ln w="31750">
              <a:solidFill>
                <a:srgbClr val="0070C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TextBox 5">
              <a:extLst>
                <a:ext uri="{FF2B5EF4-FFF2-40B4-BE49-F238E27FC236}">
                  <a16:creationId xmlns:a16="http://schemas.microsoft.com/office/drawing/2014/main" xmlns="" id="{0BDD9103-19C8-40B7-BA92-D9D19664FD50}"/>
                </a:ext>
              </a:extLst>
            </p:cNvPr>
            <p:cNvSpPr txBox="1"/>
            <p:nvPr/>
          </p:nvSpPr>
          <p:spPr>
            <a:xfrm>
              <a:off x="-10510" y="84082"/>
              <a:ext cx="12192000" cy="923330"/>
            </a:xfrm>
            <a:prstGeom prst="rect">
              <a:avLst/>
            </a:prstGeom>
            <a:noFill/>
          </p:spPr>
          <p:txBody>
            <a:bodyPr wrap="square" rtlCol="0">
              <a:spAutoFit/>
            </a:bodyPr>
            <a:lstStyle/>
            <a:p>
              <a:pPr algn="ctr" hangingPunct="0"/>
              <a:r>
                <a:rPr lang="en-US" sz="5400" b="1" dirty="0">
                  <a:solidFill>
                    <a:schemeClr val="bg1"/>
                  </a:solidFill>
                  <a:latin typeface="Arial Rounded MT Bold" panose="020F0704030504030204" pitchFamily="34" charset="0"/>
                </a:rPr>
                <a:t>Who are we voting for?</a:t>
              </a:r>
            </a:p>
          </p:txBody>
        </p:sp>
      </p:grpSp>
      <p:pic>
        <p:nvPicPr>
          <p:cNvPr id="17410" name="Picture 2" descr="Image result for â«×××× ××× ×¡×ªâ¬â">
            <a:extLst>
              <a:ext uri="{FF2B5EF4-FFF2-40B4-BE49-F238E27FC236}">
                <a16:creationId xmlns:a16="http://schemas.microsoft.com/office/drawing/2014/main" xmlns="" id="{F839971D-D346-4217-8A46-4103E7B9EF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8567" y="1920240"/>
            <a:ext cx="6217610" cy="41475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89F51643-6924-4416-B136-82ACD75AB371}"/>
              </a:ext>
            </a:extLst>
          </p:cNvPr>
          <p:cNvPicPr>
            <a:picLocks noChangeAspect="1"/>
          </p:cNvPicPr>
          <p:nvPr/>
        </p:nvPicPr>
        <p:blipFill>
          <a:blip r:embed="rId3"/>
          <a:stretch>
            <a:fillRect/>
          </a:stretch>
        </p:blipFill>
        <p:spPr>
          <a:xfrm>
            <a:off x="118752" y="1786484"/>
            <a:ext cx="5337169" cy="3986072"/>
          </a:xfrm>
          <a:prstGeom prst="rect">
            <a:avLst/>
          </a:prstGeom>
        </p:spPr>
      </p:pic>
      <p:sp>
        <p:nvSpPr>
          <p:cNvPr id="10" name="Freeform: Shape 9">
            <a:extLst>
              <a:ext uri="{FF2B5EF4-FFF2-40B4-BE49-F238E27FC236}">
                <a16:creationId xmlns:a16="http://schemas.microsoft.com/office/drawing/2014/main" xmlns="" id="{C3612ED3-4B81-459C-B39A-25FFAC358157}"/>
              </a:ext>
            </a:extLst>
          </p:cNvPr>
          <p:cNvSpPr/>
          <p:nvPr/>
        </p:nvSpPr>
        <p:spPr>
          <a:xfrm>
            <a:off x="7434909" y="2987040"/>
            <a:ext cx="2637908" cy="1175502"/>
          </a:xfrm>
          <a:custGeom>
            <a:avLst/>
            <a:gdLst>
              <a:gd name="connsiteX0" fmla="*/ 215571 w 2637908"/>
              <a:gd name="connsiteY0" fmla="*/ 121920 h 1175502"/>
              <a:gd name="connsiteX1" fmla="*/ 215571 w 2637908"/>
              <a:gd name="connsiteY1" fmla="*/ 1051560 h 1175502"/>
              <a:gd name="connsiteX2" fmla="*/ 2455851 w 2637908"/>
              <a:gd name="connsiteY2" fmla="*/ 1051560 h 1175502"/>
              <a:gd name="connsiteX3" fmla="*/ 2501571 w 2637908"/>
              <a:gd name="connsiteY3" fmla="*/ 0 h 1175502"/>
              <a:gd name="connsiteX4" fmla="*/ 2501571 w 2637908"/>
              <a:gd name="connsiteY4" fmla="*/ 0 h 1175502"/>
              <a:gd name="connsiteX5" fmla="*/ 2501571 w 2637908"/>
              <a:gd name="connsiteY5" fmla="*/ 0 h 117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7908" h="1175502">
                <a:moveTo>
                  <a:pt x="215571" y="121920"/>
                </a:moveTo>
                <a:cubicBezTo>
                  <a:pt x="28881" y="509270"/>
                  <a:pt x="-157809" y="896620"/>
                  <a:pt x="215571" y="1051560"/>
                </a:cubicBezTo>
                <a:cubicBezTo>
                  <a:pt x="588951" y="1206500"/>
                  <a:pt x="2074851" y="1226820"/>
                  <a:pt x="2455851" y="1051560"/>
                </a:cubicBezTo>
                <a:cubicBezTo>
                  <a:pt x="2836851" y="876300"/>
                  <a:pt x="2501571" y="0"/>
                  <a:pt x="2501571" y="0"/>
                </a:cubicBezTo>
                <a:lnTo>
                  <a:pt x="2501571" y="0"/>
                </a:lnTo>
                <a:lnTo>
                  <a:pt x="2501571" y="0"/>
                </a:lnTo>
              </a:path>
            </a:pathLst>
          </a:custGeom>
          <a:noFill/>
          <a:ln w="85725">
            <a:solidFill>
              <a:srgbClr val="FFFF00"/>
            </a:solid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Freeform: Shape 12">
            <a:extLst>
              <a:ext uri="{FF2B5EF4-FFF2-40B4-BE49-F238E27FC236}">
                <a16:creationId xmlns:a16="http://schemas.microsoft.com/office/drawing/2014/main" xmlns="" id="{9BBC988F-8A39-47C8-A7A8-33AA27CDC538}"/>
              </a:ext>
            </a:extLst>
          </p:cNvPr>
          <p:cNvSpPr/>
          <p:nvPr/>
        </p:nvSpPr>
        <p:spPr>
          <a:xfrm>
            <a:off x="6903720" y="2987040"/>
            <a:ext cx="3749040" cy="1447800"/>
          </a:xfrm>
          <a:custGeom>
            <a:avLst/>
            <a:gdLst>
              <a:gd name="connsiteX0" fmla="*/ 215571 w 2637908"/>
              <a:gd name="connsiteY0" fmla="*/ 121920 h 1175502"/>
              <a:gd name="connsiteX1" fmla="*/ 215571 w 2637908"/>
              <a:gd name="connsiteY1" fmla="*/ 1051560 h 1175502"/>
              <a:gd name="connsiteX2" fmla="*/ 2455851 w 2637908"/>
              <a:gd name="connsiteY2" fmla="*/ 1051560 h 1175502"/>
              <a:gd name="connsiteX3" fmla="*/ 2501571 w 2637908"/>
              <a:gd name="connsiteY3" fmla="*/ 0 h 1175502"/>
              <a:gd name="connsiteX4" fmla="*/ 2501571 w 2637908"/>
              <a:gd name="connsiteY4" fmla="*/ 0 h 1175502"/>
              <a:gd name="connsiteX5" fmla="*/ 2501571 w 2637908"/>
              <a:gd name="connsiteY5" fmla="*/ 0 h 117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7908" h="1175502">
                <a:moveTo>
                  <a:pt x="215571" y="121920"/>
                </a:moveTo>
                <a:cubicBezTo>
                  <a:pt x="28881" y="509270"/>
                  <a:pt x="-157809" y="896620"/>
                  <a:pt x="215571" y="1051560"/>
                </a:cubicBezTo>
                <a:cubicBezTo>
                  <a:pt x="588951" y="1206500"/>
                  <a:pt x="2074851" y="1226820"/>
                  <a:pt x="2455851" y="1051560"/>
                </a:cubicBezTo>
                <a:cubicBezTo>
                  <a:pt x="2836851" y="876300"/>
                  <a:pt x="2501571" y="0"/>
                  <a:pt x="2501571" y="0"/>
                </a:cubicBezTo>
                <a:lnTo>
                  <a:pt x="2501571" y="0"/>
                </a:lnTo>
                <a:lnTo>
                  <a:pt x="2501571" y="0"/>
                </a:lnTo>
              </a:path>
            </a:pathLst>
          </a:custGeom>
          <a:noFill/>
          <a:ln w="85725">
            <a:solidFill>
              <a:srgbClr val="FFFF00"/>
            </a:solid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Freeform: Shape 13">
            <a:extLst>
              <a:ext uri="{FF2B5EF4-FFF2-40B4-BE49-F238E27FC236}">
                <a16:creationId xmlns:a16="http://schemas.microsoft.com/office/drawing/2014/main" xmlns="" id="{DF9DA0D8-7811-46FC-9AF4-84CE494751AE}"/>
              </a:ext>
            </a:extLst>
          </p:cNvPr>
          <p:cNvSpPr/>
          <p:nvPr/>
        </p:nvSpPr>
        <p:spPr>
          <a:xfrm>
            <a:off x="6324600" y="2987040"/>
            <a:ext cx="4770120" cy="1813560"/>
          </a:xfrm>
          <a:custGeom>
            <a:avLst/>
            <a:gdLst>
              <a:gd name="connsiteX0" fmla="*/ 215571 w 2637908"/>
              <a:gd name="connsiteY0" fmla="*/ 121920 h 1175502"/>
              <a:gd name="connsiteX1" fmla="*/ 215571 w 2637908"/>
              <a:gd name="connsiteY1" fmla="*/ 1051560 h 1175502"/>
              <a:gd name="connsiteX2" fmla="*/ 2455851 w 2637908"/>
              <a:gd name="connsiteY2" fmla="*/ 1051560 h 1175502"/>
              <a:gd name="connsiteX3" fmla="*/ 2501571 w 2637908"/>
              <a:gd name="connsiteY3" fmla="*/ 0 h 1175502"/>
              <a:gd name="connsiteX4" fmla="*/ 2501571 w 2637908"/>
              <a:gd name="connsiteY4" fmla="*/ 0 h 1175502"/>
              <a:gd name="connsiteX5" fmla="*/ 2501571 w 2637908"/>
              <a:gd name="connsiteY5" fmla="*/ 0 h 117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7908" h="1175502">
                <a:moveTo>
                  <a:pt x="215571" y="121920"/>
                </a:moveTo>
                <a:cubicBezTo>
                  <a:pt x="28881" y="509270"/>
                  <a:pt x="-157809" y="896620"/>
                  <a:pt x="215571" y="1051560"/>
                </a:cubicBezTo>
                <a:cubicBezTo>
                  <a:pt x="588951" y="1206500"/>
                  <a:pt x="2074851" y="1226820"/>
                  <a:pt x="2455851" y="1051560"/>
                </a:cubicBezTo>
                <a:cubicBezTo>
                  <a:pt x="2836851" y="876300"/>
                  <a:pt x="2501571" y="0"/>
                  <a:pt x="2501571" y="0"/>
                </a:cubicBezTo>
                <a:lnTo>
                  <a:pt x="2501571" y="0"/>
                </a:lnTo>
                <a:lnTo>
                  <a:pt x="2501571" y="0"/>
                </a:lnTo>
              </a:path>
            </a:pathLst>
          </a:custGeom>
          <a:noFill/>
          <a:ln w="85725">
            <a:solidFill>
              <a:srgbClr val="FFFF00"/>
            </a:solid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Freeform: Shape 14">
            <a:extLst>
              <a:ext uri="{FF2B5EF4-FFF2-40B4-BE49-F238E27FC236}">
                <a16:creationId xmlns:a16="http://schemas.microsoft.com/office/drawing/2014/main" xmlns="" id="{8C913A51-A8C8-4645-8835-3A3313A745F7}"/>
              </a:ext>
            </a:extLst>
          </p:cNvPr>
          <p:cNvSpPr/>
          <p:nvPr/>
        </p:nvSpPr>
        <p:spPr>
          <a:xfrm>
            <a:off x="5836919" y="2712720"/>
            <a:ext cx="6029257" cy="2849880"/>
          </a:xfrm>
          <a:custGeom>
            <a:avLst/>
            <a:gdLst>
              <a:gd name="connsiteX0" fmla="*/ 215571 w 2637908"/>
              <a:gd name="connsiteY0" fmla="*/ 121920 h 1175502"/>
              <a:gd name="connsiteX1" fmla="*/ 215571 w 2637908"/>
              <a:gd name="connsiteY1" fmla="*/ 1051560 h 1175502"/>
              <a:gd name="connsiteX2" fmla="*/ 2455851 w 2637908"/>
              <a:gd name="connsiteY2" fmla="*/ 1051560 h 1175502"/>
              <a:gd name="connsiteX3" fmla="*/ 2501571 w 2637908"/>
              <a:gd name="connsiteY3" fmla="*/ 0 h 1175502"/>
              <a:gd name="connsiteX4" fmla="*/ 2501571 w 2637908"/>
              <a:gd name="connsiteY4" fmla="*/ 0 h 1175502"/>
              <a:gd name="connsiteX5" fmla="*/ 2501571 w 2637908"/>
              <a:gd name="connsiteY5" fmla="*/ 0 h 117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7908" h="1175502">
                <a:moveTo>
                  <a:pt x="215571" y="121920"/>
                </a:moveTo>
                <a:cubicBezTo>
                  <a:pt x="28881" y="509270"/>
                  <a:pt x="-157809" y="896620"/>
                  <a:pt x="215571" y="1051560"/>
                </a:cubicBezTo>
                <a:cubicBezTo>
                  <a:pt x="588951" y="1206500"/>
                  <a:pt x="2074851" y="1226820"/>
                  <a:pt x="2455851" y="1051560"/>
                </a:cubicBezTo>
                <a:cubicBezTo>
                  <a:pt x="2836851" y="876300"/>
                  <a:pt x="2501571" y="0"/>
                  <a:pt x="2501571" y="0"/>
                </a:cubicBezTo>
                <a:lnTo>
                  <a:pt x="2501571" y="0"/>
                </a:lnTo>
                <a:lnTo>
                  <a:pt x="2501571" y="0"/>
                </a:lnTo>
              </a:path>
            </a:pathLst>
          </a:custGeom>
          <a:noFill/>
          <a:ln w="85725">
            <a:solidFill>
              <a:srgbClr val="FFFF00"/>
            </a:solid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Freeform: Shape 15">
            <a:extLst>
              <a:ext uri="{FF2B5EF4-FFF2-40B4-BE49-F238E27FC236}">
                <a16:creationId xmlns:a16="http://schemas.microsoft.com/office/drawing/2014/main" xmlns="" id="{D1B248FA-EF4B-46D1-A346-52DE8B8E4382}"/>
              </a:ext>
            </a:extLst>
          </p:cNvPr>
          <p:cNvSpPr/>
          <p:nvPr/>
        </p:nvSpPr>
        <p:spPr>
          <a:xfrm>
            <a:off x="8046721" y="3139440"/>
            <a:ext cx="1371600" cy="640080"/>
          </a:xfrm>
          <a:custGeom>
            <a:avLst/>
            <a:gdLst>
              <a:gd name="connsiteX0" fmla="*/ 215571 w 2637908"/>
              <a:gd name="connsiteY0" fmla="*/ 121920 h 1175502"/>
              <a:gd name="connsiteX1" fmla="*/ 215571 w 2637908"/>
              <a:gd name="connsiteY1" fmla="*/ 1051560 h 1175502"/>
              <a:gd name="connsiteX2" fmla="*/ 2455851 w 2637908"/>
              <a:gd name="connsiteY2" fmla="*/ 1051560 h 1175502"/>
              <a:gd name="connsiteX3" fmla="*/ 2501571 w 2637908"/>
              <a:gd name="connsiteY3" fmla="*/ 0 h 1175502"/>
              <a:gd name="connsiteX4" fmla="*/ 2501571 w 2637908"/>
              <a:gd name="connsiteY4" fmla="*/ 0 h 1175502"/>
              <a:gd name="connsiteX5" fmla="*/ 2501571 w 2637908"/>
              <a:gd name="connsiteY5" fmla="*/ 0 h 117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7908" h="1175502">
                <a:moveTo>
                  <a:pt x="215571" y="121920"/>
                </a:moveTo>
                <a:cubicBezTo>
                  <a:pt x="28881" y="509270"/>
                  <a:pt x="-157809" y="896620"/>
                  <a:pt x="215571" y="1051560"/>
                </a:cubicBezTo>
                <a:cubicBezTo>
                  <a:pt x="588951" y="1206500"/>
                  <a:pt x="2074851" y="1226820"/>
                  <a:pt x="2455851" y="1051560"/>
                </a:cubicBezTo>
                <a:cubicBezTo>
                  <a:pt x="2836851" y="876300"/>
                  <a:pt x="2501571" y="0"/>
                  <a:pt x="2501571" y="0"/>
                </a:cubicBezTo>
                <a:lnTo>
                  <a:pt x="2501571" y="0"/>
                </a:lnTo>
                <a:lnTo>
                  <a:pt x="2501571" y="0"/>
                </a:lnTo>
              </a:path>
            </a:pathLst>
          </a:custGeom>
          <a:noFill/>
          <a:ln w="85725">
            <a:solidFill>
              <a:srgbClr val="FFFF00"/>
            </a:solid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Freeform: Shape 16">
            <a:extLst>
              <a:ext uri="{FF2B5EF4-FFF2-40B4-BE49-F238E27FC236}">
                <a16:creationId xmlns:a16="http://schemas.microsoft.com/office/drawing/2014/main" xmlns="" id="{E3A056F4-04ED-404B-A0CD-419D9AE0B794}"/>
              </a:ext>
            </a:extLst>
          </p:cNvPr>
          <p:cNvSpPr/>
          <p:nvPr/>
        </p:nvSpPr>
        <p:spPr>
          <a:xfrm>
            <a:off x="8488679" y="3139440"/>
            <a:ext cx="502921" cy="426720"/>
          </a:xfrm>
          <a:custGeom>
            <a:avLst/>
            <a:gdLst>
              <a:gd name="connsiteX0" fmla="*/ 215571 w 2637908"/>
              <a:gd name="connsiteY0" fmla="*/ 121920 h 1175502"/>
              <a:gd name="connsiteX1" fmla="*/ 215571 w 2637908"/>
              <a:gd name="connsiteY1" fmla="*/ 1051560 h 1175502"/>
              <a:gd name="connsiteX2" fmla="*/ 2455851 w 2637908"/>
              <a:gd name="connsiteY2" fmla="*/ 1051560 h 1175502"/>
              <a:gd name="connsiteX3" fmla="*/ 2501571 w 2637908"/>
              <a:gd name="connsiteY3" fmla="*/ 0 h 1175502"/>
              <a:gd name="connsiteX4" fmla="*/ 2501571 w 2637908"/>
              <a:gd name="connsiteY4" fmla="*/ 0 h 1175502"/>
              <a:gd name="connsiteX5" fmla="*/ 2501571 w 2637908"/>
              <a:gd name="connsiteY5" fmla="*/ 0 h 117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7908" h="1175502">
                <a:moveTo>
                  <a:pt x="215571" y="121920"/>
                </a:moveTo>
                <a:cubicBezTo>
                  <a:pt x="28881" y="509270"/>
                  <a:pt x="-157809" y="896620"/>
                  <a:pt x="215571" y="1051560"/>
                </a:cubicBezTo>
                <a:cubicBezTo>
                  <a:pt x="588951" y="1206500"/>
                  <a:pt x="2074851" y="1226820"/>
                  <a:pt x="2455851" y="1051560"/>
                </a:cubicBezTo>
                <a:cubicBezTo>
                  <a:pt x="2836851" y="876300"/>
                  <a:pt x="2501571" y="0"/>
                  <a:pt x="2501571" y="0"/>
                </a:cubicBezTo>
                <a:lnTo>
                  <a:pt x="2501571" y="0"/>
                </a:lnTo>
                <a:lnTo>
                  <a:pt x="2501571" y="0"/>
                </a:lnTo>
              </a:path>
            </a:pathLst>
          </a:custGeom>
          <a:noFill/>
          <a:ln w="85725">
            <a:solidFill>
              <a:srgbClr val="FFFF00"/>
            </a:solid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12" name="Straight Connector 11">
            <a:extLst>
              <a:ext uri="{FF2B5EF4-FFF2-40B4-BE49-F238E27FC236}">
                <a16:creationId xmlns:a16="http://schemas.microsoft.com/office/drawing/2014/main" xmlns="" id="{C65A9C28-5855-4DCC-AAC5-AF8CA6464663}"/>
              </a:ext>
            </a:extLst>
          </p:cNvPr>
          <p:cNvCxnSpPr/>
          <p:nvPr/>
        </p:nvCxnSpPr>
        <p:spPr>
          <a:xfrm>
            <a:off x="8778240" y="3566160"/>
            <a:ext cx="0" cy="2340152"/>
          </a:xfrm>
          <a:prstGeom prst="line">
            <a:avLst/>
          </a:prstGeom>
          <a:ln w="85725">
            <a:solidFill>
              <a:srgbClr val="FFFF00"/>
            </a:solidFill>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xmlns="" id="{42616737-1693-445C-A3CD-75C9720A472B}"/>
              </a:ext>
            </a:extLst>
          </p:cNvPr>
          <p:cNvSpPr txBox="1"/>
          <p:nvPr/>
        </p:nvSpPr>
        <p:spPr>
          <a:xfrm>
            <a:off x="-2316481" y="1222552"/>
            <a:ext cx="12192000" cy="923330"/>
          </a:xfrm>
          <a:prstGeom prst="rect">
            <a:avLst/>
          </a:prstGeom>
          <a:noFill/>
        </p:spPr>
        <p:txBody>
          <a:bodyPr wrap="square" rtlCol="0">
            <a:spAutoFit/>
          </a:bodyPr>
          <a:lstStyle/>
          <a:p>
            <a:pPr algn="ctr" hangingPunct="0"/>
            <a:r>
              <a:rPr lang="en-US" sz="5400" b="1" dirty="0">
                <a:solidFill>
                  <a:schemeClr val="bg1"/>
                </a:solidFill>
                <a:highlight>
                  <a:srgbClr val="0000FF"/>
                </a:highlight>
                <a:latin typeface="Arial Rounded MT Bold" panose="020F0704030504030204" pitchFamily="34" charset="0"/>
              </a:rPr>
              <a:t>What is this shape?</a:t>
            </a:r>
          </a:p>
        </p:txBody>
      </p:sp>
      <p:sp>
        <p:nvSpPr>
          <p:cNvPr id="18" name="Arrow: Down 17">
            <a:extLst>
              <a:ext uri="{FF2B5EF4-FFF2-40B4-BE49-F238E27FC236}">
                <a16:creationId xmlns:a16="http://schemas.microsoft.com/office/drawing/2014/main" xmlns="" id="{D3B53A37-5DBD-4AE8-B1BA-03B77C83D662}"/>
              </a:ext>
            </a:extLst>
          </p:cNvPr>
          <p:cNvSpPr/>
          <p:nvPr/>
        </p:nvSpPr>
        <p:spPr>
          <a:xfrm rot="18688052">
            <a:off x="7354043" y="1609782"/>
            <a:ext cx="645865" cy="1455223"/>
          </a:xfrm>
          <a:prstGeom prst="downArrow">
            <a:avLst>
              <a:gd name="adj1" fmla="val 40562"/>
              <a:gd name="adj2"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08785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circle(in)">
                                      <p:cBhvr>
                                        <p:cTn id="24" dur="20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2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circle(in)">
                                      <p:cBhvr>
                                        <p:cTn id="39" dur="2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circle(in)">
                                      <p:cBhvr>
                                        <p:cTn id="44" dur="20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circle(in)">
                                      <p:cBhvr>
                                        <p:cTn id="4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22" grpId="0"/>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5" name="Google Shape;215;p27"/>
          <p:cNvSpPr txBox="1">
            <a:spLocks noGrp="1"/>
          </p:cNvSpPr>
          <p:nvPr>
            <p:ph type="subTitle" idx="1"/>
          </p:nvPr>
        </p:nvSpPr>
        <p:spPr>
          <a:xfrm>
            <a:off x="1046481" y="1518695"/>
            <a:ext cx="9651178" cy="3032986"/>
          </a:xfrm>
          <a:prstGeom prst="rect">
            <a:avLst/>
          </a:prstGeom>
        </p:spPr>
        <p:txBody>
          <a:bodyPr spcFirstLastPara="1" wrap="square" lIns="91425" tIns="45700" rIns="91425" bIns="45700" anchor="t" anchorCtr="0">
            <a:noAutofit/>
          </a:bodyPr>
          <a:lstStyle/>
          <a:p>
            <a:pPr marL="457200" lvl="0" indent="-457200" algn="ctr" rtl="0">
              <a:spcBef>
                <a:spcPts val="400"/>
              </a:spcBef>
              <a:spcAft>
                <a:spcPts val="0"/>
              </a:spcAft>
              <a:buSzPts val="3600"/>
              <a:buChar char="-"/>
            </a:pPr>
            <a:r>
              <a:rPr lang="en-US" sz="3600" dirty="0"/>
              <a:t>3.25% to be part of the game (4 Knesset mandates)</a:t>
            </a:r>
          </a:p>
          <a:p>
            <a:pPr marL="457200" lvl="0" indent="-457200" algn="ctr" rtl="0">
              <a:spcBef>
                <a:spcPts val="400"/>
              </a:spcBef>
              <a:spcAft>
                <a:spcPts val="0"/>
              </a:spcAft>
              <a:buSzPts val="3600"/>
              <a:buChar char="-"/>
            </a:pPr>
            <a:endParaRPr lang="en-US" sz="3600" dirty="0"/>
          </a:p>
          <a:p>
            <a:pPr marL="457200" lvl="0" indent="-457200" algn="ctr" rtl="0">
              <a:spcBef>
                <a:spcPts val="400"/>
              </a:spcBef>
              <a:spcAft>
                <a:spcPts val="0"/>
              </a:spcAft>
              <a:buSzPts val="3600"/>
              <a:buChar char="-"/>
            </a:pPr>
            <a:endParaRPr lang="en-US" sz="3600" dirty="0"/>
          </a:p>
          <a:p>
            <a:pPr marL="457200" lvl="0" indent="-457200" algn="l" rtl="0">
              <a:spcBef>
                <a:spcPts val="600"/>
              </a:spcBef>
              <a:spcAft>
                <a:spcPts val="0"/>
              </a:spcAft>
              <a:buSzPts val="3600"/>
              <a:buChar char="-"/>
            </a:pPr>
            <a:endParaRPr sz="3600" dirty="0"/>
          </a:p>
          <a:p>
            <a:pPr marL="0" lvl="0" indent="0" algn="ctr" rtl="0">
              <a:spcBef>
                <a:spcPts val="600"/>
              </a:spcBef>
              <a:spcAft>
                <a:spcPts val="600"/>
              </a:spcAft>
              <a:buNone/>
            </a:pPr>
            <a:endParaRPr sz="3600" dirty="0"/>
          </a:p>
        </p:txBody>
      </p:sp>
      <p:pic>
        <p:nvPicPr>
          <p:cNvPr id="4" name="Object 1" descr="/var/www/render_temp/1517782/1456215311/slide4.png"/>
          <p:cNvPicPr>
            <a:picLocks noChangeAspect="1"/>
          </p:cNvPicPr>
          <p:nvPr/>
        </p:nvPicPr>
        <p:blipFill>
          <a:blip r:embed="rId3" cstate="print"/>
          <a:stretch>
            <a:fillRect/>
          </a:stretch>
        </p:blipFill>
        <p:spPr>
          <a:xfrm>
            <a:off x="2942032" y="2991204"/>
            <a:ext cx="6598807" cy="3710017"/>
          </a:xfrm>
          <a:prstGeom prst="rect">
            <a:avLst/>
          </a:prstGeom>
        </p:spPr>
      </p:pic>
      <p:grpSp>
        <p:nvGrpSpPr>
          <p:cNvPr id="5" name="Group 4">
            <a:extLst>
              <a:ext uri="{FF2B5EF4-FFF2-40B4-BE49-F238E27FC236}">
                <a16:creationId xmlns:a16="http://schemas.microsoft.com/office/drawing/2014/main" xmlns="" id="{BCC41B91-7A64-444E-894B-2CE414380480}"/>
              </a:ext>
            </a:extLst>
          </p:cNvPr>
          <p:cNvGrpSpPr/>
          <p:nvPr/>
        </p:nvGrpSpPr>
        <p:grpSpPr>
          <a:xfrm>
            <a:off x="-10510" y="56564"/>
            <a:ext cx="12192000" cy="996406"/>
            <a:chOff x="-10510" y="56564"/>
            <a:chExt cx="12192000" cy="996406"/>
          </a:xfrm>
        </p:grpSpPr>
        <p:sp>
          <p:nvSpPr>
            <p:cNvPr id="6" name="Rectangle 5">
              <a:extLst>
                <a:ext uri="{FF2B5EF4-FFF2-40B4-BE49-F238E27FC236}">
                  <a16:creationId xmlns:a16="http://schemas.microsoft.com/office/drawing/2014/main" xmlns="" id="{5160FC3A-FCBA-4F08-AF6C-F721381768EA}"/>
                </a:ext>
              </a:extLst>
            </p:cNvPr>
            <p:cNvSpPr/>
            <p:nvPr/>
          </p:nvSpPr>
          <p:spPr>
            <a:xfrm>
              <a:off x="924911" y="56564"/>
              <a:ext cx="10941266" cy="996406"/>
            </a:xfrm>
            <a:prstGeom prst="rect">
              <a:avLst/>
            </a:prstGeom>
            <a:solidFill>
              <a:schemeClr val="tx1"/>
            </a:solidFill>
            <a:ln w="31750">
              <a:solidFill>
                <a:srgbClr val="0070C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TextBox 7">
              <a:extLst>
                <a:ext uri="{FF2B5EF4-FFF2-40B4-BE49-F238E27FC236}">
                  <a16:creationId xmlns:a16="http://schemas.microsoft.com/office/drawing/2014/main" xmlns="" id="{01546993-3664-478F-AA1E-0925CFC511A0}"/>
                </a:ext>
              </a:extLst>
            </p:cNvPr>
            <p:cNvSpPr txBox="1"/>
            <p:nvPr/>
          </p:nvSpPr>
          <p:spPr>
            <a:xfrm>
              <a:off x="-10510" y="84082"/>
              <a:ext cx="12192000" cy="923330"/>
            </a:xfrm>
            <a:prstGeom prst="rect">
              <a:avLst/>
            </a:prstGeom>
            <a:noFill/>
          </p:spPr>
          <p:txBody>
            <a:bodyPr wrap="square" rtlCol="0">
              <a:spAutoFit/>
            </a:bodyPr>
            <a:lstStyle/>
            <a:p>
              <a:pPr algn="ctr" hangingPunct="0"/>
              <a:r>
                <a:rPr lang="en-US" sz="5400" b="1" dirty="0">
                  <a:solidFill>
                    <a:schemeClr val="bg1"/>
                  </a:solidFill>
                  <a:latin typeface="Arial Rounded MT Bold" panose="020F0704030504030204" pitchFamily="34" charset="0"/>
                </a:rPr>
                <a:t>Numbers to remember!</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8999" y="2414911"/>
            <a:ext cx="4223237" cy="31674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321" r="11911"/>
          <a:stretch/>
        </p:blipFill>
        <p:spPr bwMode="auto">
          <a:xfrm>
            <a:off x="8251786" y="2435227"/>
            <a:ext cx="3726855" cy="3126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26160" y="1750878"/>
            <a:ext cx="2032150" cy="430887"/>
          </a:xfrm>
          <a:prstGeom prst="rect">
            <a:avLst/>
          </a:prstGeom>
          <a:noFill/>
        </p:spPr>
        <p:txBody>
          <a:bodyPr wrap="square" rtlCol="0">
            <a:spAutoFit/>
          </a:bodyPr>
          <a:lstStyle/>
          <a:p>
            <a:r>
              <a:rPr lang="en-US" sz="2200" dirty="0">
                <a:latin typeface="Century Gothic" panose="020B0502020202020204" pitchFamily="34" charset="0"/>
              </a:rPr>
              <a:t>Party leader</a:t>
            </a:r>
          </a:p>
        </p:txBody>
      </p:sp>
      <p:sp>
        <p:nvSpPr>
          <p:cNvPr id="5" name="TextBox 4"/>
          <p:cNvSpPr txBox="1"/>
          <p:nvPr/>
        </p:nvSpPr>
        <p:spPr>
          <a:xfrm>
            <a:off x="4859250" y="1727602"/>
            <a:ext cx="1795549" cy="430887"/>
          </a:xfrm>
          <a:prstGeom prst="rect">
            <a:avLst/>
          </a:prstGeom>
          <a:noFill/>
        </p:spPr>
        <p:txBody>
          <a:bodyPr wrap="square" rtlCol="0">
            <a:spAutoFit/>
          </a:bodyPr>
          <a:lstStyle/>
          <a:p>
            <a:r>
              <a:rPr lang="en-US" sz="2200" dirty="0">
                <a:latin typeface="Century Gothic" panose="020B0502020202020204" pitchFamily="34" charset="0"/>
              </a:rPr>
              <a:t>Primaries</a:t>
            </a:r>
          </a:p>
        </p:txBody>
      </p:sp>
      <p:sp>
        <p:nvSpPr>
          <p:cNvPr id="11" name="TextBox 10"/>
          <p:cNvSpPr txBox="1"/>
          <p:nvPr/>
        </p:nvSpPr>
        <p:spPr>
          <a:xfrm>
            <a:off x="9018385" y="1710451"/>
            <a:ext cx="1795549" cy="430887"/>
          </a:xfrm>
          <a:prstGeom prst="rect">
            <a:avLst/>
          </a:prstGeom>
          <a:noFill/>
        </p:spPr>
        <p:txBody>
          <a:bodyPr wrap="square" rtlCol="0">
            <a:spAutoFit/>
          </a:bodyPr>
          <a:lstStyle/>
          <a:p>
            <a:r>
              <a:rPr lang="en-US" sz="2200" dirty="0">
                <a:latin typeface="Century Gothic" panose="020B0502020202020204" pitchFamily="34" charset="0"/>
              </a:rPr>
              <a:t>Committee</a:t>
            </a:r>
          </a:p>
        </p:txBody>
      </p:sp>
      <p:grpSp>
        <p:nvGrpSpPr>
          <p:cNvPr id="9" name="Group 8">
            <a:extLst>
              <a:ext uri="{FF2B5EF4-FFF2-40B4-BE49-F238E27FC236}">
                <a16:creationId xmlns:a16="http://schemas.microsoft.com/office/drawing/2014/main" xmlns="" id="{12832246-E47B-4AB6-A7E5-40B8F4839E2D}"/>
              </a:ext>
            </a:extLst>
          </p:cNvPr>
          <p:cNvGrpSpPr/>
          <p:nvPr/>
        </p:nvGrpSpPr>
        <p:grpSpPr>
          <a:xfrm>
            <a:off x="-10510" y="56564"/>
            <a:ext cx="12192000" cy="996406"/>
            <a:chOff x="-10510" y="56564"/>
            <a:chExt cx="12192000" cy="996406"/>
          </a:xfrm>
        </p:grpSpPr>
        <p:sp>
          <p:nvSpPr>
            <p:cNvPr id="10" name="Rectangle 9">
              <a:extLst>
                <a:ext uri="{FF2B5EF4-FFF2-40B4-BE49-F238E27FC236}">
                  <a16:creationId xmlns:a16="http://schemas.microsoft.com/office/drawing/2014/main" xmlns="" id="{31C11B1C-3A48-4C85-A592-CCA290E47C47}"/>
                </a:ext>
              </a:extLst>
            </p:cNvPr>
            <p:cNvSpPr/>
            <p:nvPr/>
          </p:nvSpPr>
          <p:spPr>
            <a:xfrm>
              <a:off x="924911" y="56564"/>
              <a:ext cx="10941266" cy="996406"/>
            </a:xfrm>
            <a:prstGeom prst="rect">
              <a:avLst/>
            </a:prstGeom>
            <a:solidFill>
              <a:schemeClr val="tx1"/>
            </a:solidFill>
            <a:ln w="31750">
              <a:solidFill>
                <a:srgbClr val="0070C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TextBox 12">
              <a:extLst>
                <a:ext uri="{FF2B5EF4-FFF2-40B4-BE49-F238E27FC236}">
                  <a16:creationId xmlns:a16="http://schemas.microsoft.com/office/drawing/2014/main" xmlns="" id="{559D230C-58B8-4CB2-8DE5-27773E2D8336}"/>
                </a:ext>
              </a:extLst>
            </p:cNvPr>
            <p:cNvSpPr txBox="1"/>
            <p:nvPr/>
          </p:nvSpPr>
          <p:spPr>
            <a:xfrm>
              <a:off x="-10510" y="84082"/>
              <a:ext cx="12192000" cy="923330"/>
            </a:xfrm>
            <a:prstGeom prst="rect">
              <a:avLst/>
            </a:prstGeom>
            <a:noFill/>
          </p:spPr>
          <p:txBody>
            <a:bodyPr wrap="square" rtlCol="0">
              <a:spAutoFit/>
            </a:bodyPr>
            <a:lstStyle/>
            <a:p>
              <a:pPr algn="ctr" hangingPunct="0"/>
              <a:r>
                <a:rPr lang="en-US" sz="5400" b="1" dirty="0">
                  <a:solidFill>
                    <a:schemeClr val="bg1"/>
                  </a:solidFill>
                  <a:latin typeface="Arial Rounded MT Bold" panose="020F0704030504030204" pitchFamily="34" charset="0"/>
                </a:rPr>
                <a:t>Who Picks The Party List?</a:t>
              </a:r>
            </a:p>
          </p:txBody>
        </p:sp>
      </p:grpSp>
      <p:pic>
        <p:nvPicPr>
          <p:cNvPr id="15362" name="Picture 2" descr="Image result for â«××××¨××â¬â">
            <a:extLst>
              <a:ext uri="{FF2B5EF4-FFF2-40B4-BE49-F238E27FC236}">
                <a16:creationId xmlns:a16="http://schemas.microsoft.com/office/drawing/2014/main" xmlns="" id="{33EAB16D-5D8E-4F1D-BB4A-82F087AD8E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39" y="2418488"/>
            <a:ext cx="3052503" cy="3052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330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164"/>
        <p:cNvGrpSpPr/>
        <p:nvPr/>
      </p:nvGrpSpPr>
      <p:grpSpPr>
        <a:xfrm>
          <a:off x="0" y="0"/>
          <a:ext cx="0" cy="0"/>
          <a:chOff x="0" y="0"/>
          <a:chExt cx="0" cy="0"/>
        </a:xfrm>
      </p:grpSpPr>
      <p:pic>
        <p:nvPicPr>
          <p:cNvPr id="1028" name="Picture 4" descr="×ª××¦××ª ×ª××× × ×¢×××¨ âªfunny political supportâ¬â">
            <a:extLst>
              <a:ext uri="{FF2B5EF4-FFF2-40B4-BE49-F238E27FC236}">
                <a16:creationId xmlns:a16="http://schemas.microsoft.com/office/drawing/2014/main" xmlns="" id="{4DE598B2-F5B4-4576-9C4C-CD14F72C70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5360" y="4949752"/>
            <a:ext cx="2524125" cy="1809750"/>
          </a:xfrm>
          <a:prstGeom prst="rect">
            <a:avLst/>
          </a:prstGeom>
          <a:noFill/>
          <a:extLst>
            <a:ext uri="{909E8E84-426E-40DD-AFC4-6F175D3DCCD1}">
              <a14:hiddenFill xmlns:a14="http://schemas.microsoft.com/office/drawing/2010/main">
                <a:solidFill>
                  <a:srgbClr val="FFFFFF"/>
                </a:solidFill>
              </a14:hiddenFill>
            </a:ext>
          </a:extLst>
        </p:spPr>
      </p:pic>
      <p:sp>
        <p:nvSpPr>
          <p:cNvPr id="166" name="Google Shape;166;p22"/>
          <p:cNvSpPr txBox="1">
            <a:spLocks noGrp="1"/>
          </p:cNvSpPr>
          <p:nvPr>
            <p:ph type="subTitle" idx="1"/>
          </p:nvPr>
        </p:nvSpPr>
        <p:spPr>
          <a:xfrm>
            <a:off x="-194671" y="5311382"/>
            <a:ext cx="9440738" cy="2075113"/>
          </a:xfrm>
          <a:prstGeom prst="rect">
            <a:avLst/>
          </a:prstGeom>
        </p:spPr>
        <p:txBody>
          <a:bodyPr spcFirstLastPara="1" wrap="square" lIns="91425" tIns="45700" rIns="91425" bIns="45700" anchor="t" anchorCtr="0">
            <a:noAutofit/>
          </a:bodyPr>
          <a:lstStyle/>
          <a:p>
            <a:pPr marL="0" lvl="0" indent="0" algn="ctr" rtl="0">
              <a:spcBef>
                <a:spcPts val="400"/>
              </a:spcBef>
              <a:spcAft>
                <a:spcPts val="0"/>
              </a:spcAft>
              <a:buNone/>
            </a:pPr>
            <a:r>
              <a:rPr lang="en-US" sz="3600" u="sng" dirty="0">
                <a:solidFill>
                  <a:srgbClr val="FFFFFF"/>
                </a:solidFill>
              </a:rPr>
              <a:t>Link: </a:t>
            </a:r>
            <a:r>
              <a:rPr lang="en-US" sz="3600" dirty="0">
                <a:solidFill>
                  <a:srgbClr val="FFFFFF"/>
                </a:solidFill>
                <a:latin typeface="Arial"/>
                <a:ea typeface="Arial"/>
                <a:cs typeface="Arial"/>
                <a:sym typeface="Arial"/>
              </a:rPr>
              <a:t>https://israelpolicyforum.org/elections/#quiz</a:t>
            </a:r>
            <a:endParaRPr sz="3600" dirty="0">
              <a:solidFill>
                <a:srgbClr val="FFFFFF"/>
              </a:solidFill>
              <a:latin typeface="Arial"/>
              <a:ea typeface="Arial"/>
              <a:cs typeface="Arial"/>
              <a:sym typeface="Arial"/>
            </a:endParaRPr>
          </a:p>
          <a:p>
            <a:pPr marL="0" lvl="0" indent="0" algn="ctr" rtl="0">
              <a:spcBef>
                <a:spcPts val="600"/>
              </a:spcBef>
              <a:spcAft>
                <a:spcPts val="600"/>
              </a:spcAft>
              <a:buNone/>
            </a:pPr>
            <a:endParaRPr dirty="0"/>
          </a:p>
        </p:txBody>
      </p:sp>
      <p:sp>
        <p:nvSpPr>
          <p:cNvPr id="4" name="Rectangle 3">
            <a:extLst>
              <a:ext uri="{FF2B5EF4-FFF2-40B4-BE49-F238E27FC236}">
                <a16:creationId xmlns:a16="http://schemas.microsoft.com/office/drawing/2014/main" xmlns="" id="{C115494E-FF83-4E91-AABE-D1CC5E670790}"/>
              </a:ext>
            </a:extLst>
          </p:cNvPr>
          <p:cNvSpPr/>
          <p:nvPr/>
        </p:nvSpPr>
        <p:spPr>
          <a:xfrm>
            <a:off x="1848012" y="509061"/>
            <a:ext cx="7800399" cy="3385542"/>
          </a:xfrm>
          <a:prstGeom prst="rect">
            <a:avLst/>
          </a:prstGeom>
          <a:noFill/>
        </p:spPr>
        <p:txBody>
          <a:bodyPr wrap="square" lIns="91440" tIns="45720" rIns="91440" bIns="45720">
            <a:spAutoFit/>
          </a:bodyPr>
          <a:lstStyle/>
          <a:p>
            <a:pPr algn="ctr"/>
            <a:r>
              <a:rPr lang="en-US" sz="5400" b="1" dirty="0">
                <a:solidFill>
                  <a:srgbClr val="002060"/>
                </a:solidFill>
                <a:latin typeface="Cooper Black" charset="0"/>
              </a:rPr>
              <a:t>Quick quiz to begin!!</a:t>
            </a:r>
          </a:p>
          <a:p>
            <a:pPr algn="ctr"/>
            <a:endParaRPr lang="en-US" sz="4000" b="1" dirty="0">
              <a:solidFill>
                <a:srgbClr val="002060"/>
              </a:solidFill>
              <a:latin typeface="Cooper Black" charset="0"/>
            </a:endParaRPr>
          </a:p>
          <a:p>
            <a:pPr algn="ctr"/>
            <a:endParaRPr lang="en-US" sz="4000" b="1" dirty="0">
              <a:solidFill>
                <a:srgbClr val="002060"/>
              </a:solidFill>
              <a:latin typeface="Cooper Black" charset="0"/>
            </a:endParaRPr>
          </a:p>
          <a:p>
            <a:pPr algn="ctr"/>
            <a:r>
              <a:rPr lang="en-US" sz="4000" b="1" dirty="0">
                <a:solidFill>
                  <a:srgbClr val="002060"/>
                </a:solidFill>
                <a:latin typeface="Cooper Black" charset="0"/>
              </a:rPr>
              <a:t>Find out what political party you support!</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0" name="תמונה 1"/>
          <p:cNvPicPr>
            <a:picLocks noChangeAspect="1"/>
          </p:cNvPicPr>
          <p:nvPr/>
        </p:nvPicPr>
        <p:blipFill>
          <a:blip r:embed="rId3" cstate="print"/>
          <a:srcRect/>
          <a:stretch>
            <a:fillRect/>
          </a:stretch>
        </p:blipFill>
        <p:spPr bwMode="auto">
          <a:xfrm>
            <a:off x="2235200" y="1860074"/>
            <a:ext cx="7405586" cy="3137851"/>
          </a:xfrm>
          <a:prstGeom prst="rect">
            <a:avLst/>
          </a:prstGeom>
          <a:noFill/>
          <a:ln w="9525">
            <a:noFill/>
            <a:miter lim="800000"/>
            <a:headEnd/>
            <a:tailEnd/>
          </a:ln>
        </p:spPr>
      </p:pic>
      <p:grpSp>
        <p:nvGrpSpPr>
          <p:cNvPr id="4" name="Group 3">
            <a:extLst>
              <a:ext uri="{FF2B5EF4-FFF2-40B4-BE49-F238E27FC236}">
                <a16:creationId xmlns:a16="http://schemas.microsoft.com/office/drawing/2014/main" xmlns="" id="{D86A972B-5CCB-46B4-B00F-B80C99BF1F75}"/>
              </a:ext>
            </a:extLst>
          </p:cNvPr>
          <p:cNvGrpSpPr/>
          <p:nvPr/>
        </p:nvGrpSpPr>
        <p:grpSpPr>
          <a:xfrm>
            <a:off x="-10510" y="56564"/>
            <a:ext cx="12192000" cy="996406"/>
            <a:chOff x="-10510" y="56564"/>
            <a:chExt cx="12192000" cy="996406"/>
          </a:xfrm>
        </p:grpSpPr>
        <p:sp>
          <p:nvSpPr>
            <p:cNvPr id="5" name="Rectangle 4">
              <a:extLst>
                <a:ext uri="{FF2B5EF4-FFF2-40B4-BE49-F238E27FC236}">
                  <a16:creationId xmlns:a16="http://schemas.microsoft.com/office/drawing/2014/main" xmlns="" id="{86E7B878-C1D5-407D-B2BA-4EF6F53D03D5}"/>
                </a:ext>
              </a:extLst>
            </p:cNvPr>
            <p:cNvSpPr/>
            <p:nvPr/>
          </p:nvSpPr>
          <p:spPr>
            <a:xfrm>
              <a:off x="924911" y="56564"/>
              <a:ext cx="10941266" cy="996406"/>
            </a:xfrm>
            <a:prstGeom prst="rect">
              <a:avLst/>
            </a:prstGeom>
            <a:solidFill>
              <a:schemeClr val="tx1"/>
            </a:solidFill>
            <a:ln w="31750">
              <a:solidFill>
                <a:srgbClr val="0070C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TextBox 5">
              <a:extLst>
                <a:ext uri="{FF2B5EF4-FFF2-40B4-BE49-F238E27FC236}">
                  <a16:creationId xmlns:a16="http://schemas.microsoft.com/office/drawing/2014/main" xmlns="" id="{1305AA15-E837-4997-8B84-7784F49129F6}"/>
                </a:ext>
              </a:extLst>
            </p:cNvPr>
            <p:cNvSpPr txBox="1"/>
            <p:nvPr/>
          </p:nvSpPr>
          <p:spPr>
            <a:xfrm>
              <a:off x="-10510" y="84082"/>
              <a:ext cx="12192000" cy="923330"/>
            </a:xfrm>
            <a:prstGeom prst="rect">
              <a:avLst/>
            </a:prstGeom>
            <a:noFill/>
          </p:spPr>
          <p:txBody>
            <a:bodyPr wrap="square" rtlCol="0">
              <a:spAutoFit/>
            </a:bodyPr>
            <a:lstStyle/>
            <a:p>
              <a:pPr algn="ctr" hangingPunct="0"/>
              <a:r>
                <a:rPr lang="en-US" sz="5400" b="1" dirty="0">
                  <a:solidFill>
                    <a:schemeClr val="bg1"/>
                  </a:solidFill>
                  <a:latin typeface="Arial Rounded MT Bold" panose="020F0704030504030204" pitchFamily="34" charset="0"/>
                </a:rPr>
                <a:t>The political parties</a:t>
              </a:r>
            </a:p>
          </p:txBody>
        </p:sp>
      </p:grpSp>
    </p:spTree>
    <p:extLst>
      <p:ext uri="{BB962C8B-B14F-4D97-AF65-F5344CB8AC3E}">
        <p14:creationId xmlns:p14="http://schemas.microsoft.com/office/powerpoint/2010/main" val="4042311793"/>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urved Up Arrow 26"/>
          <p:cNvSpPr/>
          <p:nvPr/>
        </p:nvSpPr>
        <p:spPr>
          <a:xfrm rot="1744563" flipH="1">
            <a:off x="4961044" y="3581556"/>
            <a:ext cx="2104791" cy="1142029"/>
          </a:xfrm>
          <a:prstGeom prst="curvedUpArrow">
            <a:avLst>
              <a:gd name="adj1" fmla="val 17179"/>
              <a:gd name="adj2" fmla="val 39828"/>
              <a:gd name="adj3" fmla="val 2706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4" name="Rectangle 3"/>
          <p:cNvSpPr/>
          <p:nvPr/>
        </p:nvSpPr>
        <p:spPr>
          <a:xfrm>
            <a:off x="2122489" y="773810"/>
            <a:ext cx="750718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What is Going on Now?</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244" y="2325102"/>
            <a:ext cx="1862803" cy="76995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9386" y="2249866"/>
            <a:ext cx="1552181" cy="96398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5862" y="2249866"/>
            <a:ext cx="1473999" cy="68609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72106" y="2612983"/>
            <a:ext cx="1725706" cy="585302"/>
          </a:xfrm>
          <a:prstGeom prst="rect">
            <a:avLst/>
          </a:prstGeom>
        </p:spPr>
      </p:pic>
      <p:cxnSp>
        <p:nvCxnSpPr>
          <p:cNvPr id="12" name="Straight Arrow Connector 11"/>
          <p:cNvCxnSpPr/>
          <p:nvPr/>
        </p:nvCxnSpPr>
        <p:spPr>
          <a:xfrm>
            <a:off x="9712425" y="3398107"/>
            <a:ext cx="432472" cy="71602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p:cNvCxnSpPr/>
          <p:nvPr/>
        </p:nvCxnSpPr>
        <p:spPr>
          <a:xfrm flipH="1">
            <a:off x="8933935" y="3398107"/>
            <a:ext cx="340392" cy="71602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p:cNvCxnSpPr/>
          <p:nvPr/>
        </p:nvCxnSpPr>
        <p:spPr>
          <a:xfrm>
            <a:off x="3958277" y="3019159"/>
            <a:ext cx="432472" cy="71602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p:cNvCxnSpPr/>
          <p:nvPr/>
        </p:nvCxnSpPr>
        <p:spPr>
          <a:xfrm flipH="1">
            <a:off x="3179787" y="3019159"/>
            <a:ext cx="340392" cy="71602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p:cNvCxnSpPr/>
          <p:nvPr/>
        </p:nvCxnSpPr>
        <p:spPr>
          <a:xfrm>
            <a:off x="7375499" y="3266296"/>
            <a:ext cx="26197" cy="786715"/>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3159" y="2254446"/>
            <a:ext cx="1693969" cy="716868"/>
          </a:xfrm>
          <a:prstGeom prst="rect">
            <a:avLst/>
          </a:prstGeom>
        </p:spPr>
      </p:pic>
      <p:cxnSp>
        <p:nvCxnSpPr>
          <p:cNvPr id="28" name="Straight Arrow Connector 27"/>
          <p:cNvCxnSpPr/>
          <p:nvPr/>
        </p:nvCxnSpPr>
        <p:spPr>
          <a:xfrm flipH="1">
            <a:off x="1248032" y="3159202"/>
            <a:ext cx="2617" cy="745533"/>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pic>
        <p:nvPicPr>
          <p:cNvPr id="3" name="Picture 2"/>
          <p:cNvPicPr>
            <a:picLocks noChangeAspect="1"/>
          </p:cNvPicPr>
          <p:nvPr/>
        </p:nvPicPr>
        <p:blipFill>
          <a:blip r:embed="rId8"/>
          <a:stretch>
            <a:fillRect/>
          </a:stretch>
        </p:blipFill>
        <p:spPr>
          <a:xfrm>
            <a:off x="8245749" y="4152571"/>
            <a:ext cx="1439132" cy="834697"/>
          </a:xfrm>
          <a:prstGeom prst="rect">
            <a:avLst/>
          </a:prstGeom>
        </p:spPr>
      </p:pic>
      <p:pic>
        <p:nvPicPr>
          <p:cNvPr id="11" name="Picture 10"/>
          <p:cNvPicPr>
            <a:picLocks noChangeAspect="1"/>
          </p:cNvPicPr>
          <p:nvPr/>
        </p:nvPicPr>
        <p:blipFill>
          <a:blip r:embed="rId9"/>
          <a:stretch>
            <a:fillRect/>
          </a:stretch>
        </p:blipFill>
        <p:spPr>
          <a:xfrm>
            <a:off x="6588440" y="4036533"/>
            <a:ext cx="1244528" cy="1244528"/>
          </a:xfrm>
          <a:prstGeom prst="rect">
            <a:avLst/>
          </a:prstGeom>
        </p:spPr>
      </p:pic>
      <p:pic>
        <p:nvPicPr>
          <p:cNvPr id="13" name="Picture 12"/>
          <p:cNvPicPr>
            <a:picLocks noChangeAspect="1"/>
          </p:cNvPicPr>
          <p:nvPr/>
        </p:nvPicPr>
        <p:blipFill>
          <a:blip r:embed="rId10"/>
          <a:stretch>
            <a:fillRect/>
          </a:stretch>
        </p:blipFill>
        <p:spPr>
          <a:xfrm>
            <a:off x="2420284" y="3777514"/>
            <a:ext cx="1205260" cy="510592"/>
          </a:xfrm>
          <a:prstGeom prst="rect">
            <a:avLst/>
          </a:prstGeom>
        </p:spPr>
      </p:pic>
      <p:pic>
        <p:nvPicPr>
          <p:cNvPr id="14" name="Picture 13"/>
          <p:cNvPicPr>
            <a:picLocks noChangeAspect="1"/>
          </p:cNvPicPr>
          <p:nvPr/>
        </p:nvPicPr>
        <p:blipFill>
          <a:blip r:embed="rId11"/>
          <a:stretch>
            <a:fillRect/>
          </a:stretch>
        </p:blipFill>
        <p:spPr>
          <a:xfrm>
            <a:off x="3862172" y="3806563"/>
            <a:ext cx="1234033" cy="456554"/>
          </a:xfrm>
          <a:prstGeom prst="rect">
            <a:avLst/>
          </a:prstGeom>
        </p:spPr>
      </p:pic>
      <p:pic>
        <p:nvPicPr>
          <p:cNvPr id="16" name="Picture 15"/>
          <p:cNvPicPr>
            <a:picLocks noChangeAspect="1"/>
          </p:cNvPicPr>
          <p:nvPr/>
        </p:nvPicPr>
        <p:blipFill rotWithShape="1">
          <a:blip r:embed="rId12"/>
          <a:srcRect l="7972" r="13105"/>
          <a:stretch/>
        </p:blipFill>
        <p:spPr>
          <a:xfrm>
            <a:off x="580768" y="3958136"/>
            <a:ext cx="1322173" cy="1029132"/>
          </a:xfrm>
          <a:prstGeom prst="rect">
            <a:avLst/>
          </a:prstGeom>
        </p:spPr>
      </p:pic>
      <p:sp>
        <p:nvSpPr>
          <p:cNvPr id="17" name="Multiply 16"/>
          <p:cNvSpPr/>
          <p:nvPr/>
        </p:nvSpPr>
        <p:spPr>
          <a:xfrm>
            <a:off x="3899989" y="3398107"/>
            <a:ext cx="1196216" cy="1269107"/>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Curved Up Arrow 26">
            <a:extLst>
              <a:ext uri="{FF2B5EF4-FFF2-40B4-BE49-F238E27FC236}">
                <a16:creationId xmlns:a16="http://schemas.microsoft.com/office/drawing/2014/main" xmlns="" id="{7A90B35C-354B-40AE-8844-CC8F9C61845D}"/>
              </a:ext>
            </a:extLst>
          </p:cNvPr>
          <p:cNvSpPr/>
          <p:nvPr/>
        </p:nvSpPr>
        <p:spPr>
          <a:xfrm rot="15097725" flipH="1" flipV="1">
            <a:off x="-865470" y="4364771"/>
            <a:ext cx="3495219" cy="1135561"/>
          </a:xfrm>
          <a:prstGeom prst="curvedUpArrow">
            <a:avLst>
              <a:gd name="adj1" fmla="val 17179"/>
              <a:gd name="adj2" fmla="val 39828"/>
              <a:gd name="adj3" fmla="val 2706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grpSp>
        <p:nvGrpSpPr>
          <p:cNvPr id="25" name="Group 24">
            <a:extLst>
              <a:ext uri="{FF2B5EF4-FFF2-40B4-BE49-F238E27FC236}">
                <a16:creationId xmlns:a16="http://schemas.microsoft.com/office/drawing/2014/main" xmlns="" id="{5861E1ED-DCA6-4CCA-BB90-02123F4C15AC}"/>
              </a:ext>
            </a:extLst>
          </p:cNvPr>
          <p:cNvGrpSpPr/>
          <p:nvPr/>
        </p:nvGrpSpPr>
        <p:grpSpPr>
          <a:xfrm>
            <a:off x="2262590" y="5845509"/>
            <a:ext cx="2725908" cy="654987"/>
            <a:chOff x="5464054" y="5551954"/>
            <a:chExt cx="4547044" cy="1091455"/>
          </a:xfrm>
        </p:grpSpPr>
        <p:pic>
          <p:nvPicPr>
            <p:cNvPr id="31" name="Picture 30" descr="United Arab List.svg">
              <a:extLst>
                <a:ext uri="{FF2B5EF4-FFF2-40B4-BE49-F238E27FC236}">
                  <a16:creationId xmlns:a16="http://schemas.microsoft.com/office/drawing/2014/main" xmlns="" id="{5C4D6D27-D1E0-4B74-999F-222A95A3C1C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64054" y="5763666"/>
              <a:ext cx="1715052" cy="87974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Balad.svg">
              <a:extLst>
                <a:ext uri="{FF2B5EF4-FFF2-40B4-BE49-F238E27FC236}">
                  <a16:creationId xmlns:a16="http://schemas.microsoft.com/office/drawing/2014/main" xmlns="" id="{1846FE3F-25CF-440E-B334-8982EDB1A06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96046" y="5551954"/>
              <a:ext cx="1715052" cy="1017884"/>
            </a:xfrm>
            <a:prstGeom prst="rect">
              <a:avLst/>
            </a:prstGeom>
            <a:noFill/>
            <a:extLst>
              <a:ext uri="{909E8E84-426E-40DD-AFC4-6F175D3DCCD1}">
                <a14:hiddenFill xmlns:a14="http://schemas.microsoft.com/office/drawing/2010/main">
                  <a:solidFill>
                    <a:srgbClr val="FFFFFF"/>
                  </a:solidFill>
                </a14:hiddenFill>
              </a:ext>
            </a:extLst>
          </p:spPr>
        </p:pic>
        <p:sp>
          <p:nvSpPr>
            <p:cNvPr id="33" name="Plus 8">
              <a:extLst>
                <a:ext uri="{FF2B5EF4-FFF2-40B4-BE49-F238E27FC236}">
                  <a16:creationId xmlns:a16="http://schemas.microsoft.com/office/drawing/2014/main" xmlns="" id="{EB7E76AE-251E-4CDB-9DC0-352EE88FE352}"/>
                </a:ext>
              </a:extLst>
            </p:cNvPr>
            <p:cNvSpPr/>
            <p:nvPr/>
          </p:nvSpPr>
          <p:spPr>
            <a:xfrm>
              <a:off x="7305521" y="5681353"/>
              <a:ext cx="902525" cy="85502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34" name="Group 33">
            <a:extLst>
              <a:ext uri="{FF2B5EF4-FFF2-40B4-BE49-F238E27FC236}">
                <a16:creationId xmlns:a16="http://schemas.microsoft.com/office/drawing/2014/main" xmlns="" id="{CAE0F274-DF30-4212-B07E-916B1905E5E7}"/>
              </a:ext>
            </a:extLst>
          </p:cNvPr>
          <p:cNvGrpSpPr/>
          <p:nvPr/>
        </p:nvGrpSpPr>
        <p:grpSpPr>
          <a:xfrm>
            <a:off x="2593165" y="4940354"/>
            <a:ext cx="2058215" cy="859763"/>
            <a:chOff x="531338" y="5468267"/>
            <a:chExt cx="2971639" cy="1236829"/>
          </a:xfrm>
        </p:grpSpPr>
        <p:pic>
          <p:nvPicPr>
            <p:cNvPr id="35" name="Picture 4" descr="Hadash Logo.svg">
              <a:extLst>
                <a:ext uri="{FF2B5EF4-FFF2-40B4-BE49-F238E27FC236}">
                  <a16:creationId xmlns:a16="http://schemas.microsoft.com/office/drawing/2014/main" xmlns="" id="{5B7AC550-0197-45B7-A729-5F7C8E3BFCC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1338" y="5468267"/>
              <a:ext cx="1234838" cy="110513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Ta'al logo.png">
              <a:extLst>
                <a:ext uri="{FF2B5EF4-FFF2-40B4-BE49-F238E27FC236}">
                  <a16:creationId xmlns:a16="http://schemas.microsoft.com/office/drawing/2014/main" xmlns="" id="{948F56A8-2D9C-43E2-BA86-6944D16D3AC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73946" y="5621776"/>
              <a:ext cx="1029031" cy="1083320"/>
            </a:xfrm>
            <a:prstGeom prst="rect">
              <a:avLst/>
            </a:prstGeom>
            <a:noFill/>
            <a:extLst>
              <a:ext uri="{909E8E84-426E-40DD-AFC4-6F175D3DCCD1}">
                <a14:hiddenFill xmlns:a14="http://schemas.microsoft.com/office/drawing/2010/main">
                  <a:solidFill>
                    <a:srgbClr val="FFFFFF"/>
                  </a:solidFill>
                </a14:hiddenFill>
              </a:ext>
            </a:extLst>
          </p:spPr>
        </p:pic>
        <p:sp>
          <p:nvSpPr>
            <p:cNvPr id="40" name="Plus 8">
              <a:extLst>
                <a:ext uri="{FF2B5EF4-FFF2-40B4-BE49-F238E27FC236}">
                  <a16:creationId xmlns:a16="http://schemas.microsoft.com/office/drawing/2014/main" xmlns="" id="{BEC1F100-EF2A-4A26-8EE7-7B631C74C302}"/>
                </a:ext>
              </a:extLst>
            </p:cNvPr>
            <p:cNvSpPr/>
            <p:nvPr/>
          </p:nvSpPr>
          <p:spPr>
            <a:xfrm>
              <a:off x="1624699" y="5665936"/>
              <a:ext cx="902525" cy="85502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41" name="Curved Up Arrow 26">
            <a:extLst>
              <a:ext uri="{FF2B5EF4-FFF2-40B4-BE49-F238E27FC236}">
                <a16:creationId xmlns:a16="http://schemas.microsoft.com/office/drawing/2014/main" xmlns="" id="{38BBB8C3-F4E1-4785-A770-8413B3939D30}"/>
              </a:ext>
            </a:extLst>
          </p:cNvPr>
          <p:cNvSpPr/>
          <p:nvPr/>
        </p:nvSpPr>
        <p:spPr>
          <a:xfrm rot="15097725" flipH="1" flipV="1">
            <a:off x="-116869" y="3729950"/>
            <a:ext cx="2980632" cy="1541430"/>
          </a:xfrm>
          <a:prstGeom prst="curvedUpArrow">
            <a:avLst>
              <a:gd name="adj1" fmla="val 17179"/>
              <a:gd name="adj2" fmla="val 39828"/>
              <a:gd name="adj3" fmla="val 2706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pic>
        <p:nvPicPr>
          <p:cNvPr id="42" name="Picture 4" descr="Image result for â«××××× ××¤××××ª ×××××â¬â">
            <a:extLst>
              <a:ext uri="{FF2B5EF4-FFF2-40B4-BE49-F238E27FC236}">
                <a16:creationId xmlns:a16="http://schemas.microsoft.com/office/drawing/2014/main" xmlns="" id="{F9D18C87-757B-4B50-BFF5-C66FFCFE9B3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916118" y="4263117"/>
            <a:ext cx="1462051" cy="72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83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1000"/>
                                        <p:tgtEl>
                                          <p:spTgt spid="27"/>
                                        </p:tgtEl>
                                      </p:cBhvr>
                                    </p:animEffect>
                                    <p:anim calcmode="lin" valueType="num">
                                      <p:cBhvr>
                                        <p:cTn id="44" dur="1000" fill="hold"/>
                                        <p:tgtEl>
                                          <p:spTgt spid="27"/>
                                        </p:tgtEl>
                                        <p:attrNameLst>
                                          <p:attrName>ppt_x</p:attrName>
                                        </p:attrNameLst>
                                      </p:cBhvr>
                                      <p:tavLst>
                                        <p:tav tm="0">
                                          <p:val>
                                            <p:strVal val="#ppt_x"/>
                                          </p:val>
                                        </p:tav>
                                        <p:tav tm="100000">
                                          <p:val>
                                            <p:strVal val="#ppt_x"/>
                                          </p:val>
                                        </p:tav>
                                      </p:tavLst>
                                    </p:anim>
                                    <p:anim calcmode="lin" valueType="num">
                                      <p:cBhvr>
                                        <p:cTn id="4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circle(in)">
                                      <p:cBhvr>
                                        <p:cTn id="62" dur="20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wipe(down)">
                                      <p:cBhvr>
                                        <p:cTn id="71" dur="500"/>
                                        <p:tgtEl>
                                          <p:spTgt spid="13"/>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p:cTn id="76" dur="500" fill="hold"/>
                                        <p:tgtEl>
                                          <p:spTgt spid="17"/>
                                        </p:tgtEl>
                                        <p:attrNameLst>
                                          <p:attrName>ppt_w</p:attrName>
                                        </p:attrNameLst>
                                      </p:cBhvr>
                                      <p:tavLst>
                                        <p:tav tm="0">
                                          <p:val>
                                            <p:fltVal val="0"/>
                                          </p:val>
                                        </p:tav>
                                        <p:tav tm="100000">
                                          <p:val>
                                            <p:strVal val="#ppt_w"/>
                                          </p:val>
                                        </p:tav>
                                      </p:tavLst>
                                    </p:anim>
                                    <p:anim calcmode="lin" valueType="num">
                                      <p:cBhvr>
                                        <p:cTn id="77" dur="500" fill="hold"/>
                                        <p:tgtEl>
                                          <p:spTgt spid="17"/>
                                        </p:tgtEl>
                                        <p:attrNameLst>
                                          <p:attrName>ppt_h</p:attrName>
                                        </p:attrNameLst>
                                      </p:cBhvr>
                                      <p:tavLst>
                                        <p:tav tm="0">
                                          <p:val>
                                            <p:fltVal val="0"/>
                                          </p:val>
                                        </p:tav>
                                        <p:tav tm="100000">
                                          <p:val>
                                            <p:strVal val="#ppt_h"/>
                                          </p:val>
                                        </p:tav>
                                      </p:tavLst>
                                    </p:anim>
                                    <p:animEffect transition="in" filter="fade">
                                      <p:cBhvr>
                                        <p:cTn id="78" dur="500"/>
                                        <p:tgtEl>
                                          <p:spTgt spid="17"/>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nodeType="click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fade">
                                      <p:cBhvr>
                                        <p:cTn id="92" dur="1000"/>
                                        <p:tgtEl>
                                          <p:spTgt spid="16"/>
                                        </p:tgtEl>
                                      </p:cBhvr>
                                    </p:animEffect>
                                    <p:anim calcmode="lin" valueType="num">
                                      <p:cBhvr>
                                        <p:cTn id="93" dur="1000" fill="hold"/>
                                        <p:tgtEl>
                                          <p:spTgt spid="16"/>
                                        </p:tgtEl>
                                        <p:attrNameLst>
                                          <p:attrName>ppt_x</p:attrName>
                                        </p:attrNameLst>
                                      </p:cBhvr>
                                      <p:tavLst>
                                        <p:tav tm="0">
                                          <p:val>
                                            <p:strVal val="#ppt_x"/>
                                          </p:val>
                                        </p:tav>
                                        <p:tav tm="100000">
                                          <p:val>
                                            <p:strVal val="#ppt_x"/>
                                          </p:val>
                                        </p:tav>
                                      </p:tavLst>
                                    </p:anim>
                                    <p:anim calcmode="lin" valueType="num">
                                      <p:cBhvr>
                                        <p:cTn id="9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fade">
                                      <p:cBhvr>
                                        <p:cTn id="99" dur="1000"/>
                                        <p:tgtEl>
                                          <p:spTgt spid="24"/>
                                        </p:tgtEl>
                                      </p:cBhvr>
                                    </p:animEffect>
                                    <p:anim calcmode="lin" valueType="num">
                                      <p:cBhvr>
                                        <p:cTn id="100" dur="1000" fill="hold"/>
                                        <p:tgtEl>
                                          <p:spTgt spid="24"/>
                                        </p:tgtEl>
                                        <p:attrNameLst>
                                          <p:attrName>ppt_x</p:attrName>
                                        </p:attrNameLst>
                                      </p:cBhvr>
                                      <p:tavLst>
                                        <p:tav tm="0">
                                          <p:val>
                                            <p:strVal val="#ppt_x"/>
                                          </p:val>
                                        </p:tav>
                                        <p:tav tm="100000">
                                          <p:val>
                                            <p:strVal val="#ppt_x"/>
                                          </p:val>
                                        </p:tav>
                                      </p:tavLst>
                                    </p:anim>
                                    <p:anim calcmode="lin" valueType="num">
                                      <p:cBhvr>
                                        <p:cTn id="10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25"/>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41"/>
                                        </p:tgtEl>
                                        <p:attrNameLst>
                                          <p:attrName>style.visibility</p:attrName>
                                        </p:attrNameLst>
                                      </p:cBhvr>
                                      <p:to>
                                        <p:strVal val="visible"/>
                                      </p:to>
                                    </p:set>
                                    <p:animEffect transition="in" filter="fade">
                                      <p:cBhvr>
                                        <p:cTn id="110" dur="1000"/>
                                        <p:tgtEl>
                                          <p:spTgt spid="41"/>
                                        </p:tgtEl>
                                      </p:cBhvr>
                                    </p:animEffect>
                                    <p:anim calcmode="lin" valueType="num">
                                      <p:cBhvr>
                                        <p:cTn id="111" dur="1000" fill="hold"/>
                                        <p:tgtEl>
                                          <p:spTgt spid="41"/>
                                        </p:tgtEl>
                                        <p:attrNameLst>
                                          <p:attrName>ppt_x</p:attrName>
                                        </p:attrNameLst>
                                      </p:cBhvr>
                                      <p:tavLst>
                                        <p:tav tm="0">
                                          <p:val>
                                            <p:strVal val="#ppt_x"/>
                                          </p:val>
                                        </p:tav>
                                        <p:tav tm="100000">
                                          <p:val>
                                            <p:strVal val="#ppt_x"/>
                                          </p:val>
                                        </p:tav>
                                      </p:tavLst>
                                    </p:anim>
                                    <p:anim calcmode="lin" valueType="num">
                                      <p:cBhvr>
                                        <p:cTn id="112"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7" grpId="0" animBg="1"/>
      <p:bldP spid="24" grpId="0" animBg="1"/>
      <p:bldP spid="4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ª××¦××ª ×ª××× × ×¢×××¨ ×× × ×× ×¥"/>
          <p:cNvPicPr>
            <a:picLocks noChangeAspect="1" noChangeArrowheads="1"/>
          </p:cNvPicPr>
          <p:nvPr/>
        </p:nvPicPr>
        <p:blipFill rotWithShape="1">
          <a:blip r:embed="rId3">
            <a:extLst>
              <a:ext uri="{28A0092B-C50C-407E-A947-70E740481C1C}">
                <a14:useLocalDpi xmlns:a14="http://schemas.microsoft.com/office/drawing/2010/main" val="0"/>
              </a:ext>
            </a:extLst>
          </a:blip>
          <a:srcRect l="14485" t="7927" r="5864"/>
          <a:stretch/>
        </p:blipFill>
        <p:spPr bwMode="auto">
          <a:xfrm>
            <a:off x="1861835" y="501097"/>
            <a:ext cx="1706538" cy="13127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a:srcRect l="10943" t="8684" r="5284"/>
          <a:stretch/>
        </p:blipFill>
        <p:spPr>
          <a:xfrm>
            <a:off x="5265378" y="501097"/>
            <a:ext cx="1767663" cy="1282201"/>
          </a:xfrm>
          <a:prstGeom prst="rect">
            <a:avLst/>
          </a:prstGeom>
        </p:spPr>
      </p:pic>
      <p:pic>
        <p:nvPicPr>
          <p:cNvPr id="6" name="Picture 5"/>
          <p:cNvPicPr>
            <a:picLocks noChangeAspect="1"/>
          </p:cNvPicPr>
          <p:nvPr/>
        </p:nvPicPr>
        <p:blipFill rotWithShape="1">
          <a:blip r:embed="rId5"/>
          <a:srcRect l="14028" r="19104"/>
          <a:stretch/>
        </p:blipFill>
        <p:spPr>
          <a:xfrm>
            <a:off x="7379959" y="501097"/>
            <a:ext cx="1554331" cy="1343245"/>
          </a:xfrm>
          <a:prstGeom prst="rect">
            <a:avLst/>
          </a:prstGeom>
        </p:spPr>
      </p:pic>
      <p:pic>
        <p:nvPicPr>
          <p:cNvPr id="9" name="Picture 8"/>
          <p:cNvPicPr>
            <a:picLocks noChangeAspect="1"/>
          </p:cNvPicPr>
          <p:nvPr/>
        </p:nvPicPr>
        <p:blipFill>
          <a:blip r:embed="rId6"/>
          <a:stretch>
            <a:fillRect/>
          </a:stretch>
        </p:blipFill>
        <p:spPr>
          <a:xfrm>
            <a:off x="4989820" y="2643364"/>
            <a:ext cx="1451882" cy="1451882"/>
          </a:xfrm>
          <a:prstGeom prst="rect">
            <a:avLst/>
          </a:prstGeom>
        </p:spPr>
      </p:pic>
      <p:sp>
        <p:nvSpPr>
          <p:cNvPr id="13" name="Plus 12"/>
          <p:cNvSpPr/>
          <p:nvPr/>
        </p:nvSpPr>
        <p:spPr>
          <a:xfrm>
            <a:off x="5386204" y="1920315"/>
            <a:ext cx="659113" cy="71252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Equal 13"/>
          <p:cNvSpPr/>
          <p:nvPr/>
        </p:nvSpPr>
        <p:spPr>
          <a:xfrm>
            <a:off x="5282312" y="4041752"/>
            <a:ext cx="866898" cy="546322"/>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pic>
        <p:nvPicPr>
          <p:cNvPr id="16" name="Picture 15"/>
          <p:cNvPicPr>
            <a:picLocks noChangeAspect="1"/>
          </p:cNvPicPr>
          <p:nvPr/>
        </p:nvPicPr>
        <p:blipFill>
          <a:blip r:embed="rId7"/>
          <a:stretch>
            <a:fillRect/>
          </a:stretch>
        </p:blipFill>
        <p:spPr>
          <a:xfrm>
            <a:off x="3804481" y="4497324"/>
            <a:ext cx="4022185" cy="2262479"/>
          </a:xfrm>
          <a:prstGeom prst="rect">
            <a:avLst/>
          </a:prstGeom>
        </p:spPr>
      </p:pic>
      <p:pic>
        <p:nvPicPr>
          <p:cNvPr id="19" name="Picture 18"/>
          <p:cNvPicPr>
            <a:picLocks noChangeAspect="1"/>
          </p:cNvPicPr>
          <p:nvPr/>
        </p:nvPicPr>
        <p:blipFill>
          <a:blip r:embed="rId8"/>
          <a:stretch>
            <a:fillRect/>
          </a:stretch>
        </p:blipFill>
        <p:spPr>
          <a:xfrm>
            <a:off x="943556" y="2464897"/>
            <a:ext cx="1442424" cy="1948495"/>
          </a:xfrm>
          <a:prstGeom prst="rect">
            <a:avLst/>
          </a:prstGeom>
        </p:spPr>
      </p:pic>
      <p:pic>
        <p:nvPicPr>
          <p:cNvPr id="20" name="Picture 19"/>
          <p:cNvPicPr>
            <a:picLocks noChangeAspect="1"/>
          </p:cNvPicPr>
          <p:nvPr/>
        </p:nvPicPr>
        <p:blipFill>
          <a:blip r:embed="rId9"/>
          <a:stretch>
            <a:fillRect/>
          </a:stretch>
        </p:blipFill>
        <p:spPr>
          <a:xfrm>
            <a:off x="7895463" y="2656704"/>
            <a:ext cx="1290645" cy="1770028"/>
          </a:xfrm>
          <a:prstGeom prst="rect">
            <a:avLst/>
          </a:prstGeom>
        </p:spPr>
      </p:pic>
      <p:pic>
        <p:nvPicPr>
          <p:cNvPr id="21" name="Picture 20"/>
          <p:cNvPicPr>
            <a:picLocks noChangeAspect="1"/>
          </p:cNvPicPr>
          <p:nvPr/>
        </p:nvPicPr>
        <p:blipFill>
          <a:blip r:embed="rId10"/>
          <a:stretch>
            <a:fillRect/>
          </a:stretch>
        </p:blipFill>
        <p:spPr>
          <a:xfrm>
            <a:off x="10561898" y="2297661"/>
            <a:ext cx="1386388" cy="1780557"/>
          </a:xfrm>
          <a:prstGeom prst="rect">
            <a:avLst/>
          </a:prstGeom>
        </p:spPr>
      </p:pic>
      <p:cxnSp>
        <p:nvCxnSpPr>
          <p:cNvPr id="23" name="Curved Connector 22"/>
          <p:cNvCxnSpPr/>
          <p:nvPr/>
        </p:nvCxnSpPr>
        <p:spPr>
          <a:xfrm rot="5400000">
            <a:off x="2322209" y="2236212"/>
            <a:ext cx="1235680" cy="840984"/>
          </a:xfrm>
          <a:prstGeom prst="curvedConnector3">
            <a:avLst>
              <a:gd name="adj1" fmla="val 106000"/>
            </a:avLst>
          </a:prstGeom>
          <a:ln>
            <a:tailEnd type="triangle"/>
          </a:ln>
        </p:spPr>
        <p:style>
          <a:lnRef idx="1">
            <a:schemeClr val="dk1"/>
          </a:lnRef>
          <a:fillRef idx="0">
            <a:schemeClr val="dk1"/>
          </a:fillRef>
          <a:effectRef idx="0">
            <a:schemeClr val="dk1"/>
          </a:effectRef>
          <a:fontRef idx="minor">
            <a:schemeClr val="tx1"/>
          </a:fontRef>
        </p:style>
      </p:cxnSp>
      <p:cxnSp>
        <p:nvCxnSpPr>
          <p:cNvPr id="35" name="Curved Connector 34"/>
          <p:cNvCxnSpPr/>
          <p:nvPr/>
        </p:nvCxnSpPr>
        <p:spPr>
          <a:xfrm>
            <a:off x="6441702" y="2038864"/>
            <a:ext cx="1384964" cy="1235680"/>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37" name="Curved Connector 36"/>
          <p:cNvCxnSpPr/>
          <p:nvPr/>
        </p:nvCxnSpPr>
        <p:spPr>
          <a:xfrm>
            <a:off x="9126480" y="1783300"/>
            <a:ext cx="1261571" cy="1095824"/>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pic>
        <p:nvPicPr>
          <p:cNvPr id="31746" name="Picture 2" descr="Image result for â«×× ×¥ × ×× ××××â¬â">
            <a:extLst>
              <a:ext uri="{FF2B5EF4-FFF2-40B4-BE49-F238E27FC236}">
                <a16:creationId xmlns:a16="http://schemas.microsoft.com/office/drawing/2014/main" xmlns="" id="{66ED3D27-24A5-42B4-B860-7EA740956E8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63050" y="5343525"/>
            <a:ext cx="30289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EE4783CC-33BD-4E4C-9261-5F0845059CB9}"/>
              </a:ext>
            </a:extLst>
          </p:cNvPr>
          <p:cNvPicPr>
            <a:picLocks noChangeAspect="1"/>
          </p:cNvPicPr>
          <p:nvPr/>
        </p:nvPicPr>
        <p:blipFill>
          <a:blip r:embed="rId12"/>
          <a:stretch>
            <a:fillRect/>
          </a:stretch>
        </p:blipFill>
        <p:spPr>
          <a:xfrm>
            <a:off x="373901" y="97593"/>
            <a:ext cx="1283052" cy="807008"/>
          </a:xfrm>
          <a:prstGeom prst="rect">
            <a:avLst/>
          </a:prstGeom>
        </p:spPr>
      </p:pic>
      <p:pic>
        <p:nvPicPr>
          <p:cNvPr id="3" name="Picture 2">
            <a:extLst>
              <a:ext uri="{FF2B5EF4-FFF2-40B4-BE49-F238E27FC236}">
                <a16:creationId xmlns:a16="http://schemas.microsoft.com/office/drawing/2014/main" xmlns="" id="{6E3FF49F-D0FC-4F92-A07C-A14520F0BAC5}"/>
              </a:ext>
            </a:extLst>
          </p:cNvPr>
          <p:cNvPicPr>
            <a:picLocks noChangeAspect="1"/>
          </p:cNvPicPr>
          <p:nvPr/>
        </p:nvPicPr>
        <p:blipFill>
          <a:blip r:embed="rId13"/>
          <a:stretch>
            <a:fillRect/>
          </a:stretch>
        </p:blipFill>
        <p:spPr>
          <a:xfrm>
            <a:off x="3734936" y="184391"/>
            <a:ext cx="1804986" cy="633412"/>
          </a:xfrm>
          <a:prstGeom prst="rect">
            <a:avLst/>
          </a:prstGeom>
        </p:spPr>
      </p:pic>
      <p:pic>
        <p:nvPicPr>
          <p:cNvPr id="7" name="Picture 6">
            <a:extLst>
              <a:ext uri="{FF2B5EF4-FFF2-40B4-BE49-F238E27FC236}">
                <a16:creationId xmlns:a16="http://schemas.microsoft.com/office/drawing/2014/main" xmlns="" id="{EDE30B45-2B15-495D-9E04-FCA2DDADD9C0}"/>
              </a:ext>
            </a:extLst>
          </p:cNvPr>
          <p:cNvPicPr>
            <a:picLocks noChangeAspect="1"/>
          </p:cNvPicPr>
          <p:nvPr/>
        </p:nvPicPr>
        <p:blipFill>
          <a:blip r:embed="rId14"/>
          <a:stretch>
            <a:fillRect/>
          </a:stretch>
        </p:blipFill>
        <p:spPr>
          <a:xfrm>
            <a:off x="3494119" y="2740721"/>
            <a:ext cx="1388894" cy="906267"/>
          </a:xfrm>
          <a:prstGeom prst="rect">
            <a:avLst/>
          </a:prstGeom>
        </p:spPr>
      </p:pic>
      <p:pic>
        <p:nvPicPr>
          <p:cNvPr id="22" name="Picture 21">
            <a:extLst>
              <a:ext uri="{FF2B5EF4-FFF2-40B4-BE49-F238E27FC236}">
                <a16:creationId xmlns:a16="http://schemas.microsoft.com/office/drawing/2014/main" xmlns="" id="{1A3F9C2F-B378-48DC-9B8D-C351C08B139F}"/>
              </a:ext>
            </a:extLst>
          </p:cNvPr>
          <p:cNvPicPr>
            <a:picLocks noChangeAspect="1"/>
          </p:cNvPicPr>
          <p:nvPr/>
        </p:nvPicPr>
        <p:blipFill>
          <a:blip r:embed="rId12"/>
          <a:stretch>
            <a:fillRect/>
          </a:stretch>
        </p:blipFill>
        <p:spPr>
          <a:xfrm>
            <a:off x="381716" y="97593"/>
            <a:ext cx="1283052" cy="807008"/>
          </a:xfrm>
          <a:prstGeom prst="rect">
            <a:avLst/>
          </a:prstGeom>
        </p:spPr>
      </p:pic>
    </p:spTree>
    <p:extLst>
      <p:ext uri="{BB962C8B-B14F-4D97-AF65-F5344CB8AC3E}">
        <p14:creationId xmlns:p14="http://schemas.microsoft.com/office/powerpoint/2010/main" val="351262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barn(inVertical)">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1000"/>
                                        <p:tgtEl>
                                          <p:spTgt spid="19"/>
                                        </p:tgtEl>
                                      </p:cBhvr>
                                    </p:animEffect>
                                    <p:anim calcmode="lin" valueType="num">
                                      <p:cBhvr>
                                        <p:cTn id="74" dur="1000" fill="hold"/>
                                        <p:tgtEl>
                                          <p:spTgt spid="19"/>
                                        </p:tgtEl>
                                        <p:attrNameLst>
                                          <p:attrName>ppt_x</p:attrName>
                                        </p:attrNameLst>
                                      </p:cBhvr>
                                      <p:tavLst>
                                        <p:tav tm="0">
                                          <p:val>
                                            <p:strVal val="#ppt_x"/>
                                          </p:val>
                                        </p:tav>
                                        <p:tav tm="100000">
                                          <p:val>
                                            <p:strVal val="#ppt_x"/>
                                          </p:val>
                                        </p:tav>
                                      </p:tavLst>
                                    </p:anim>
                                    <p:anim calcmode="lin" valueType="num">
                                      <p:cBhvr>
                                        <p:cTn id="7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wipe(down)">
                                      <p:cBhvr>
                                        <p:cTn id="80" dur="500"/>
                                        <p:tgtEl>
                                          <p:spTgt spid="35"/>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1000"/>
                                        <p:tgtEl>
                                          <p:spTgt spid="20"/>
                                        </p:tgtEl>
                                      </p:cBhvr>
                                    </p:animEffect>
                                    <p:anim calcmode="lin" valueType="num">
                                      <p:cBhvr>
                                        <p:cTn id="86" dur="1000" fill="hold"/>
                                        <p:tgtEl>
                                          <p:spTgt spid="20"/>
                                        </p:tgtEl>
                                        <p:attrNameLst>
                                          <p:attrName>ppt_x</p:attrName>
                                        </p:attrNameLst>
                                      </p:cBhvr>
                                      <p:tavLst>
                                        <p:tav tm="0">
                                          <p:val>
                                            <p:strVal val="#ppt_x"/>
                                          </p:val>
                                        </p:tav>
                                        <p:tav tm="100000">
                                          <p:val>
                                            <p:strVal val="#ppt_x"/>
                                          </p:val>
                                        </p:tav>
                                      </p:tavLst>
                                    </p:anim>
                                    <p:anim calcmode="lin" valueType="num">
                                      <p:cBhvr>
                                        <p:cTn id="8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fade">
                                      <p:cBhvr>
                                        <p:cTn id="92" dur="500"/>
                                        <p:tgtEl>
                                          <p:spTgt spid="37"/>
                                        </p:tgtEl>
                                      </p:cBhvr>
                                    </p:animEffect>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nodeType="click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1000"/>
                                        <p:tgtEl>
                                          <p:spTgt spid="21"/>
                                        </p:tgtEl>
                                      </p:cBhvr>
                                    </p:animEffect>
                                    <p:anim calcmode="lin" valueType="num">
                                      <p:cBhvr>
                                        <p:cTn id="98" dur="1000" fill="hold"/>
                                        <p:tgtEl>
                                          <p:spTgt spid="21"/>
                                        </p:tgtEl>
                                        <p:attrNameLst>
                                          <p:attrName>ppt_x</p:attrName>
                                        </p:attrNameLst>
                                      </p:cBhvr>
                                      <p:tavLst>
                                        <p:tav tm="0">
                                          <p:val>
                                            <p:strVal val="#ppt_x"/>
                                          </p:val>
                                        </p:tav>
                                        <p:tav tm="100000">
                                          <p:val>
                                            <p:strVal val="#ppt_x"/>
                                          </p:val>
                                        </p:tav>
                                      </p:tavLst>
                                    </p:anim>
                                    <p:anim calcmode="lin" valueType="num">
                                      <p:cBhvr>
                                        <p:cTn id="9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317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1605D7C-BC47-449E-B230-AC168B084797}"/>
              </a:ext>
            </a:extLst>
          </p:cNvPr>
          <p:cNvSpPr/>
          <p:nvPr/>
        </p:nvSpPr>
        <p:spPr>
          <a:xfrm>
            <a:off x="924911" y="56564"/>
            <a:ext cx="10941266" cy="996406"/>
          </a:xfrm>
          <a:prstGeom prst="rect">
            <a:avLst/>
          </a:prstGeom>
          <a:solidFill>
            <a:schemeClr val="tx1"/>
          </a:solidFill>
          <a:ln w="31750">
            <a:solidFill>
              <a:srgbClr val="0070C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TextBox 6"/>
          <p:cNvSpPr txBox="1"/>
          <p:nvPr/>
        </p:nvSpPr>
        <p:spPr>
          <a:xfrm>
            <a:off x="60960" y="1279279"/>
            <a:ext cx="12074013" cy="6022098"/>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altLang="en-US" sz="2600" dirty="0">
                <a:solidFill>
                  <a:schemeClr val="bg1"/>
                </a:solidFill>
                <a:latin typeface="Times New Roman" panose="02020603050405020304" pitchFamily="18" charset="0"/>
                <a:cs typeface="Times New Roman" panose="02020603050405020304" pitchFamily="18" charset="0"/>
              </a:rPr>
              <a:t>Please </a:t>
            </a:r>
            <a:r>
              <a:rPr lang="en-US" altLang="en-US" sz="2600" dirty="0">
                <a:solidFill>
                  <a:schemeClr val="bg1"/>
                </a:solidFill>
                <a:highlight>
                  <a:srgbClr val="0000FF"/>
                </a:highlight>
                <a:latin typeface="Times New Roman" panose="02020603050405020304" pitchFamily="18" charset="0"/>
                <a:cs typeface="Times New Roman" panose="02020603050405020304" pitchFamily="18" charset="0"/>
              </a:rPr>
              <a:t>respect</a:t>
            </a:r>
            <a:r>
              <a:rPr lang="en-US" altLang="en-US" sz="2600" dirty="0">
                <a:solidFill>
                  <a:schemeClr val="bg1"/>
                </a:solidFill>
                <a:latin typeface="Times New Roman" panose="02020603050405020304" pitchFamily="18" charset="0"/>
                <a:cs typeface="Times New Roman" panose="02020603050405020304" pitchFamily="18" charset="0"/>
              </a:rPr>
              <a:t> everyone’s opinions and ideas.</a:t>
            </a:r>
          </a:p>
          <a:p>
            <a:pPr marL="457200" indent="-457200">
              <a:lnSpc>
                <a:spcPct val="150000"/>
              </a:lnSpc>
              <a:buFont typeface="Arial" panose="020B0604020202020204" pitchFamily="34" charset="0"/>
              <a:buChar char="•"/>
            </a:pPr>
            <a:r>
              <a:rPr lang="en-US" altLang="en-US" sz="2600" dirty="0">
                <a:solidFill>
                  <a:schemeClr val="bg1"/>
                </a:solidFill>
                <a:latin typeface="Times New Roman" panose="02020603050405020304" pitchFamily="18" charset="0"/>
                <a:cs typeface="Times New Roman" panose="02020603050405020304" pitchFamily="18" charset="0"/>
              </a:rPr>
              <a:t>All that is said here is from the Internet and from </a:t>
            </a:r>
            <a:r>
              <a:rPr lang="en-US" altLang="en-US" sz="2600" dirty="0">
                <a:solidFill>
                  <a:schemeClr val="bg1"/>
                </a:solidFill>
                <a:highlight>
                  <a:srgbClr val="0000FF"/>
                </a:highlight>
                <a:latin typeface="Times New Roman" panose="02020603050405020304" pitchFamily="18" charset="0"/>
                <a:cs typeface="Times New Roman" panose="02020603050405020304" pitchFamily="18" charset="0"/>
              </a:rPr>
              <a:t>my personal </a:t>
            </a:r>
            <a:r>
              <a:rPr lang="en-US" altLang="en-US" sz="2600" dirty="0">
                <a:solidFill>
                  <a:schemeClr val="bg1"/>
                </a:solidFill>
                <a:latin typeface="Times New Roman" panose="02020603050405020304" pitchFamily="18" charset="0"/>
                <a:cs typeface="Times New Roman" panose="02020603050405020304" pitchFamily="18" charset="0"/>
              </a:rPr>
              <a:t>knowledge/ opinion* and analysis and </a:t>
            </a:r>
            <a:r>
              <a:rPr lang="en-US" altLang="en-US" sz="2600" dirty="0">
                <a:solidFill>
                  <a:schemeClr val="bg1"/>
                </a:solidFill>
                <a:highlight>
                  <a:srgbClr val="0000FF"/>
                </a:highlight>
                <a:latin typeface="Times New Roman" panose="02020603050405020304" pitchFamily="18" charset="0"/>
                <a:cs typeface="Times New Roman" panose="02020603050405020304" pitchFamily="18" charset="0"/>
              </a:rPr>
              <a:t>do not represent any other </a:t>
            </a:r>
            <a:r>
              <a:rPr lang="en-US" altLang="en-US" sz="2600" dirty="0">
                <a:solidFill>
                  <a:schemeClr val="bg1"/>
                </a:solidFill>
                <a:latin typeface="Times New Roman" panose="02020603050405020304" pitchFamily="18" charset="0"/>
                <a:cs typeface="Times New Roman" panose="02020603050405020304" pitchFamily="18" charset="0"/>
              </a:rPr>
              <a:t>person/ group or organization. </a:t>
            </a:r>
          </a:p>
          <a:p>
            <a:pPr marL="457200" indent="-457200">
              <a:lnSpc>
                <a:spcPct val="150000"/>
              </a:lnSpc>
              <a:buFont typeface="Arial" panose="020B0604020202020204" pitchFamily="34" charset="0"/>
              <a:buChar char="•"/>
            </a:pPr>
            <a:r>
              <a:rPr lang="en-US" altLang="en-US" sz="2600" dirty="0">
                <a:solidFill>
                  <a:schemeClr val="bg1"/>
                </a:solidFill>
                <a:latin typeface="Times New Roman" panose="02020603050405020304" pitchFamily="18" charset="0"/>
                <a:cs typeface="Times New Roman" panose="02020603050405020304" pitchFamily="18" charset="0"/>
              </a:rPr>
              <a:t>There may be people here who know better than me – you are </a:t>
            </a:r>
            <a:r>
              <a:rPr lang="en-US" altLang="en-US" sz="2600" dirty="0">
                <a:solidFill>
                  <a:schemeClr val="bg1"/>
                </a:solidFill>
                <a:highlight>
                  <a:srgbClr val="0000FF"/>
                </a:highlight>
                <a:latin typeface="Times New Roman" panose="02020603050405020304" pitchFamily="18" charset="0"/>
                <a:cs typeface="Times New Roman" panose="02020603050405020304" pitchFamily="18" charset="0"/>
              </a:rPr>
              <a:t>invited to correct me</a:t>
            </a:r>
            <a:r>
              <a:rPr lang="en-US" altLang="en-US" sz="2600" dirty="0">
                <a:solidFill>
                  <a:schemeClr val="bg1"/>
                </a:solidFill>
                <a:latin typeface="Times New Roman" panose="02020603050405020304" pitchFamily="18" charset="0"/>
                <a:cs typeface="Times New Roman" panose="02020603050405020304" pitchFamily="18" charset="0"/>
              </a:rPr>
              <a:t>.</a:t>
            </a:r>
            <a:r>
              <a:rPr lang="en-CA" altLang="en-US" sz="2600" dirty="0">
                <a:solidFill>
                  <a:schemeClr val="bg1"/>
                </a:solidFill>
                <a:latin typeface="Times New Roman" panose="02020603050405020304" pitchFamily="18" charset="0"/>
                <a:cs typeface="Times New Roman" panose="02020603050405020304" pitchFamily="18" charset="0"/>
              </a:rPr>
              <a:t> </a:t>
            </a:r>
            <a:r>
              <a:rPr lang="en-US" altLang="en-US" sz="2600" dirty="0">
                <a:solidFill>
                  <a:schemeClr val="bg1"/>
                </a:solidFill>
                <a:latin typeface="Times New Roman" panose="02020603050405020304" pitchFamily="18" charset="0"/>
                <a:cs typeface="Times New Roman" panose="02020603050405020304" pitchFamily="18" charset="0"/>
              </a:rPr>
              <a:t>If there is a subject that I didn’t touch and you would like to talk, I would love to.</a:t>
            </a:r>
            <a:endParaRPr lang="en-CA" altLang="en-US" sz="2600" dirty="0">
              <a:solidFill>
                <a:schemeClr val="bg1"/>
              </a:solidFill>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altLang="en-US" sz="2600" dirty="0">
                <a:solidFill>
                  <a:schemeClr val="bg1"/>
                </a:solidFill>
                <a:latin typeface="Times New Roman" panose="02020603050405020304" pitchFamily="18" charset="0"/>
                <a:cs typeface="Times New Roman" panose="02020603050405020304" pitchFamily="18" charset="0"/>
              </a:rPr>
              <a:t>Try to keep the questions for the discussion part.</a:t>
            </a:r>
            <a:endParaRPr lang="he-IL" altLang="en-US" sz="2600" dirty="0">
              <a:solidFill>
                <a:schemeClr val="bg1"/>
              </a:solidFill>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altLang="en-US" sz="2600" dirty="0">
                <a:solidFill>
                  <a:schemeClr val="bg1"/>
                </a:solidFill>
                <a:latin typeface="Times New Roman" panose="02020603050405020304" pitchFamily="18" charset="0"/>
                <a:cs typeface="Times New Roman" panose="02020603050405020304" pitchFamily="18" charset="0"/>
              </a:rPr>
              <a:t>The conversation is not about the conflict, but about the elections. If there will be a demand from for it we will offer programs that deal with other specific issues.</a:t>
            </a:r>
          </a:p>
          <a:p>
            <a:pPr>
              <a:lnSpc>
                <a:spcPct val="150000"/>
              </a:lnSpc>
            </a:pPr>
            <a:r>
              <a:rPr lang="en-US" altLang="en-US" sz="2000" dirty="0">
                <a:solidFill>
                  <a:schemeClr val="bg1"/>
                </a:solidFill>
                <a:latin typeface="Times New Roman" panose="02020603050405020304" pitchFamily="18" charset="0"/>
                <a:cs typeface="Times New Roman" panose="02020603050405020304" pitchFamily="18" charset="0"/>
              </a:rPr>
              <a:t>* I will try to be as balance as I can </a:t>
            </a:r>
          </a:p>
          <a:p>
            <a:pPr marL="457200" indent="-457200">
              <a:lnSpc>
                <a:spcPct val="150000"/>
              </a:lnSpc>
              <a:buFont typeface="Arial" panose="020B0604020202020204" pitchFamily="34" charset="0"/>
              <a:buChar char="•"/>
            </a:pPr>
            <a:endParaRPr lang="en-US" altLang="en-US" sz="2600" dirty="0">
              <a:solidFill>
                <a:schemeClr val="bg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0510" y="84082"/>
            <a:ext cx="12192000" cy="923330"/>
          </a:xfrm>
          <a:prstGeom prst="rect">
            <a:avLst/>
          </a:prstGeom>
          <a:noFill/>
        </p:spPr>
        <p:txBody>
          <a:bodyPr wrap="square" rtlCol="0">
            <a:spAutoFit/>
          </a:bodyPr>
          <a:lstStyle/>
          <a:p>
            <a:pPr algn="ctr" hangingPunct="0"/>
            <a:r>
              <a:rPr lang="en-US" sz="5400" b="1" dirty="0">
                <a:solidFill>
                  <a:schemeClr val="bg1"/>
                </a:solidFill>
                <a:latin typeface="Arial Rounded MT Bold" panose="020F0704030504030204" pitchFamily="34" charset="0"/>
              </a:rPr>
              <a:t>Rules</a:t>
            </a:r>
            <a:endParaRPr lang="en-US" sz="5400" b="1"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247863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1082" y="2268817"/>
            <a:ext cx="2577257" cy="115117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9657" y="2416892"/>
            <a:ext cx="2931467" cy="994256"/>
          </a:xfrm>
          <a:prstGeom prst="rect">
            <a:avLst/>
          </a:prstGeom>
        </p:spPr>
      </p:pic>
      <p:pic>
        <p:nvPicPr>
          <p:cNvPr id="6" name="Picture 5"/>
          <p:cNvPicPr>
            <a:picLocks noChangeAspect="1"/>
          </p:cNvPicPr>
          <p:nvPr/>
        </p:nvPicPr>
        <p:blipFill>
          <a:blip r:embed="rId5"/>
          <a:stretch>
            <a:fillRect/>
          </a:stretch>
        </p:blipFill>
        <p:spPr>
          <a:xfrm>
            <a:off x="1650403" y="2190356"/>
            <a:ext cx="1308094" cy="1308094"/>
          </a:xfrm>
          <a:prstGeom prst="rect">
            <a:avLst/>
          </a:prstGeom>
        </p:spPr>
      </p:pic>
      <p:pic>
        <p:nvPicPr>
          <p:cNvPr id="8" name="Picture 7"/>
          <p:cNvPicPr>
            <a:picLocks noChangeAspect="1"/>
          </p:cNvPicPr>
          <p:nvPr/>
        </p:nvPicPr>
        <p:blipFill>
          <a:blip r:embed="rId6"/>
          <a:stretch>
            <a:fillRect/>
          </a:stretch>
        </p:blipFill>
        <p:spPr>
          <a:xfrm>
            <a:off x="4256832" y="4782681"/>
            <a:ext cx="3524250" cy="1704975"/>
          </a:xfrm>
          <a:prstGeom prst="rect">
            <a:avLst/>
          </a:prstGeom>
        </p:spPr>
      </p:pic>
      <p:sp>
        <p:nvSpPr>
          <p:cNvPr id="9" name="Plus 8"/>
          <p:cNvSpPr/>
          <p:nvPr/>
        </p:nvSpPr>
        <p:spPr>
          <a:xfrm>
            <a:off x="2956552" y="2306683"/>
            <a:ext cx="902525" cy="85502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Plus 10"/>
          <p:cNvSpPr/>
          <p:nvPr/>
        </p:nvSpPr>
        <p:spPr>
          <a:xfrm>
            <a:off x="6878557" y="2416892"/>
            <a:ext cx="902525" cy="85502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Equal 11"/>
          <p:cNvSpPr/>
          <p:nvPr/>
        </p:nvSpPr>
        <p:spPr>
          <a:xfrm>
            <a:off x="4930993" y="3749528"/>
            <a:ext cx="2175928" cy="1033153"/>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pic>
        <p:nvPicPr>
          <p:cNvPr id="32770" name="Picture 2" descr="Image result for â«××××× ××¤××××ª ×××××â¬â">
            <a:extLst>
              <a:ext uri="{FF2B5EF4-FFF2-40B4-BE49-F238E27FC236}">
                <a16:creationId xmlns:a16="http://schemas.microsoft.com/office/drawing/2014/main" xmlns="" id="{08700D97-E8B0-470C-A23E-28321F7E8E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8294" y="352622"/>
            <a:ext cx="3721565" cy="1385474"/>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Image result for â«×× ××××¨ ××× ××¨×â¬â">
            <a:extLst>
              <a:ext uri="{FF2B5EF4-FFF2-40B4-BE49-F238E27FC236}">
                <a16:creationId xmlns:a16="http://schemas.microsoft.com/office/drawing/2014/main" xmlns="" id="{537F0180-1279-47AE-9A4F-270DA74D7B7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80556" y="396495"/>
            <a:ext cx="2387504" cy="159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32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77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277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down)">
                                      <p:cBhvr>
                                        <p:cTn id="5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1C2F2345-1AA2-4124-8CDD-CFF64C73F9DE}"/>
              </a:ext>
            </a:extLst>
          </p:cNvPr>
          <p:cNvPicPr>
            <a:picLocks noChangeAspect="1"/>
          </p:cNvPicPr>
          <p:nvPr/>
        </p:nvPicPr>
        <p:blipFill>
          <a:blip r:embed="rId3"/>
          <a:stretch>
            <a:fillRect/>
          </a:stretch>
        </p:blipFill>
        <p:spPr>
          <a:xfrm>
            <a:off x="2756048" y="3044450"/>
            <a:ext cx="3285055" cy="1355438"/>
          </a:xfrm>
          <a:prstGeom prst="rect">
            <a:avLst/>
          </a:prstGeom>
        </p:spPr>
      </p:pic>
      <p:grpSp>
        <p:nvGrpSpPr>
          <p:cNvPr id="2" name="Group 1">
            <a:extLst>
              <a:ext uri="{FF2B5EF4-FFF2-40B4-BE49-F238E27FC236}">
                <a16:creationId xmlns:a16="http://schemas.microsoft.com/office/drawing/2014/main" xmlns="" id="{CD72C0B6-BDD4-4828-BC62-83D86F04914B}"/>
              </a:ext>
            </a:extLst>
          </p:cNvPr>
          <p:cNvGrpSpPr/>
          <p:nvPr/>
        </p:nvGrpSpPr>
        <p:grpSpPr>
          <a:xfrm>
            <a:off x="446641" y="60454"/>
            <a:ext cx="8860272" cy="1912525"/>
            <a:chOff x="586001" y="3264624"/>
            <a:chExt cx="12301973" cy="2505541"/>
          </a:xfrm>
        </p:grpSpPr>
        <p:pic>
          <p:nvPicPr>
            <p:cNvPr id="1028" name="Picture 4" descr="Hadash Logo.svg">
              <a:extLst>
                <a:ext uri="{FF2B5EF4-FFF2-40B4-BE49-F238E27FC236}">
                  <a16:creationId xmlns:a16="http://schemas.microsoft.com/office/drawing/2014/main" xmlns="" id="{CEAE2EA5-3876-465B-9657-E1C0C6CF1D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060" y="4120490"/>
              <a:ext cx="1714501" cy="14478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17CCC25A-5FB7-47D7-B7DB-195434FFA081}"/>
                </a:ext>
              </a:extLst>
            </p:cNvPr>
            <p:cNvSpPr/>
            <p:nvPr/>
          </p:nvSpPr>
          <p:spPr>
            <a:xfrm>
              <a:off x="586001" y="3519824"/>
              <a:ext cx="1769858" cy="725776"/>
            </a:xfrm>
            <a:prstGeom prst="rect">
              <a:avLst/>
            </a:prstGeom>
          </p:spPr>
          <p:txBody>
            <a:bodyPr wrap="none">
              <a:spAutoFit/>
            </a:bodyPr>
            <a:lstStyle/>
            <a:p>
              <a:r>
                <a:rPr lang="en-US" sz="3000" b="1" i="0" dirty="0" err="1">
                  <a:solidFill>
                    <a:srgbClr val="222222"/>
                  </a:solidFill>
                  <a:effectLst/>
                  <a:latin typeface="AR BLANCA" panose="02000000000000000000" pitchFamily="2" charset="0"/>
                </a:rPr>
                <a:t>Hadash</a:t>
              </a:r>
              <a:endParaRPr lang="he-IL" sz="3000" b="1" dirty="0">
                <a:latin typeface="AR BLANCA" panose="02000000000000000000" pitchFamily="2" charset="0"/>
              </a:endParaRPr>
            </a:p>
          </p:txBody>
        </p:sp>
        <p:sp>
          <p:nvSpPr>
            <p:cNvPr id="10" name="Rectangle 9">
              <a:extLst>
                <a:ext uri="{FF2B5EF4-FFF2-40B4-BE49-F238E27FC236}">
                  <a16:creationId xmlns:a16="http://schemas.microsoft.com/office/drawing/2014/main" xmlns="" id="{E4D47796-441B-4BFB-81C8-194DBA0A3E4D}"/>
                </a:ext>
              </a:extLst>
            </p:cNvPr>
            <p:cNvSpPr/>
            <p:nvPr/>
          </p:nvSpPr>
          <p:spPr>
            <a:xfrm>
              <a:off x="3211495" y="3264624"/>
              <a:ext cx="2879315" cy="1015663"/>
            </a:xfrm>
            <a:prstGeom prst="rect">
              <a:avLst/>
            </a:prstGeom>
          </p:spPr>
          <p:txBody>
            <a:bodyPr wrap="none">
              <a:spAutoFit/>
            </a:bodyPr>
            <a:lstStyle/>
            <a:p>
              <a:r>
                <a:rPr lang="en-US" sz="3000" b="1" i="0" dirty="0">
                  <a:solidFill>
                    <a:srgbClr val="222222"/>
                  </a:solidFill>
                  <a:effectLst/>
                  <a:latin typeface="AR BLANCA" panose="02000000000000000000" pitchFamily="2" charset="0"/>
                </a:rPr>
                <a:t>United Arab List </a:t>
              </a:r>
            </a:p>
            <a:p>
              <a:pPr algn="ctr"/>
              <a:r>
                <a:rPr lang="en-US" sz="3000" b="1" dirty="0">
                  <a:solidFill>
                    <a:srgbClr val="222222"/>
                  </a:solidFill>
                  <a:latin typeface="AR BLANCA" panose="02000000000000000000" pitchFamily="2" charset="0"/>
                </a:rPr>
                <a:t>(</a:t>
              </a:r>
              <a:r>
                <a:rPr lang="en-US" sz="3000" b="1" dirty="0" err="1">
                  <a:solidFill>
                    <a:srgbClr val="222222"/>
                  </a:solidFill>
                  <a:latin typeface="AR BLANCA" panose="02000000000000000000" pitchFamily="2" charset="0"/>
                </a:rPr>
                <a:t>Ra’am</a:t>
              </a:r>
              <a:r>
                <a:rPr lang="en-US" sz="3000" b="1" dirty="0">
                  <a:solidFill>
                    <a:srgbClr val="222222"/>
                  </a:solidFill>
                  <a:latin typeface="AR BLANCA" panose="02000000000000000000" pitchFamily="2" charset="0"/>
                </a:rPr>
                <a:t>) </a:t>
              </a:r>
            </a:p>
          </p:txBody>
        </p:sp>
        <p:sp>
          <p:nvSpPr>
            <p:cNvPr id="11" name="Rectangle 10">
              <a:extLst>
                <a:ext uri="{FF2B5EF4-FFF2-40B4-BE49-F238E27FC236}">
                  <a16:creationId xmlns:a16="http://schemas.microsoft.com/office/drawing/2014/main" xmlns="" id="{82FA6D63-8D30-4325-BD1C-1E782D541BFE}"/>
                </a:ext>
              </a:extLst>
            </p:cNvPr>
            <p:cNvSpPr/>
            <p:nvPr/>
          </p:nvSpPr>
          <p:spPr>
            <a:xfrm>
              <a:off x="7489866" y="3517725"/>
              <a:ext cx="1244598" cy="725776"/>
            </a:xfrm>
            <a:prstGeom prst="rect">
              <a:avLst/>
            </a:prstGeom>
          </p:spPr>
          <p:txBody>
            <a:bodyPr wrap="none">
              <a:spAutoFit/>
            </a:bodyPr>
            <a:lstStyle/>
            <a:p>
              <a:r>
                <a:rPr lang="en-US" sz="3000" b="1" i="0" dirty="0" err="1">
                  <a:solidFill>
                    <a:srgbClr val="222222"/>
                  </a:solidFill>
                  <a:effectLst/>
                  <a:latin typeface="AR BLANCA" panose="02000000000000000000" pitchFamily="2" charset="0"/>
                </a:rPr>
                <a:t>Ta'al</a:t>
              </a:r>
              <a:endParaRPr lang="he-IL" sz="3000" b="1" dirty="0">
                <a:latin typeface="AR BLANCA" panose="02000000000000000000" pitchFamily="2" charset="0"/>
              </a:endParaRPr>
            </a:p>
          </p:txBody>
        </p:sp>
        <p:sp>
          <p:nvSpPr>
            <p:cNvPr id="12" name="Rectangle 11">
              <a:extLst>
                <a:ext uri="{FF2B5EF4-FFF2-40B4-BE49-F238E27FC236}">
                  <a16:creationId xmlns:a16="http://schemas.microsoft.com/office/drawing/2014/main" xmlns="" id="{098738C4-694A-4D5A-ADCB-62CA17943685}"/>
                </a:ext>
              </a:extLst>
            </p:cNvPr>
            <p:cNvSpPr/>
            <p:nvPr/>
          </p:nvSpPr>
          <p:spPr>
            <a:xfrm>
              <a:off x="10766456" y="3396735"/>
              <a:ext cx="1447136" cy="725776"/>
            </a:xfrm>
            <a:prstGeom prst="rect">
              <a:avLst/>
            </a:prstGeom>
          </p:spPr>
          <p:txBody>
            <a:bodyPr wrap="none">
              <a:spAutoFit/>
            </a:bodyPr>
            <a:lstStyle/>
            <a:p>
              <a:r>
                <a:rPr lang="en-US" sz="3000" b="1" i="0" dirty="0" err="1">
                  <a:solidFill>
                    <a:srgbClr val="222222"/>
                  </a:solidFill>
                  <a:effectLst/>
                  <a:latin typeface="AR BLANCA" panose="02000000000000000000" pitchFamily="2" charset="0"/>
                </a:rPr>
                <a:t>Balad</a:t>
              </a:r>
              <a:endParaRPr lang="en-US" sz="3000" b="1" i="0" dirty="0">
                <a:solidFill>
                  <a:srgbClr val="222222"/>
                </a:solidFill>
                <a:effectLst/>
                <a:latin typeface="AR BLANCA" panose="02000000000000000000" pitchFamily="2" charset="0"/>
              </a:endParaRPr>
            </a:p>
          </p:txBody>
        </p:sp>
        <p:pic>
          <p:nvPicPr>
            <p:cNvPr id="1030" name="Picture 6" descr="United Arab List.svg">
              <a:extLst>
                <a:ext uri="{FF2B5EF4-FFF2-40B4-BE49-F238E27FC236}">
                  <a16:creationId xmlns:a16="http://schemas.microsoft.com/office/drawing/2014/main" xmlns="" id="{D960717A-3A14-4562-8828-4941D53F64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4507" y="4617640"/>
              <a:ext cx="2381250" cy="11525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a'al logo.png">
              <a:extLst>
                <a:ext uri="{FF2B5EF4-FFF2-40B4-BE49-F238E27FC236}">
                  <a16:creationId xmlns:a16="http://schemas.microsoft.com/office/drawing/2014/main" xmlns="" id="{9A8DED5B-A6C3-4A58-8228-2D09A811DD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2327" y="4335368"/>
              <a:ext cx="1428750" cy="14192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alad.svg">
              <a:extLst>
                <a:ext uri="{FF2B5EF4-FFF2-40B4-BE49-F238E27FC236}">
                  <a16:creationId xmlns:a16="http://schemas.microsoft.com/office/drawing/2014/main" xmlns="" id="{6F290C4F-9041-480C-ADF1-29B5D4898D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06724" y="4340283"/>
              <a:ext cx="2381250" cy="13334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a:extLst>
              <a:ext uri="{FF2B5EF4-FFF2-40B4-BE49-F238E27FC236}">
                <a16:creationId xmlns:a16="http://schemas.microsoft.com/office/drawing/2014/main" xmlns="" id="{E812F073-17EF-47F9-8BCC-6D28FBFD170F}"/>
              </a:ext>
            </a:extLst>
          </p:cNvPr>
          <p:cNvGrpSpPr/>
          <p:nvPr/>
        </p:nvGrpSpPr>
        <p:grpSpPr>
          <a:xfrm>
            <a:off x="471516" y="4997655"/>
            <a:ext cx="3031461" cy="1707441"/>
            <a:chOff x="471516" y="4997655"/>
            <a:chExt cx="3031461" cy="1707441"/>
          </a:xfrm>
        </p:grpSpPr>
        <p:pic>
          <p:nvPicPr>
            <p:cNvPr id="26" name="Picture 4" descr="Hadash Logo.svg">
              <a:extLst>
                <a:ext uri="{FF2B5EF4-FFF2-40B4-BE49-F238E27FC236}">
                  <a16:creationId xmlns:a16="http://schemas.microsoft.com/office/drawing/2014/main" xmlns="" id="{E1B0D067-FCB4-46C3-9142-70E6FC93DB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338" y="5468267"/>
              <a:ext cx="1234838" cy="1105132"/>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xmlns="" id="{09629EFA-A7DA-4426-B892-234CB3139ACB}"/>
                </a:ext>
              </a:extLst>
            </p:cNvPr>
            <p:cNvSpPr/>
            <p:nvPr/>
          </p:nvSpPr>
          <p:spPr>
            <a:xfrm>
              <a:off x="471516" y="5009768"/>
              <a:ext cx="1274708" cy="553998"/>
            </a:xfrm>
            <a:prstGeom prst="rect">
              <a:avLst/>
            </a:prstGeom>
          </p:spPr>
          <p:txBody>
            <a:bodyPr wrap="none">
              <a:spAutoFit/>
            </a:bodyPr>
            <a:lstStyle/>
            <a:p>
              <a:r>
                <a:rPr lang="en-US" sz="3000" b="1" i="0" dirty="0" err="1">
                  <a:solidFill>
                    <a:srgbClr val="222222"/>
                  </a:solidFill>
                  <a:effectLst/>
                  <a:latin typeface="AR BLANCA" panose="02000000000000000000" pitchFamily="2" charset="0"/>
                </a:rPr>
                <a:t>Hadash</a:t>
              </a:r>
              <a:endParaRPr lang="he-IL" sz="3000" b="1" dirty="0">
                <a:latin typeface="AR BLANCA" panose="02000000000000000000" pitchFamily="2" charset="0"/>
              </a:endParaRPr>
            </a:p>
          </p:txBody>
        </p:sp>
        <p:sp>
          <p:nvSpPr>
            <p:cNvPr id="28" name="Rectangle 27">
              <a:extLst>
                <a:ext uri="{FF2B5EF4-FFF2-40B4-BE49-F238E27FC236}">
                  <a16:creationId xmlns:a16="http://schemas.microsoft.com/office/drawing/2014/main" xmlns="" id="{3CEC94D2-0E7D-43DE-809F-BC97BB444AFA}"/>
                </a:ext>
              </a:extLst>
            </p:cNvPr>
            <p:cNvSpPr/>
            <p:nvPr/>
          </p:nvSpPr>
          <p:spPr>
            <a:xfrm>
              <a:off x="2385746" y="4997655"/>
              <a:ext cx="896399" cy="553998"/>
            </a:xfrm>
            <a:prstGeom prst="rect">
              <a:avLst/>
            </a:prstGeom>
          </p:spPr>
          <p:txBody>
            <a:bodyPr wrap="none">
              <a:spAutoFit/>
            </a:bodyPr>
            <a:lstStyle/>
            <a:p>
              <a:r>
                <a:rPr lang="en-US" sz="3000" b="1" i="0" dirty="0" err="1">
                  <a:solidFill>
                    <a:srgbClr val="222222"/>
                  </a:solidFill>
                  <a:effectLst/>
                  <a:latin typeface="AR BLANCA" panose="02000000000000000000" pitchFamily="2" charset="0"/>
                </a:rPr>
                <a:t>Ta'al</a:t>
              </a:r>
              <a:endParaRPr lang="he-IL" sz="3000" b="1" dirty="0">
                <a:latin typeface="AR BLANCA" panose="02000000000000000000" pitchFamily="2" charset="0"/>
              </a:endParaRPr>
            </a:p>
          </p:txBody>
        </p:sp>
        <p:pic>
          <p:nvPicPr>
            <p:cNvPr id="29" name="Picture 8" descr="Ta'al logo.png">
              <a:extLst>
                <a:ext uri="{FF2B5EF4-FFF2-40B4-BE49-F238E27FC236}">
                  <a16:creationId xmlns:a16="http://schemas.microsoft.com/office/drawing/2014/main" xmlns="" id="{20BEB42D-DB97-447D-B47A-69BB538C8D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3946" y="5621776"/>
              <a:ext cx="1029031" cy="1083320"/>
            </a:xfrm>
            <a:prstGeom prst="rect">
              <a:avLst/>
            </a:prstGeom>
            <a:noFill/>
            <a:extLst>
              <a:ext uri="{909E8E84-426E-40DD-AFC4-6F175D3DCCD1}">
                <a14:hiddenFill xmlns:a14="http://schemas.microsoft.com/office/drawing/2010/main">
                  <a:solidFill>
                    <a:srgbClr val="FFFFFF"/>
                  </a:solidFill>
                </a14:hiddenFill>
              </a:ext>
            </a:extLst>
          </p:spPr>
        </p:pic>
        <p:sp>
          <p:nvSpPr>
            <p:cNvPr id="34" name="Plus 8">
              <a:extLst>
                <a:ext uri="{FF2B5EF4-FFF2-40B4-BE49-F238E27FC236}">
                  <a16:creationId xmlns:a16="http://schemas.microsoft.com/office/drawing/2014/main" xmlns="" id="{F8E40428-12B1-45E8-960C-56AC4096714A}"/>
                </a:ext>
              </a:extLst>
            </p:cNvPr>
            <p:cNvSpPr/>
            <p:nvPr/>
          </p:nvSpPr>
          <p:spPr>
            <a:xfrm>
              <a:off x="1624699" y="5665936"/>
              <a:ext cx="902525" cy="85502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53" name="Group 52">
            <a:extLst>
              <a:ext uri="{FF2B5EF4-FFF2-40B4-BE49-F238E27FC236}">
                <a16:creationId xmlns:a16="http://schemas.microsoft.com/office/drawing/2014/main" xmlns="" id="{38DC694D-4C21-4A5F-A10F-D20662C09AB1}"/>
              </a:ext>
            </a:extLst>
          </p:cNvPr>
          <p:cNvGrpSpPr/>
          <p:nvPr/>
        </p:nvGrpSpPr>
        <p:grpSpPr>
          <a:xfrm>
            <a:off x="5180994" y="4730884"/>
            <a:ext cx="4830104" cy="1912525"/>
            <a:chOff x="5180994" y="4730884"/>
            <a:chExt cx="4830104" cy="1912525"/>
          </a:xfrm>
        </p:grpSpPr>
        <p:sp>
          <p:nvSpPr>
            <p:cNvPr id="30" name="Rectangle 29">
              <a:extLst>
                <a:ext uri="{FF2B5EF4-FFF2-40B4-BE49-F238E27FC236}">
                  <a16:creationId xmlns:a16="http://schemas.microsoft.com/office/drawing/2014/main" xmlns="" id="{17B70949-D031-4A32-A48A-A625F551BC35}"/>
                </a:ext>
              </a:extLst>
            </p:cNvPr>
            <p:cNvSpPr/>
            <p:nvPr/>
          </p:nvSpPr>
          <p:spPr>
            <a:xfrm>
              <a:off x="5180994" y="4730884"/>
              <a:ext cx="2073774" cy="775274"/>
            </a:xfrm>
            <a:prstGeom prst="rect">
              <a:avLst/>
            </a:prstGeom>
          </p:spPr>
          <p:txBody>
            <a:bodyPr wrap="none">
              <a:spAutoFit/>
            </a:bodyPr>
            <a:lstStyle/>
            <a:p>
              <a:r>
                <a:rPr lang="en-US" sz="3000" b="1" i="0" dirty="0">
                  <a:solidFill>
                    <a:srgbClr val="222222"/>
                  </a:solidFill>
                  <a:effectLst/>
                  <a:latin typeface="AR BLANCA" panose="02000000000000000000" pitchFamily="2" charset="0"/>
                </a:rPr>
                <a:t>United Arab List </a:t>
              </a:r>
            </a:p>
            <a:p>
              <a:pPr algn="ctr"/>
              <a:r>
                <a:rPr lang="en-US" sz="3000" b="1" dirty="0">
                  <a:solidFill>
                    <a:srgbClr val="222222"/>
                  </a:solidFill>
                  <a:latin typeface="AR BLANCA" panose="02000000000000000000" pitchFamily="2" charset="0"/>
                </a:rPr>
                <a:t>(</a:t>
              </a:r>
              <a:r>
                <a:rPr lang="en-US" sz="3000" b="1" dirty="0" err="1">
                  <a:solidFill>
                    <a:srgbClr val="222222"/>
                  </a:solidFill>
                  <a:latin typeface="AR BLANCA" panose="02000000000000000000" pitchFamily="2" charset="0"/>
                </a:rPr>
                <a:t>Ra’am</a:t>
              </a:r>
              <a:r>
                <a:rPr lang="en-US" sz="3000" b="1" dirty="0">
                  <a:solidFill>
                    <a:srgbClr val="222222"/>
                  </a:solidFill>
                  <a:latin typeface="AR BLANCA" panose="02000000000000000000" pitchFamily="2" charset="0"/>
                </a:rPr>
                <a:t>) </a:t>
              </a:r>
            </a:p>
          </p:txBody>
        </p:sp>
        <p:sp>
          <p:nvSpPr>
            <p:cNvPr id="31" name="Rectangle 30">
              <a:extLst>
                <a:ext uri="{FF2B5EF4-FFF2-40B4-BE49-F238E27FC236}">
                  <a16:creationId xmlns:a16="http://schemas.microsoft.com/office/drawing/2014/main" xmlns="" id="{75C705D4-80B9-4FF0-B0BE-123884CF6322}"/>
                </a:ext>
              </a:extLst>
            </p:cNvPr>
            <p:cNvSpPr/>
            <p:nvPr/>
          </p:nvSpPr>
          <p:spPr>
            <a:xfrm>
              <a:off x="8483112" y="4831727"/>
              <a:ext cx="1042273" cy="553998"/>
            </a:xfrm>
            <a:prstGeom prst="rect">
              <a:avLst/>
            </a:prstGeom>
          </p:spPr>
          <p:txBody>
            <a:bodyPr wrap="none">
              <a:spAutoFit/>
            </a:bodyPr>
            <a:lstStyle/>
            <a:p>
              <a:r>
                <a:rPr lang="en-US" sz="3000" b="1" i="0" dirty="0" err="1">
                  <a:solidFill>
                    <a:srgbClr val="222222"/>
                  </a:solidFill>
                  <a:effectLst/>
                  <a:latin typeface="AR BLANCA" panose="02000000000000000000" pitchFamily="2" charset="0"/>
                </a:rPr>
                <a:t>Balad</a:t>
              </a:r>
              <a:endParaRPr lang="en-US" sz="3000" b="1" i="0" dirty="0">
                <a:solidFill>
                  <a:srgbClr val="222222"/>
                </a:solidFill>
                <a:effectLst/>
                <a:latin typeface="AR BLANCA" panose="02000000000000000000" pitchFamily="2" charset="0"/>
              </a:endParaRPr>
            </a:p>
          </p:txBody>
        </p:sp>
        <p:pic>
          <p:nvPicPr>
            <p:cNvPr id="32" name="Picture 6" descr="United Arab List.svg">
              <a:extLst>
                <a:ext uri="{FF2B5EF4-FFF2-40B4-BE49-F238E27FC236}">
                  <a16:creationId xmlns:a16="http://schemas.microsoft.com/office/drawing/2014/main" xmlns="" id="{92CD0FCC-7F6A-47E3-82D1-3A3219BAC3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4054" y="5763666"/>
              <a:ext cx="1715052" cy="87974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Balad.svg">
              <a:extLst>
                <a:ext uri="{FF2B5EF4-FFF2-40B4-BE49-F238E27FC236}">
                  <a16:creationId xmlns:a16="http://schemas.microsoft.com/office/drawing/2014/main" xmlns="" id="{9A2966DC-8FDD-476A-B1A9-5F491CF394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96046" y="5551954"/>
              <a:ext cx="1715052" cy="1017884"/>
            </a:xfrm>
            <a:prstGeom prst="rect">
              <a:avLst/>
            </a:prstGeom>
            <a:noFill/>
            <a:extLst>
              <a:ext uri="{909E8E84-426E-40DD-AFC4-6F175D3DCCD1}">
                <a14:hiddenFill xmlns:a14="http://schemas.microsoft.com/office/drawing/2010/main">
                  <a:solidFill>
                    <a:srgbClr val="FFFFFF"/>
                  </a:solidFill>
                </a14:hiddenFill>
              </a:ext>
            </a:extLst>
          </p:spPr>
        </p:pic>
        <p:sp>
          <p:nvSpPr>
            <p:cNvPr id="35" name="Plus 8">
              <a:extLst>
                <a:ext uri="{FF2B5EF4-FFF2-40B4-BE49-F238E27FC236}">
                  <a16:creationId xmlns:a16="http://schemas.microsoft.com/office/drawing/2014/main" xmlns="" id="{EC85163D-EAEE-4610-ACD1-AC00477A71D2}"/>
                </a:ext>
              </a:extLst>
            </p:cNvPr>
            <p:cNvSpPr/>
            <p:nvPr/>
          </p:nvSpPr>
          <p:spPr>
            <a:xfrm>
              <a:off x="7305521" y="5681353"/>
              <a:ext cx="902525" cy="85502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cxnSp>
        <p:nvCxnSpPr>
          <p:cNvPr id="22" name="Straight Arrow Connector 21">
            <a:extLst>
              <a:ext uri="{FF2B5EF4-FFF2-40B4-BE49-F238E27FC236}">
                <a16:creationId xmlns:a16="http://schemas.microsoft.com/office/drawing/2014/main" xmlns="" id="{1DB2AD9D-D062-49BF-88FD-70ED64958FF3}"/>
              </a:ext>
            </a:extLst>
          </p:cNvPr>
          <p:cNvCxnSpPr>
            <a:cxnSpLocks/>
            <a:stCxn id="6" idx="2"/>
          </p:cNvCxnSpPr>
          <p:nvPr/>
        </p:nvCxnSpPr>
        <p:spPr>
          <a:xfrm>
            <a:off x="4398576" y="4399888"/>
            <a:ext cx="3648144" cy="39268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84C45069-F750-4222-A4B3-6A2D81CF1F32}"/>
              </a:ext>
            </a:extLst>
          </p:cNvPr>
          <p:cNvCxnSpPr>
            <a:cxnSpLocks/>
            <a:stCxn id="6" idx="2"/>
          </p:cNvCxnSpPr>
          <p:nvPr/>
        </p:nvCxnSpPr>
        <p:spPr>
          <a:xfrm flipH="1">
            <a:off x="2174240" y="4399888"/>
            <a:ext cx="2224336" cy="60988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0" name="Equal 11">
            <a:extLst>
              <a:ext uri="{FF2B5EF4-FFF2-40B4-BE49-F238E27FC236}">
                <a16:creationId xmlns:a16="http://schemas.microsoft.com/office/drawing/2014/main" xmlns="" id="{A11014A8-B20D-41B7-82EC-59AB019D89F9}"/>
              </a:ext>
            </a:extLst>
          </p:cNvPr>
          <p:cNvSpPr/>
          <p:nvPr/>
        </p:nvSpPr>
        <p:spPr>
          <a:xfrm>
            <a:off x="3299325" y="1991604"/>
            <a:ext cx="2175928" cy="1033153"/>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57" name="Plus 8">
            <a:extLst>
              <a:ext uri="{FF2B5EF4-FFF2-40B4-BE49-F238E27FC236}">
                <a16:creationId xmlns:a16="http://schemas.microsoft.com/office/drawing/2014/main" xmlns="" id="{F252A395-FBD1-4E0F-BD0B-E1015B65E462}"/>
              </a:ext>
            </a:extLst>
          </p:cNvPr>
          <p:cNvSpPr/>
          <p:nvPr/>
        </p:nvSpPr>
        <p:spPr>
          <a:xfrm>
            <a:off x="1624699" y="921216"/>
            <a:ext cx="902525" cy="85502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8" name="Plus 8">
            <a:extLst>
              <a:ext uri="{FF2B5EF4-FFF2-40B4-BE49-F238E27FC236}">
                <a16:creationId xmlns:a16="http://schemas.microsoft.com/office/drawing/2014/main" xmlns="" id="{E946DB27-732A-4B1E-A818-BD50D4BE99C1}"/>
              </a:ext>
            </a:extLst>
          </p:cNvPr>
          <p:cNvSpPr/>
          <p:nvPr/>
        </p:nvSpPr>
        <p:spPr>
          <a:xfrm>
            <a:off x="4469499" y="900896"/>
            <a:ext cx="902525" cy="85502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9" name="Plus 8">
            <a:extLst>
              <a:ext uri="{FF2B5EF4-FFF2-40B4-BE49-F238E27FC236}">
                <a16:creationId xmlns:a16="http://schemas.microsoft.com/office/drawing/2014/main" xmlns="" id="{D889AAD1-A166-4097-8EC4-B9303E4E0678}"/>
              </a:ext>
            </a:extLst>
          </p:cNvPr>
          <p:cNvSpPr/>
          <p:nvPr/>
        </p:nvSpPr>
        <p:spPr>
          <a:xfrm>
            <a:off x="6603099" y="921216"/>
            <a:ext cx="902525" cy="85502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55" name="Picture 54">
            <a:extLst>
              <a:ext uri="{FF2B5EF4-FFF2-40B4-BE49-F238E27FC236}">
                <a16:creationId xmlns:a16="http://schemas.microsoft.com/office/drawing/2014/main" xmlns="" id="{24C79F4F-3152-43E9-809B-817AAB3A3973}"/>
              </a:ext>
            </a:extLst>
          </p:cNvPr>
          <p:cNvPicPr>
            <a:picLocks noChangeAspect="1"/>
          </p:cNvPicPr>
          <p:nvPr/>
        </p:nvPicPr>
        <p:blipFill>
          <a:blip r:embed="rId8"/>
          <a:stretch>
            <a:fillRect/>
          </a:stretch>
        </p:blipFill>
        <p:spPr>
          <a:xfrm>
            <a:off x="340027" y="3571486"/>
            <a:ext cx="1964254" cy="1158625"/>
          </a:xfrm>
          <a:prstGeom prst="rect">
            <a:avLst/>
          </a:prstGeom>
        </p:spPr>
      </p:pic>
      <p:pic>
        <p:nvPicPr>
          <p:cNvPr id="60" name="Picture 59">
            <a:extLst>
              <a:ext uri="{FF2B5EF4-FFF2-40B4-BE49-F238E27FC236}">
                <a16:creationId xmlns:a16="http://schemas.microsoft.com/office/drawing/2014/main" xmlns="" id="{B6CEC651-2155-4A31-8A7A-01D61C2715CA}"/>
              </a:ext>
            </a:extLst>
          </p:cNvPr>
          <p:cNvPicPr>
            <a:picLocks noChangeAspect="1"/>
          </p:cNvPicPr>
          <p:nvPr/>
        </p:nvPicPr>
        <p:blipFill>
          <a:blip r:embed="rId9"/>
          <a:stretch>
            <a:fillRect/>
          </a:stretch>
        </p:blipFill>
        <p:spPr>
          <a:xfrm>
            <a:off x="7635091" y="3282203"/>
            <a:ext cx="2111717" cy="1105132"/>
          </a:xfrm>
          <a:prstGeom prst="rect">
            <a:avLst/>
          </a:prstGeom>
        </p:spPr>
      </p:pic>
      <p:sp>
        <p:nvSpPr>
          <p:cNvPr id="66" name="TextBox 65">
            <a:extLst>
              <a:ext uri="{FF2B5EF4-FFF2-40B4-BE49-F238E27FC236}">
                <a16:creationId xmlns:a16="http://schemas.microsoft.com/office/drawing/2014/main" xmlns="" id="{F67DA919-D682-4F2C-8B1A-B802FDBEC7D4}"/>
              </a:ext>
            </a:extLst>
          </p:cNvPr>
          <p:cNvSpPr txBox="1"/>
          <p:nvPr/>
        </p:nvSpPr>
        <p:spPr>
          <a:xfrm>
            <a:off x="9326818" y="1000939"/>
            <a:ext cx="2791584" cy="923330"/>
          </a:xfrm>
          <a:prstGeom prst="rect">
            <a:avLst/>
          </a:prstGeom>
          <a:noFill/>
        </p:spPr>
        <p:txBody>
          <a:bodyPr wrap="square" rtlCol="0">
            <a:spAutoFit/>
          </a:bodyPr>
          <a:lstStyle/>
          <a:p>
            <a:pPr algn="ctr" hangingPunct="0"/>
            <a:r>
              <a:rPr lang="en-US" sz="5400" b="1" dirty="0">
                <a:solidFill>
                  <a:schemeClr val="bg1"/>
                </a:solidFill>
                <a:latin typeface="Arial Rounded MT Bold" panose="020F0704030504030204" pitchFamily="34" charset="0"/>
              </a:rPr>
              <a:t>2015</a:t>
            </a:r>
          </a:p>
        </p:txBody>
      </p:sp>
      <p:sp>
        <p:nvSpPr>
          <p:cNvPr id="67" name="TextBox 66">
            <a:extLst>
              <a:ext uri="{FF2B5EF4-FFF2-40B4-BE49-F238E27FC236}">
                <a16:creationId xmlns:a16="http://schemas.microsoft.com/office/drawing/2014/main" xmlns="" id="{9F21EA1A-EA00-46CD-8F91-E1360081DE6C}"/>
              </a:ext>
            </a:extLst>
          </p:cNvPr>
          <p:cNvSpPr txBox="1"/>
          <p:nvPr/>
        </p:nvSpPr>
        <p:spPr>
          <a:xfrm>
            <a:off x="9570658" y="4323259"/>
            <a:ext cx="2791584" cy="923330"/>
          </a:xfrm>
          <a:prstGeom prst="rect">
            <a:avLst/>
          </a:prstGeom>
          <a:noFill/>
        </p:spPr>
        <p:txBody>
          <a:bodyPr wrap="square" rtlCol="0">
            <a:spAutoFit/>
          </a:bodyPr>
          <a:lstStyle/>
          <a:p>
            <a:pPr algn="ctr" hangingPunct="0"/>
            <a:r>
              <a:rPr lang="en-US" sz="5400" b="1" dirty="0">
                <a:solidFill>
                  <a:schemeClr val="bg1"/>
                </a:solidFill>
                <a:latin typeface="Arial Rounded MT Bold" panose="020F0704030504030204" pitchFamily="34" charset="0"/>
              </a:rPr>
              <a:t>2019</a:t>
            </a:r>
          </a:p>
        </p:txBody>
      </p:sp>
    </p:spTree>
    <p:extLst>
      <p:ext uri="{BB962C8B-B14F-4D97-AF65-F5344CB8AC3E}">
        <p14:creationId xmlns:p14="http://schemas.microsoft.com/office/powerpoint/2010/main" val="22560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in)">
                                      <p:cBhvr>
                                        <p:cTn id="7" dur="20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circle(in)">
                                      <p:cBhvr>
                                        <p:cTn id="25" dur="2000"/>
                                        <p:tgtEl>
                                          <p:spTgt spid="5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circle(in)">
                                      <p:cBhvr>
                                        <p:cTn id="38" dur="2000"/>
                                        <p:tgtEl>
                                          <p:spTgt spid="5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6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F40C4D6-DB5C-4317-913E-B7E55AAA150B}"/>
              </a:ext>
            </a:extLst>
          </p:cNvPr>
          <p:cNvGrpSpPr/>
          <p:nvPr/>
        </p:nvGrpSpPr>
        <p:grpSpPr>
          <a:xfrm>
            <a:off x="0" y="200327"/>
            <a:ext cx="3847516" cy="1489541"/>
            <a:chOff x="5180994" y="4605802"/>
            <a:chExt cx="4830104" cy="2037607"/>
          </a:xfrm>
        </p:grpSpPr>
        <p:sp>
          <p:nvSpPr>
            <p:cNvPr id="5" name="Rectangle 4">
              <a:extLst>
                <a:ext uri="{FF2B5EF4-FFF2-40B4-BE49-F238E27FC236}">
                  <a16:creationId xmlns:a16="http://schemas.microsoft.com/office/drawing/2014/main" xmlns="" id="{28BD7A55-6082-4817-9427-98ADD5261177}"/>
                </a:ext>
              </a:extLst>
            </p:cNvPr>
            <p:cNvSpPr/>
            <p:nvPr/>
          </p:nvSpPr>
          <p:spPr>
            <a:xfrm>
              <a:off x="5180994" y="4605802"/>
              <a:ext cx="2489718" cy="1178858"/>
            </a:xfrm>
            <a:prstGeom prst="rect">
              <a:avLst/>
            </a:prstGeom>
          </p:spPr>
          <p:txBody>
            <a:bodyPr wrap="none">
              <a:spAutoFit/>
            </a:bodyPr>
            <a:lstStyle/>
            <a:p>
              <a:r>
                <a:rPr lang="en-US" sz="2000" b="1" i="0" dirty="0">
                  <a:solidFill>
                    <a:srgbClr val="222222"/>
                  </a:solidFill>
                  <a:effectLst/>
                  <a:latin typeface="AR BLANCA" panose="02000000000000000000" pitchFamily="2" charset="0"/>
                </a:rPr>
                <a:t>United Arab List </a:t>
              </a:r>
            </a:p>
            <a:p>
              <a:pPr algn="ctr"/>
              <a:r>
                <a:rPr lang="en-US" sz="3000" b="1" dirty="0">
                  <a:solidFill>
                    <a:srgbClr val="222222"/>
                  </a:solidFill>
                  <a:latin typeface="AR BLANCA" panose="02000000000000000000" pitchFamily="2" charset="0"/>
                </a:rPr>
                <a:t>(</a:t>
              </a:r>
              <a:r>
                <a:rPr lang="en-US" sz="3000" b="1" dirty="0" err="1">
                  <a:solidFill>
                    <a:srgbClr val="222222"/>
                  </a:solidFill>
                  <a:latin typeface="AR BLANCA" panose="02000000000000000000" pitchFamily="2" charset="0"/>
                </a:rPr>
                <a:t>Ra’am</a:t>
              </a:r>
              <a:r>
                <a:rPr lang="en-US" sz="3000" b="1" dirty="0">
                  <a:solidFill>
                    <a:srgbClr val="222222"/>
                  </a:solidFill>
                  <a:latin typeface="AR BLANCA" panose="02000000000000000000" pitchFamily="2" charset="0"/>
                </a:rPr>
                <a:t>) </a:t>
              </a:r>
            </a:p>
          </p:txBody>
        </p:sp>
        <p:sp>
          <p:nvSpPr>
            <p:cNvPr id="6" name="Rectangle 5">
              <a:extLst>
                <a:ext uri="{FF2B5EF4-FFF2-40B4-BE49-F238E27FC236}">
                  <a16:creationId xmlns:a16="http://schemas.microsoft.com/office/drawing/2014/main" xmlns="" id="{DF884BCC-4898-4D8A-8098-F7DEEA3C4817}"/>
                </a:ext>
              </a:extLst>
            </p:cNvPr>
            <p:cNvSpPr/>
            <p:nvPr/>
          </p:nvSpPr>
          <p:spPr>
            <a:xfrm>
              <a:off x="8483112" y="4831727"/>
              <a:ext cx="1308451" cy="757838"/>
            </a:xfrm>
            <a:prstGeom prst="rect">
              <a:avLst/>
            </a:prstGeom>
          </p:spPr>
          <p:txBody>
            <a:bodyPr wrap="none">
              <a:spAutoFit/>
            </a:bodyPr>
            <a:lstStyle/>
            <a:p>
              <a:r>
                <a:rPr lang="en-US" sz="3000" b="1" i="0" dirty="0" err="1">
                  <a:solidFill>
                    <a:srgbClr val="222222"/>
                  </a:solidFill>
                  <a:effectLst/>
                  <a:latin typeface="AR BLANCA" panose="02000000000000000000" pitchFamily="2" charset="0"/>
                </a:rPr>
                <a:t>Balad</a:t>
              </a:r>
              <a:endParaRPr lang="en-US" sz="3000" b="1" i="0" dirty="0">
                <a:solidFill>
                  <a:srgbClr val="222222"/>
                </a:solidFill>
                <a:effectLst/>
                <a:latin typeface="AR BLANCA" panose="02000000000000000000" pitchFamily="2" charset="0"/>
              </a:endParaRPr>
            </a:p>
          </p:txBody>
        </p:sp>
        <p:pic>
          <p:nvPicPr>
            <p:cNvPr id="7" name="Picture 6" descr="United Arab List.svg">
              <a:extLst>
                <a:ext uri="{FF2B5EF4-FFF2-40B4-BE49-F238E27FC236}">
                  <a16:creationId xmlns:a16="http://schemas.microsoft.com/office/drawing/2014/main" xmlns="" id="{F2E243B4-1A4E-414E-8695-BE58D570A6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4054" y="5763666"/>
              <a:ext cx="1715052" cy="8797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Balad.svg">
              <a:extLst>
                <a:ext uri="{FF2B5EF4-FFF2-40B4-BE49-F238E27FC236}">
                  <a16:creationId xmlns:a16="http://schemas.microsoft.com/office/drawing/2014/main" xmlns="" id="{1A5DF65A-AFD5-4D06-BD83-198474393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6046" y="5551954"/>
              <a:ext cx="1715052" cy="1017884"/>
            </a:xfrm>
            <a:prstGeom prst="rect">
              <a:avLst/>
            </a:prstGeom>
            <a:noFill/>
            <a:extLst>
              <a:ext uri="{909E8E84-426E-40DD-AFC4-6F175D3DCCD1}">
                <a14:hiddenFill xmlns:a14="http://schemas.microsoft.com/office/drawing/2010/main">
                  <a:solidFill>
                    <a:srgbClr val="FFFFFF"/>
                  </a:solidFill>
                </a14:hiddenFill>
              </a:ext>
            </a:extLst>
          </p:spPr>
        </p:pic>
        <p:sp>
          <p:nvSpPr>
            <p:cNvPr id="9" name="Plus 8">
              <a:extLst>
                <a:ext uri="{FF2B5EF4-FFF2-40B4-BE49-F238E27FC236}">
                  <a16:creationId xmlns:a16="http://schemas.microsoft.com/office/drawing/2014/main" xmlns="" id="{781A2CAE-73FC-457A-BDB2-5C99AE13C9E0}"/>
                </a:ext>
              </a:extLst>
            </p:cNvPr>
            <p:cNvSpPr/>
            <p:nvPr/>
          </p:nvSpPr>
          <p:spPr>
            <a:xfrm>
              <a:off x="7305521" y="5681353"/>
              <a:ext cx="902525" cy="85502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10" name="Group 9">
            <a:extLst>
              <a:ext uri="{FF2B5EF4-FFF2-40B4-BE49-F238E27FC236}">
                <a16:creationId xmlns:a16="http://schemas.microsoft.com/office/drawing/2014/main" xmlns="" id="{A76BC263-1384-4FE5-AE62-818476F84105}"/>
              </a:ext>
            </a:extLst>
          </p:cNvPr>
          <p:cNvGrpSpPr/>
          <p:nvPr/>
        </p:nvGrpSpPr>
        <p:grpSpPr>
          <a:xfrm>
            <a:off x="538881" y="1736898"/>
            <a:ext cx="2717100" cy="1491227"/>
            <a:chOff x="471516" y="4997655"/>
            <a:chExt cx="3031461" cy="1707441"/>
          </a:xfrm>
        </p:grpSpPr>
        <p:pic>
          <p:nvPicPr>
            <p:cNvPr id="11" name="Picture 4" descr="Hadash Logo.svg">
              <a:extLst>
                <a:ext uri="{FF2B5EF4-FFF2-40B4-BE49-F238E27FC236}">
                  <a16:creationId xmlns:a16="http://schemas.microsoft.com/office/drawing/2014/main" xmlns="" id="{D90AC632-FB36-4C65-B957-65A2551DF4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331" y="5468267"/>
              <a:ext cx="1234838" cy="110513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xmlns="" id="{A7B76A1F-7247-4F41-8A30-881CFF131270}"/>
                </a:ext>
              </a:extLst>
            </p:cNvPr>
            <p:cNvSpPr/>
            <p:nvPr/>
          </p:nvSpPr>
          <p:spPr>
            <a:xfrm>
              <a:off x="471516" y="5009768"/>
              <a:ext cx="1274708" cy="553998"/>
            </a:xfrm>
            <a:prstGeom prst="rect">
              <a:avLst/>
            </a:prstGeom>
          </p:spPr>
          <p:txBody>
            <a:bodyPr wrap="none">
              <a:spAutoFit/>
            </a:bodyPr>
            <a:lstStyle/>
            <a:p>
              <a:r>
                <a:rPr lang="en-US" sz="3000" b="1" i="0" dirty="0" err="1">
                  <a:solidFill>
                    <a:srgbClr val="222222"/>
                  </a:solidFill>
                  <a:effectLst/>
                  <a:latin typeface="AR BLANCA" panose="02000000000000000000" pitchFamily="2" charset="0"/>
                </a:rPr>
                <a:t>Hadash</a:t>
              </a:r>
              <a:endParaRPr lang="he-IL" sz="3000" b="1" dirty="0">
                <a:latin typeface="AR BLANCA" panose="02000000000000000000" pitchFamily="2" charset="0"/>
              </a:endParaRPr>
            </a:p>
          </p:txBody>
        </p:sp>
        <p:sp>
          <p:nvSpPr>
            <p:cNvPr id="13" name="Rectangle 12">
              <a:extLst>
                <a:ext uri="{FF2B5EF4-FFF2-40B4-BE49-F238E27FC236}">
                  <a16:creationId xmlns:a16="http://schemas.microsoft.com/office/drawing/2014/main" xmlns="" id="{ABCCE960-C15B-436D-8BEF-4EFB640E282D}"/>
                </a:ext>
              </a:extLst>
            </p:cNvPr>
            <p:cNvSpPr/>
            <p:nvPr/>
          </p:nvSpPr>
          <p:spPr>
            <a:xfrm>
              <a:off x="2385746" y="4997655"/>
              <a:ext cx="896399" cy="553998"/>
            </a:xfrm>
            <a:prstGeom prst="rect">
              <a:avLst/>
            </a:prstGeom>
          </p:spPr>
          <p:txBody>
            <a:bodyPr wrap="none">
              <a:spAutoFit/>
            </a:bodyPr>
            <a:lstStyle/>
            <a:p>
              <a:r>
                <a:rPr lang="en-US" sz="3000" b="1" i="0" dirty="0" err="1">
                  <a:solidFill>
                    <a:srgbClr val="222222"/>
                  </a:solidFill>
                  <a:effectLst/>
                  <a:latin typeface="AR BLANCA" panose="02000000000000000000" pitchFamily="2" charset="0"/>
                </a:rPr>
                <a:t>Ta'al</a:t>
              </a:r>
              <a:endParaRPr lang="he-IL" sz="3000" b="1" dirty="0">
                <a:latin typeface="AR BLANCA" panose="02000000000000000000" pitchFamily="2" charset="0"/>
              </a:endParaRPr>
            </a:p>
          </p:txBody>
        </p:sp>
        <p:pic>
          <p:nvPicPr>
            <p:cNvPr id="14" name="Picture 8" descr="Ta'al logo.png">
              <a:extLst>
                <a:ext uri="{FF2B5EF4-FFF2-40B4-BE49-F238E27FC236}">
                  <a16:creationId xmlns:a16="http://schemas.microsoft.com/office/drawing/2014/main" xmlns="" id="{B5AC8CFB-2227-4011-9946-7D5B31E976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3946" y="5621776"/>
              <a:ext cx="1029031" cy="1083320"/>
            </a:xfrm>
            <a:prstGeom prst="rect">
              <a:avLst/>
            </a:prstGeom>
            <a:noFill/>
            <a:extLst>
              <a:ext uri="{909E8E84-426E-40DD-AFC4-6F175D3DCCD1}">
                <a14:hiddenFill xmlns:a14="http://schemas.microsoft.com/office/drawing/2010/main">
                  <a:solidFill>
                    <a:srgbClr val="FFFFFF"/>
                  </a:solidFill>
                </a14:hiddenFill>
              </a:ext>
            </a:extLst>
          </p:spPr>
        </p:pic>
        <p:sp>
          <p:nvSpPr>
            <p:cNvPr id="15" name="Plus 8">
              <a:extLst>
                <a:ext uri="{FF2B5EF4-FFF2-40B4-BE49-F238E27FC236}">
                  <a16:creationId xmlns:a16="http://schemas.microsoft.com/office/drawing/2014/main" xmlns="" id="{AF9BD115-63D6-4859-BE65-D81783613F87}"/>
                </a:ext>
              </a:extLst>
            </p:cNvPr>
            <p:cNvSpPr/>
            <p:nvPr/>
          </p:nvSpPr>
          <p:spPr>
            <a:xfrm>
              <a:off x="1624699" y="5665936"/>
              <a:ext cx="902525" cy="85502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16" name="Picture 2" descr="Meretz Logo.svg">
            <a:extLst>
              <a:ext uri="{FF2B5EF4-FFF2-40B4-BE49-F238E27FC236}">
                <a16:creationId xmlns:a16="http://schemas.microsoft.com/office/drawing/2014/main" xmlns="" id="{0158242B-14BC-4FC7-86C8-1E423137CD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372" y="3455416"/>
            <a:ext cx="1905000" cy="6953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Logo haAwoda.svg">
            <a:extLst>
              <a:ext uri="{FF2B5EF4-FFF2-40B4-BE49-F238E27FC236}">
                <a16:creationId xmlns:a16="http://schemas.microsoft.com/office/drawing/2014/main" xmlns="" id="{91D980AD-F489-49E1-B534-DC8E520BE2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986" y="4486578"/>
            <a:ext cx="3334853" cy="5202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ulanuNew.svg">
            <a:extLst>
              <a:ext uri="{FF2B5EF4-FFF2-40B4-BE49-F238E27FC236}">
                <a16:creationId xmlns:a16="http://schemas.microsoft.com/office/drawing/2014/main" xmlns="" id="{2244EE32-0905-4DDC-A42A-2C1E50FF51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27476" y="388970"/>
            <a:ext cx="1685491" cy="9176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Likud Logo.svg">
            <a:extLst>
              <a:ext uri="{FF2B5EF4-FFF2-40B4-BE49-F238E27FC236}">
                <a16:creationId xmlns:a16="http://schemas.microsoft.com/office/drawing/2014/main" xmlns="" id="{8AB2733E-E6CB-4B2F-8915-2C52D8C86B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10323" y="2811204"/>
            <a:ext cx="2655581" cy="77011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Shas logo.svg">
            <a:extLst>
              <a:ext uri="{FF2B5EF4-FFF2-40B4-BE49-F238E27FC236}">
                <a16:creationId xmlns:a16="http://schemas.microsoft.com/office/drawing/2014/main" xmlns="" id="{6C2BF058-B0A0-4811-AC1E-30296EF7807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0833" y="1268192"/>
            <a:ext cx="1243414" cy="119367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United Torah Judaism logo.jpg">
            <a:extLst>
              <a:ext uri="{FF2B5EF4-FFF2-40B4-BE49-F238E27FC236}">
                <a16:creationId xmlns:a16="http://schemas.microsoft.com/office/drawing/2014/main" xmlns="" id="{CE2C0DA3-D7CB-43BA-91EB-39C9E6265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03963" y="571608"/>
            <a:ext cx="2372928" cy="4904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Logo of HaYamin HeHadash.png">
            <a:extLst>
              <a:ext uri="{FF2B5EF4-FFF2-40B4-BE49-F238E27FC236}">
                <a16:creationId xmlns:a16="http://schemas.microsoft.com/office/drawing/2014/main" xmlns="" id="{89E67ECD-BAFD-4036-94C3-6B569942B2D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88830" y="3948611"/>
            <a:ext cx="1715052" cy="1193676"/>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a:extLst>
              <a:ext uri="{FF2B5EF4-FFF2-40B4-BE49-F238E27FC236}">
                <a16:creationId xmlns:a16="http://schemas.microsoft.com/office/drawing/2014/main" xmlns="" id="{46039725-08B6-4CFA-A4BE-DF3DAC49ED22}"/>
              </a:ext>
            </a:extLst>
          </p:cNvPr>
          <p:cNvCxnSpPr>
            <a:cxnSpLocks/>
          </p:cNvCxnSpPr>
          <p:nvPr/>
        </p:nvCxnSpPr>
        <p:spPr>
          <a:xfrm>
            <a:off x="5143986" y="91440"/>
            <a:ext cx="77744" cy="67665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292" name="Picture 4" descr="Image result for â«××××× ××¤××××ª ×××××â¬â">
            <a:extLst>
              <a:ext uri="{FF2B5EF4-FFF2-40B4-BE49-F238E27FC236}">
                <a16:creationId xmlns:a16="http://schemas.microsoft.com/office/drawing/2014/main" xmlns="" id="{0FCE6C78-02D5-424C-9E19-C768C1947F1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55889" y="5453463"/>
            <a:ext cx="2410015" cy="1193675"/>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Image result for â«××¤×××ª ××©×¨â¬â">
            <a:extLst>
              <a:ext uri="{FF2B5EF4-FFF2-40B4-BE49-F238E27FC236}">
                <a16:creationId xmlns:a16="http://schemas.microsoft.com/office/drawing/2014/main" xmlns="" id="{9032FA15-4937-4B67-8917-43B68685162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39360" y="629748"/>
            <a:ext cx="1162559" cy="863470"/>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Image result for â«××¤×××ª ××××ªâ¬â">
            <a:extLst>
              <a:ext uri="{FF2B5EF4-FFF2-40B4-BE49-F238E27FC236}">
                <a16:creationId xmlns:a16="http://schemas.microsoft.com/office/drawing/2014/main" xmlns="" id="{3751E8EC-CACC-4129-B040-0F5CB83F1DC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22933" y="2880658"/>
            <a:ext cx="1317162" cy="1317162"/>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logo">
            <a:extLst>
              <a:ext uri="{FF2B5EF4-FFF2-40B4-BE49-F238E27FC236}">
                <a16:creationId xmlns:a16="http://schemas.microsoft.com/office/drawing/2014/main" xmlns="" id="{849FEB25-03F9-49E2-A1B0-6B4F42B9772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313146" y="1436405"/>
            <a:ext cx="2095500" cy="857250"/>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Image result for â«×××× ×××â¬â">
            <a:extLst>
              <a:ext uri="{FF2B5EF4-FFF2-40B4-BE49-F238E27FC236}">
                <a16:creationId xmlns:a16="http://schemas.microsoft.com/office/drawing/2014/main" xmlns="" id="{70EDBA27-B04B-4C3B-91A2-BC9C667EAFD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30662" y="5256184"/>
            <a:ext cx="1869322" cy="1323228"/>
          </a:xfrm>
          <a:prstGeom prst="rect">
            <a:avLst/>
          </a:prstGeom>
          <a:noFill/>
          <a:extLst>
            <a:ext uri="{909E8E84-426E-40DD-AFC4-6F175D3DCCD1}">
              <a14:hiddenFill xmlns:a14="http://schemas.microsoft.com/office/drawing/2010/main">
                <a:solidFill>
                  <a:srgbClr val="FFFFFF"/>
                </a:solidFill>
              </a14:hiddenFill>
            </a:ext>
          </a:extLst>
        </p:spPr>
      </p:pic>
      <p:sp>
        <p:nvSpPr>
          <p:cNvPr id="27" name="Action Button: Help 26">
            <a:hlinkClick r:id="" action="ppaction://noaction" highlightClick="1"/>
            <a:extLst>
              <a:ext uri="{FF2B5EF4-FFF2-40B4-BE49-F238E27FC236}">
                <a16:creationId xmlns:a16="http://schemas.microsoft.com/office/drawing/2014/main" xmlns="" id="{B1477138-CBDA-4C34-B21C-FD952F1CA749}"/>
              </a:ext>
            </a:extLst>
          </p:cNvPr>
          <p:cNvSpPr/>
          <p:nvPr/>
        </p:nvSpPr>
        <p:spPr>
          <a:xfrm>
            <a:off x="4876800" y="200327"/>
            <a:ext cx="487680" cy="553998"/>
          </a:xfrm>
          <a:prstGeom prst="actionButtonHelp">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853151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81666" y="1382223"/>
            <a:ext cx="8476736" cy="5260709"/>
          </a:xfrm>
          <a:prstGeom prst="rect">
            <a:avLst/>
          </a:prstGeom>
        </p:spPr>
      </p:pic>
      <p:sp>
        <p:nvSpPr>
          <p:cNvPr id="7" name="Rectangle 6">
            <a:extLst>
              <a:ext uri="{FF2B5EF4-FFF2-40B4-BE49-F238E27FC236}">
                <a16:creationId xmlns:a16="http://schemas.microsoft.com/office/drawing/2014/main" xmlns="" id="{73AF9F2C-38EA-4657-8BFC-B6D261BB0ED1}"/>
              </a:ext>
            </a:extLst>
          </p:cNvPr>
          <p:cNvSpPr/>
          <p:nvPr/>
        </p:nvSpPr>
        <p:spPr>
          <a:xfrm>
            <a:off x="403938" y="172498"/>
            <a:ext cx="10838102" cy="1200329"/>
          </a:xfrm>
          <a:prstGeom prst="rect">
            <a:avLst/>
          </a:prstGeom>
        </p:spPr>
        <p:txBody>
          <a:bodyPr wrap="square">
            <a:spAutoFit/>
          </a:bodyPr>
          <a:lstStyle/>
          <a:p>
            <a:r>
              <a:rPr lang="en-US" sz="7200" b="1" i="0" dirty="0">
                <a:solidFill>
                  <a:srgbClr val="222222"/>
                </a:solidFill>
                <a:effectLst/>
                <a:latin typeface="AR BLANCA" panose="02000000000000000000" pitchFamily="2" charset="0"/>
              </a:rPr>
              <a:t>Survey</a:t>
            </a:r>
            <a:endParaRPr lang="he-IL" sz="7200" b="1" dirty="0">
              <a:latin typeface="AR BLANCA" panose="02000000000000000000" pitchFamily="2" charset="0"/>
            </a:endParaRPr>
          </a:p>
        </p:txBody>
      </p:sp>
    </p:spTree>
    <p:extLst>
      <p:ext uri="{BB962C8B-B14F-4D97-AF65-F5344CB8AC3E}">
        <p14:creationId xmlns:p14="http://schemas.microsoft.com/office/powerpoint/2010/main" val="2221767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050" name="Picture 2" descr="http://jppi.org.il/new/wp-content/uploads/2018/12/BasicsReligiosity.png">
            <a:extLst>
              <a:ext uri="{FF2B5EF4-FFF2-40B4-BE49-F238E27FC236}">
                <a16:creationId xmlns:a16="http://schemas.microsoft.com/office/drawing/2014/main" xmlns="" id="{EB3A447F-69C5-4900-B988-F01F60EC8B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8299" y="4145280"/>
            <a:ext cx="4582022" cy="25781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http://jppi.org.il/new/wp-content/uploads/2018/12/BasicsEnglish.png">
            <a:extLst>
              <a:ext uri="{FF2B5EF4-FFF2-40B4-BE49-F238E27FC236}">
                <a16:creationId xmlns:a16="http://schemas.microsoft.com/office/drawing/2014/main" xmlns="" id="{2B401E81-C828-4E08-9EAB-457F65B9DE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4568" y="1301899"/>
            <a:ext cx="5053340" cy="28433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http://jppi.org.il/new/wp-content/uploads/2018/12/BasicStreams.png">
            <a:extLst>
              <a:ext uri="{FF2B5EF4-FFF2-40B4-BE49-F238E27FC236}">
                <a16:creationId xmlns:a16="http://schemas.microsoft.com/office/drawing/2014/main" xmlns="" id="{99184AC9-8805-45BE-BA4D-098D4E4120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0904"/>
          <a:stretch/>
        </p:blipFill>
        <p:spPr bwMode="auto">
          <a:xfrm>
            <a:off x="5884961" y="1306712"/>
            <a:ext cx="5662185" cy="28385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xmlns="" id="{F91DB118-7168-4357-A19A-ECB072AA5121}"/>
              </a:ext>
            </a:extLst>
          </p:cNvPr>
          <p:cNvGrpSpPr/>
          <p:nvPr/>
        </p:nvGrpSpPr>
        <p:grpSpPr>
          <a:xfrm>
            <a:off x="-406400" y="56564"/>
            <a:ext cx="12811410" cy="1822484"/>
            <a:chOff x="203678" y="56564"/>
            <a:chExt cx="12192000" cy="1822484"/>
          </a:xfrm>
        </p:grpSpPr>
        <p:sp>
          <p:nvSpPr>
            <p:cNvPr id="8" name="Rectangle 7">
              <a:extLst>
                <a:ext uri="{FF2B5EF4-FFF2-40B4-BE49-F238E27FC236}">
                  <a16:creationId xmlns:a16="http://schemas.microsoft.com/office/drawing/2014/main" xmlns="" id="{ED7CCDC1-56EB-4903-9050-7AFCE06E5038}"/>
                </a:ext>
              </a:extLst>
            </p:cNvPr>
            <p:cNvSpPr/>
            <p:nvPr/>
          </p:nvSpPr>
          <p:spPr>
            <a:xfrm>
              <a:off x="924911" y="56564"/>
              <a:ext cx="10941266" cy="996406"/>
            </a:xfrm>
            <a:prstGeom prst="rect">
              <a:avLst/>
            </a:prstGeom>
            <a:solidFill>
              <a:schemeClr val="tx1"/>
            </a:solidFill>
            <a:ln w="31750">
              <a:solidFill>
                <a:srgbClr val="0070C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TextBox 8">
              <a:extLst>
                <a:ext uri="{FF2B5EF4-FFF2-40B4-BE49-F238E27FC236}">
                  <a16:creationId xmlns:a16="http://schemas.microsoft.com/office/drawing/2014/main" xmlns="" id="{97378D04-A0BC-4CC0-8CCB-EEA6447FCF76}"/>
                </a:ext>
              </a:extLst>
            </p:cNvPr>
            <p:cNvSpPr txBox="1"/>
            <p:nvPr/>
          </p:nvSpPr>
          <p:spPr>
            <a:xfrm>
              <a:off x="203678" y="124722"/>
              <a:ext cx="12192000" cy="1754326"/>
            </a:xfrm>
            <a:prstGeom prst="rect">
              <a:avLst/>
            </a:prstGeom>
            <a:noFill/>
          </p:spPr>
          <p:txBody>
            <a:bodyPr wrap="square" rtlCol="0">
              <a:spAutoFit/>
            </a:bodyPr>
            <a:lstStyle/>
            <a:p>
              <a:pPr algn="ctr" hangingPunct="0"/>
              <a:r>
                <a:rPr lang="it-IT" sz="5400" b="1" dirty="0">
                  <a:solidFill>
                    <a:schemeClr val="bg1"/>
                  </a:solidFill>
                  <a:latin typeface="Arial Rounded MT Bold" panose="020F0704030504030204" pitchFamily="34" charset="0"/>
                </a:rPr>
                <a:t>A glimpse to Israeli society – </a:t>
              </a:r>
              <a:br>
                <a:rPr lang="it-IT" sz="5400" b="1" dirty="0">
                  <a:solidFill>
                    <a:schemeClr val="bg1"/>
                  </a:solidFill>
                  <a:latin typeface="Arial Rounded MT Bold" panose="020F0704030504030204" pitchFamily="34" charset="0"/>
                </a:rPr>
              </a:br>
              <a:endParaRPr lang="en-US" sz="5400" b="1" dirty="0">
                <a:solidFill>
                  <a:schemeClr val="bg1"/>
                </a:solidFill>
                <a:latin typeface="Arial Rounded MT Bold" panose="020F0704030504030204" pitchFamily="34" charset="0"/>
              </a:endParaRPr>
            </a:p>
          </p:txBody>
        </p:sp>
      </p:grpSp>
    </p:spTree>
    <p:extLst>
      <p:ext uri="{BB962C8B-B14F-4D97-AF65-F5344CB8AC3E}">
        <p14:creationId xmlns:p14="http://schemas.microsoft.com/office/powerpoint/2010/main" val="2745824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3FAFFE39-A959-43FB-967F-AABA4426B8AB}"/>
              </a:ext>
            </a:extLst>
          </p:cNvPr>
          <p:cNvSpPr/>
          <p:nvPr/>
        </p:nvSpPr>
        <p:spPr>
          <a:xfrm>
            <a:off x="198765" y="196334"/>
            <a:ext cx="4980531" cy="630942"/>
          </a:xfrm>
          <a:prstGeom prst="rect">
            <a:avLst/>
          </a:prstGeom>
        </p:spPr>
        <p:txBody>
          <a:bodyPr wrap="none">
            <a:spAutoFit/>
          </a:bodyPr>
          <a:lstStyle/>
          <a:p>
            <a:r>
              <a:rPr lang="he-IL" sz="3500" dirty="0">
                <a:highlight>
                  <a:srgbClr val="0000FF"/>
                </a:highlight>
              </a:rPr>
              <a:t>Deeply divided society</a:t>
            </a:r>
          </a:p>
        </p:txBody>
      </p:sp>
      <p:sp>
        <p:nvSpPr>
          <p:cNvPr id="5" name="Rectangle 2">
            <a:extLst>
              <a:ext uri="{FF2B5EF4-FFF2-40B4-BE49-F238E27FC236}">
                <a16:creationId xmlns:a16="http://schemas.microsoft.com/office/drawing/2014/main" xmlns="" id="{8EB25E07-2AFF-447B-8D85-F5B5016CF4A6}"/>
              </a:ext>
            </a:extLst>
          </p:cNvPr>
          <p:cNvSpPr txBox="1">
            <a:spLocks noChangeArrowheads="1"/>
          </p:cNvSpPr>
          <p:nvPr/>
        </p:nvSpPr>
        <p:spPr>
          <a:xfrm>
            <a:off x="6797039" y="777240"/>
            <a:ext cx="4693921" cy="1136288"/>
          </a:xfrm>
          <a:prstGeom prst="rect">
            <a:avLst/>
          </a:prstGeom>
        </p:spPr>
        <p:txBody>
          <a:bodyPr vert="horz" lIns="91440" tIns="45720" rIns="91440" bIns="45720" rtlCol="0" anchor="ctr">
            <a:normAutofit/>
          </a:bodyPr>
          <a:lstStyle>
            <a:lvl1pPr algn="ctr" defTabSz="914400" rtl="1"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en-US" altLang="he-IL" sz="3000"/>
              <a:t>Overlapping divisions</a:t>
            </a:r>
            <a:endParaRPr lang="en-US" altLang="he-IL" sz="3000" dirty="0"/>
          </a:p>
        </p:txBody>
      </p:sp>
      <p:pic>
        <p:nvPicPr>
          <p:cNvPr id="6" name="Picture 3" descr="circle">
            <a:extLst>
              <a:ext uri="{FF2B5EF4-FFF2-40B4-BE49-F238E27FC236}">
                <a16:creationId xmlns:a16="http://schemas.microsoft.com/office/drawing/2014/main" xmlns="" id="{8E75BA86-7598-44C2-9F1E-045302CAD7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190" t="5404" r="23098" b="5920"/>
          <a:stretch/>
        </p:blipFill>
        <p:spPr>
          <a:xfrm>
            <a:off x="6794091" y="1913528"/>
            <a:ext cx="4696869" cy="4282440"/>
          </a:xfrm>
          <a:prstGeom prst="rect">
            <a:avLst/>
          </a:prstGeom>
          <a:noFill/>
        </p:spPr>
      </p:pic>
      <p:pic>
        <p:nvPicPr>
          <p:cNvPr id="7" name="Picture 6" descr="circle cross_cut">
            <a:extLst>
              <a:ext uri="{FF2B5EF4-FFF2-40B4-BE49-F238E27FC236}">
                <a16:creationId xmlns:a16="http://schemas.microsoft.com/office/drawing/2014/main" xmlns="" id="{BF3831F1-347D-402B-8A0F-326A45544B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403" t="10292" r="21467" b="8081"/>
          <a:stretch/>
        </p:blipFill>
        <p:spPr>
          <a:xfrm>
            <a:off x="975360" y="2362199"/>
            <a:ext cx="5044440" cy="3505201"/>
          </a:xfrm>
          <a:prstGeom prst="rect">
            <a:avLst/>
          </a:prstGeom>
          <a:noFill/>
        </p:spPr>
      </p:pic>
      <p:sp>
        <p:nvSpPr>
          <p:cNvPr id="8" name="Rectangle 2">
            <a:extLst>
              <a:ext uri="{FF2B5EF4-FFF2-40B4-BE49-F238E27FC236}">
                <a16:creationId xmlns:a16="http://schemas.microsoft.com/office/drawing/2014/main" xmlns="" id="{DCF04CF8-F2E7-4905-9D5F-1D64DBABF51F}"/>
              </a:ext>
            </a:extLst>
          </p:cNvPr>
          <p:cNvSpPr txBox="1">
            <a:spLocks noChangeArrowheads="1"/>
          </p:cNvSpPr>
          <p:nvPr/>
        </p:nvSpPr>
        <p:spPr>
          <a:xfrm>
            <a:off x="1097279" y="1173480"/>
            <a:ext cx="4693921" cy="1136288"/>
          </a:xfrm>
          <a:prstGeom prst="rect">
            <a:avLst/>
          </a:prstGeom>
        </p:spPr>
        <p:txBody>
          <a:bodyPr vert="horz" lIns="91440" tIns="45720" rIns="91440" bIns="45720" rtlCol="0" anchor="ctr">
            <a:normAutofit/>
          </a:bodyPr>
          <a:lstStyle>
            <a:lvl1pPr algn="ctr" defTabSz="914400" rtl="1"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en-US" altLang="he-IL" sz="3000" dirty="0"/>
              <a:t>Cross divisions</a:t>
            </a:r>
          </a:p>
        </p:txBody>
      </p:sp>
    </p:spTree>
    <p:extLst>
      <p:ext uri="{BB962C8B-B14F-4D97-AF65-F5344CB8AC3E}">
        <p14:creationId xmlns:p14="http://schemas.microsoft.com/office/powerpoint/2010/main" val="1056559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6773515-F4EA-4FB5-937F-EC2580064CF5}"/>
              </a:ext>
            </a:extLst>
          </p:cNvPr>
          <p:cNvPicPr>
            <a:picLocks noChangeAspect="1"/>
          </p:cNvPicPr>
          <p:nvPr/>
        </p:nvPicPr>
        <p:blipFill rotWithShape="1">
          <a:blip r:embed="rId3"/>
          <a:srcRect l="15521" t="27127" r="58125" b="34895"/>
          <a:stretch/>
        </p:blipFill>
        <p:spPr>
          <a:xfrm>
            <a:off x="137160" y="80461"/>
            <a:ext cx="11856720" cy="6834335"/>
          </a:xfrm>
          <a:prstGeom prst="rect">
            <a:avLst/>
          </a:prstGeom>
        </p:spPr>
      </p:pic>
    </p:spTree>
    <p:extLst>
      <p:ext uri="{BB962C8B-B14F-4D97-AF65-F5344CB8AC3E}">
        <p14:creationId xmlns:p14="http://schemas.microsoft.com/office/powerpoint/2010/main" val="2565469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s://images.haarets.co.il/image/fetch/w_625,h_361,q_auto,c_fill,f_auto/fl_any_format.preserve_transparency.progressive:none/https:/www.themarker.com/polopoly_fs/1.2594039.1426712660!/image/3355143535.jpg">
            <a:extLst>
              <a:ext uri="{FF2B5EF4-FFF2-40B4-BE49-F238E27FC236}">
                <a16:creationId xmlns:a16="http://schemas.microsoft.com/office/drawing/2014/main" xmlns="" id="{B5E91C4A-06DC-4F24-AFAA-8412E67E9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5360"/>
            <a:ext cx="8301394" cy="47948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7CFAF8A3-429B-4B9A-96DF-884B7BE0C89C}"/>
              </a:ext>
            </a:extLst>
          </p:cNvPr>
          <p:cNvPicPr>
            <a:picLocks noChangeAspect="1"/>
          </p:cNvPicPr>
          <p:nvPr/>
        </p:nvPicPr>
        <p:blipFill>
          <a:blip r:embed="rId3"/>
          <a:stretch>
            <a:fillRect/>
          </a:stretch>
        </p:blipFill>
        <p:spPr>
          <a:xfrm>
            <a:off x="5402268" y="975359"/>
            <a:ext cx="6789732" cy="4794885"/>
          </a:xfrm>
          <a:prstGeom prst="rect">
            <a:avLst/>
          </a:prstGeom>
        </p:spPr>
      </p:pic>
    </p:spTree>
    <p:extLst>
      <p:ext uri="{BB962C8B-B14F-4D97-AF65-F5344CB8AC3E}">
        <p14:creationId xmlns:p14="http://schemas.microsoft.com/office/powerpoint/2010/main" val="3670763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5806D56-0321-4B36-9844-84BA022BF33F}"/>
              </a:ext>
            </a:extLst>
          </p:cNvPr>
          <p:cNvPicPr>
            <a:picLocks noChangeAspect="1"/>
          </p:cNvPicPr>
          <p:nvPr/>
        </p:nvPicPr>
        <p:blipFill>
          <a:blip r:embed="rId2"/>
          <a:stretch>
            <a:fillRect/>
          </a:stretch>
        </p:blipFill>
        <p:spPr>
          <a:xfrm>
            <a:off x="1711377" y="0"/>
            <a:ext cx="8769246" cy="6858000"/>
          </a:xfrm>
          <a:prstGeom prst="rect">
            <a:avLst/>
          </a:prstGeom>
        </p:spPr>
      </p:pic>
    </p:spTree>
    <p:extLst>
      <p:ext uri="{BB962C8B-B14F-4D97-AF65-F5344CB8AC3E}">
        <p14:creationId xmlns:p14="http://schemas.microsoft.com/office/powerpoint/2010/main" val="15792432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B155030-B847-443C-8735-614CFA467F1B}"/>
              </a:ext>
            </a:extLst>
          </p:cNvPr>
          <p:cNvPicPr>
            <a:picLocks noChangeAspect="1"/>
          </p:cNvPicPr>
          <p:nvPr/>
        </p:nvPicPr>
        <p:blipFill rotWithShape="1">
          <a:blip r:embed="rId2"/>
          <a:srcRect l="38875" t="17778" r="35625" b="43555"/>
          <a:stretch/>
        </p:blipFill>
        <p:spPr>
          <a:xfrm>
            <a:off x="5250443" y="624840"/>
            <a:ext cx="6941557" cy="5920740"/>
          </a:xfrm>
          <a:prstGeom prst="rect">
            <a:avLst/>
          </a:prstGeom>
        </p:spPr>
      </p:pic>
      <p:pic>
        <p:nvPicPr>
          <p:cNvPr id="51202" name="Picture 2" descr="Image result for â«××××¨× ××¢×¨×××ªâ¬â">
            <a:extLst>
              <a:ext uri="{FF2B5EF4-FFF2-40B4-BE49-F238E27FC236}">
                <a16:creationId xmlns:a16="http://schemas.microsoft.com/office/drawing/2014/main" xmlns="" id="{044EE7C0-717E-4F9F-9714-F1F734422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 y="1562100"/>
            <a:ext cx="5357123" cy="4142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214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E084D46D-A021-41A8-9EA7-6722B2A9F460}"/>
              </a:ext>
            </a:extLst>
          </p:cNvPr>
          <p:cNvGrpSpPr/>
          <p:nvPr/>
        </p:nvGrpSpPr>
        <p:grpSpPr>
          <a:xfrm>
            <a:off x="0" y="548640"/>
            <a:ext cx="12176760" cy="5730240"/>
            <a:chOff x="0" y="548640"/>
            <a:chExt cx="12176760" cy="5730240"/>
          </a:xfrm>
        </p:grpSpPr>
        <p:pic>
          <p:nvPicPr>
            <p:cNvPr id="52230" name="Picture 6" descr="Image result for politician needs the ability to foretell what is going to happen tomorrow, next week, next month, and next year. And to have the ability afterwards to explain why">
              <a:extLst>
                <a:ext uri="{FF2B5EF4-FFF2-40B4-BE49-F238E27FC236}">
                  <a16:creationId xmlns:a16="http://schemas.microsoft.com/office/drawing/2014/main" xmlns="" id="{2CA80264-9103-48D9-B983-22355BDD85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40"/>
              <a:ext cx="12176760" cy="57302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1F0EA10D-0B1A-4DCF-A441-1C531C1E880E}"/>
                </a:ext>
              </a:extLst>
            </p:cNvPr>
            <p:cNvSpPr/>
            <p:nvPr/>
          </p:nvSpPr>
          <p:spPr>
            <a:xfrm>
              <a:off x="9784080" y="5654040"/>
              <a:ext cx="2209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Tree>
    <p:extLst>
      <p:ext uri="{BB962C8B-B14F-4D97-AF65-F5344CB8AC3E}">
        <p14:creationId xmlns:p14="http://schemas.microsoft.com/office/powerpoint/2010/main" val="2100854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5ADBF68-CF7E-437D-8A79-54B7114599F1}"/>
              </a:ext>
            </a:extLst>
          </p:cNvPr>
          <p:cNvPicPr>
            <a:picLocks noChangeAspect="1"/>
          </p:cNvPicPr>
          <p:nvPr/>
        </p:nvPicPr>
        <p:blipFill rotWithShape="1">
          <a:blip r:embed="rId2"/>
          <a:srcRect l="34125" t="18445" r="36875" b="43556"/>
          <a:stretch/>
        </p:blipFill>
        <p:spPr>
          <a:xfrm>
            <a:off x="3838698" y="0"/>
            <a:ext cx="8353301" cy="6156959"/>
          </a:xfrm>
          <a:prstGeom prst="rect">
            <a:avLst/>
          </a:prstGeom>
        </p:spPr>
      </p:pic>
      <p:pic>
        <p:nvPicPr>
          <p:cNvPr id="49156" name="Picture 4" descr="https://upload.wikimedia.org/wikipedia/commons/thumb/7/7e/Arab_population_israel_2000_en.png/260px-Arab_population_israel_2000_en.png">
            <a:extLst>
              <a:ext uri="{FF2B5EF4-FFF2-40B4-BE49-F238E27FC236}">
                <a16:creationId xmlns:a16="http://schemas.microsoft.com/office/drawing/2014/main" xmlns="" id="{FF086F7D-E862-4856-9042-E8BBB7083F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 y="1"/>
            <a:ext cx="301195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2320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 ××©×ª×ª×¤××ª× ×©× ××¢×¨××× ×××¨×× ××©×¨×× ×××××¨××ª, 2009-1949">
            <a:extLst>
              <a:ext uri="{FF2B5EF4-FFF2-40B4-BE49-F238E27FC236}">
                <a16:creationId xmlns:a16="http://schemas.microsoft.com/office/drawing/2014/main" xmlns="" id="{C11A0054-B622-4748-840C-6CE79EB4F8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173" y="868833"/>
            <a:ext cx="9576747" cy="57300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9108F051-8C07-456E-A71F-E1AA964780FA}"/>
              </a:ext>
            </a:extLst>
          </p:cNvPr>
          <p:cNvSpPr/>
          <p:nvPr/>
        </p:nvSpPr>
        <p:spPr>
          <a:xfrm>
            <a:off x="548640" y="259080"/>
            <a:ext cx="10881360" cy="430887"/>
          </a:xfrm>
          <a:prstGeom prst="rect">
            <a:avLst/>
          </a:prstGeom>
        </p:spPr>
        <p:txBody>
          <a:bodyPr wrap="square">
            <a:spAutoFit/>
          </a:bodyPr>
          <a:lstStyle/>
          <a:p>
            <a:r>
              <a:rPr lang="en-US" sz="2200" b="1" dirty="0">
                <a:highlight>
                  <a:srgbClr val="0000FF"/>
                </a:highlight>
                <a:latin typeface="Arial" panose="020B0604020202020204" pitchFamily="34" charset="0"/>
              </a:rPr>
              <a:t>The rate of participation of Arab citizens of Israel in the elections, 1949-2009</a:t>
            </a:r>
            <a:endParaRPr lang="he-IL" sz="2200" dirty="0">
              <a:highlight>
                <a:srgbClr val="0000FF"/>
              </a:highlight>
              <a:latin typeface="Arial" panose="020B0604020202020204" pitchFamily="34" charset="0"/>
            </a:endParaRPr>
          </a:p>
        </p:txBody>
      </p:sp>
    </p:spTree>
    <p:extLst>
      <p:ext uri="{BB962C8B-B14F-4D97-AF65-F5344CB8AC3E}">
        <p14:creationId xmlns:p14="http://schemas.microsoft.com/office/powerpoint/2010/main" val="656203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הגדרה גוטמן">
            <a:extLst>
              <a:ext uri="{FF2B5EF4-FFF2-40B4-BE49-F238E27FC236}">
                <a16:creationId xmlns:a16="http://schemas.microsoft.com/office/drawing/2014/main" xmlns="" id="{361E9F90-1D73-4A32-825C-71D6E3DA4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5881" y="3865167"/>
            <a:ext cx="3589836" cy="2992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a:extLst>
              <a:ext uri="{FF2B5EF4-FFF2-40B4-BE49-F238E27FC236}">
                <a16:creationId xmlns:a16="http://schemas.microsoft.com/office/drawing/2014/main" xmlns="" id="{9BBF54D9-7A29-48C8-BFD4-6DED513D9FE1}"/>
              </a:ext>
            </a:extLst>
          </p:cNvPr>
          <p:cNvSpPr/>
          <p:nvPr/>
        </p:nvSpPr>
        <p:spPr>
          <a:xfrm>
            <a:off x="91440" y="778639"/>
            <a:ext cx="5446092" cy="5576976"/>
          </a:xfrm>
          <a:prstGeom prst="rect">
            <a:avLst/>
          </a:prstGeom>
        </p:spPr>
        <p:txBody>
          <a:bodyPr wrap="square">
            <a:spAutoFit/>
          </a:bodyPr>
          <a:lstStyle/>
          <a:p>
            <a:pPr>
              <a:lnSpc>
                <a:spcPct val="150000"/>
              </a:lnSpc>
            </a:pPr>
            <a:r>
              <a:rPr lang="en-US" sz="2000" dirty="0">
                <a:solidFill>
                  <a:schemeClr val="bg1"/>
                </a:solidFill>
                <a:latin typeface="Times New Roman" panose="02020603050405020304" pitchFamily="18" charset="0"/>
                <a:cs typeface="Times New Roman" panose="02020603050405020304" pitchFamily="18" charset="0"/>
              </a:rPr>
              <a:t>In an interview with journalist Daniel Ben Simon, immediately after the 1996 elections, </a:t>
            </a:r>
            <a:r>
              <a:rPr lang="en-US" sz="2000" dirty="0" err="1">
                <a:solidFill>
                  <a:schemeClr val="bg1"/>
                </a:solidFill>
                <a:latin typeface="Times New Roman" panose="02020603050405020304" pitchFamily="18" charset="0"/>
                <a:cs typeface="Times New Roman" panose="02020603050405020304" pitchFamily="18" charset="0"/>
              </a:rPr>
              <a:t>shimon</a:t>
            </a:r>
            <a:r>
              <a:rPr lang="en-US" sz="2000" dirty="0">
                <a:solidFill>
                  <a:schemeClr val="bg1"/>
                </a:solidFill>
                <a:latin typeface="Times New Roman" panose="02020603050405020304" pitchFamily="18" charset="0"/>
                <a:cs typeface="Times New Roman" panose="02020603050405020304" pitchFamily="18" charset="0"/>
              </a:rPr>
              <a:t> Peres was asked about the results of the 1996 elections.</a:t>
            </a:r>
          </a:p>
          <a:p>
            <a:pPr>
              <a:lnSpc>
                <a:spcPct val="150000"/>
              </a:lnSpc>
            </a:pPr>
            <a:endParaRPr lang="en-US" sz="2000"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2000" dirty="0">
                <a:solidFill>
                  <a:schemeClr val="bg1"/>
                </a:solidFill>
                <a:latin typeface="Times New Roman" panose="02020603050405020304" pitchFamily="18" charset="0"/>
                <a:cs typeface="Times New Roman" panose="02020603050405020304" pitchFamily="18" charset="0"/>
              </a:rPr>
              <a:t>Peres's answer: </a:t>
            </a:r>
            <a:r>
              <a:rPr lang="en-US" sz="2000" b="1" dirty="0">
                <a:solidFill>
                  <a:schemeClr val="bg1"/>
                </a:solidFill>
                <a:latin typeface="Times New Roman" panose="02020603050405020304" pitchFamily="18" charset="0"/>
                <a:cs typeface="Times New Roman" panose="02020603050405020304" pitchFamily="18" charset="0"/>
              </a:rPr>
              <a:t>We lost</a:t>
            </a:r>
            <a:r>
              <a:rPr lang="en-US" sz="2000" dirty="0">
                <a:solidFill>
                  <a:schemeClr val="bg1"/>
                </a:solidFill>
                <a:latin typeface="Times New Roman" panose="02020603050405020304" pitchFamily="18" charset="0"/>
                <a:cs typeface="Times New Roman" panose="02020603050405020304" pitchFamily="18" charset="0"/>
              </a:rPr>
              <a:t>.</a:t>
            </a:r>
          </a:p>
          <a:p>
            <a:pPr>
              <a:lnSpc>
                <a:spcPct val="150000"/>
              </a:lnSpc>
            </a:pPr>
            <a:r>
              <a:rPr lang="en-US" sz="2000" dirty="0">
                <a:solidFill>
                  <a:schemeClr val="bg1"/>
                </a:solidFill>
                <a:latin typeface="Times New Roman" panose="02020603050405020304" pitchFamily="18" charset="0"/>
                <a:cs typeface="Times New Roman" panose="02020603050405020304" pitchFamily="18" charset="0"/>
              </a:rPr>
              <a:t>Ben Simon: </a:t>
            </a:r>
            <a:r>
              <a:rPr lang="en-US" sz="2000" b="1" dirty="0">
                <a:solidFill>
                  <a:schemeClr val="bg1"/>
                </a:solidFill>
                <a:latin typeface="Times New Roman" panose="02020603050405020304" pitchFamily="18" charset="0"/>
                <a:cs typeface="Times New Roman" panose="02020603050405020304" pitchFamily="18" charset="0"/>
              </a:rPr>
              <a:t>Who are we?</a:t>
            </a:r>
          </a:p>
          <a:p>
            <a:pPr>
              <a:lnSpc>
                <a:spcPct val="150000"/>
              </a:lnSpc>
            </a:pPr>
            <a:r>
              <a:rPr lang="en-US" sz="2000" dirty="0">
                <a:solidFill>
                  <a:schemeClr val="bg1"/>
                </a:solidFill>
                <a:latin typeface="Times New Roman" panose="02020603050405020304" pitchFamily="18" charset="0"/>
                <a:cs typeface="Times New Roman" panose="02020603050405020304" pitchFamily="18" charset="0"/>
              </a:rPr>
              <a:t>Peres: </a:t>
            </a:r>
            <a:r>
              <a:rPr lang="en-US" sz="2000" b="1" dirty="0">
                <a:solidFill>
                  <a:schemeClr val="bg1"/>
                </a:solidFill>
                <a:latin typeface="Times New Roman" panose="02020603050405020304" pitchFamily="18" charset="0"/>
                <a:cs typeface="Times New Roman" panose="02020603050405020304" pitchFamily="18" charset="0"/>
              </a:rPr>
              <a:t>We are Israelis</a:t>
            </a:r>
            <a:r>
              <a:rPr lang="en-US" sz="2000" dirty="0">
                <a:solidFill>
                  <a:schemeClr val="bg1"/>
                </a:solidFill>
                <a:latin typeface="Times New Roman" panose="02020603050405020304" pitchFamily="18" charset="0"/>
                <a:cs typeface="Times New Roman" panose="02020603050405020304" pitchFamily="18" charset="0"/>
              </a:rPr>
              <a:t>.</a:t>
            </a:r>
          </a:p>
          <a:p>
            <a:pPr>
              <a:lnSpc>
                <a:spcPct val="150000"/>
              </a:lnSpc>
            </a:pPr>
            <a:r>
              <a:rPr lang="en-US" sz="2000" dirty="0">
                <a:solidFill>
                  <a:schemeClr val="bg1"/>
                </a:solidFill>
                <a:latin typeface="Times New Roman" panose="02020603050405020304" pitchFamily="18" charset="0"/>
                <a:cs typeface="Times New Roman" panose="02020603050405020304" pitchFamily="18" charset="0"/>
              </a:rPr>
              <a:t>Ben-Simon: </a:t>
            </a:r>
            <a:r>
              <a:rPr lang="en-US" sz="2000" b="1" dirty="0">
                <a:solidFill>
                  <a:schemeClr val="bg1"/>
                </a:solidFill>
                <a:latin typeface="Times New Roman" panose="02020603050405020304" pitchFamily="18" charset="0"/>
                <a:cs typeface="Times New Roman" panose="02020603050405020304" pitchFamily="18" charset="0"/>
              </a:rPr>
              <a:t>And who won?</a:t>
            </a:r>
          </a:p>
          <a:p>
            <a:pPr>
              <a:lnSpc>
                <a:spcPct val="150000"/>
              </a:lnSpc>
            </a:pPr>
            <a:r>
              <a:rPr lang="en-US" sz="2000" dirty="0">
                <a:solidFill>
                  <a:schemeClr val="bg1"/>
                </a:solidFill>
                <a:latin typeface="Times New Roman" panose="02020603050405020304" pitchFamily="18" charset="0"/>
                <a:cs typeface="Times New Roman" panose="02020603050405020304" pitchFamily="18" charset="0"/>
              </a:rPr>
              <a:t>Peres: </a:t>
            </a:r>
            <a:r>
              <a:rPr lang="en-US" sz="2000" b="1" dirty="0">
                <a:solidFill>
                  <a:schemeClr val="bg1"/>
                </a:solidFill>
                <a:latin typeface="Times New Roman" panose="02020603050405020304" pitchFamily="18" charset="0"/>
                <a:cs typeface="Times New Roman" panose="02020603050405020304" pitchFamily="18" charset="0"/>
              </a:rPr>
              <a:t>Anyone who does not have an Israeli mentality.</a:t>
            </a:r>
          </a:p>
          <a:p>
            <a:pPr>
              <a:lnSpc>
                <a:spcPct val="150000"/>
              </a:lnSpc>
            </a:pPr>
            <a:r>
              <a:rPr lang="en-US" sz="2000" dirty="0">
                <a:solidFill>
                  <a:schemeClr val="bg1"/>
                </a:solidFill>
                <a:latin typeface="Times New Roman" panose="02020603050405020304" pitchFamily="18" charset="0"/>
                <a:cs typeface="Times New Roman" panose="02020603050405020304" pitchFamily="18" charset="0"/>
              </a:rPr>
              <a:t>Ben-Simon: </a:t>
            </a:r>
            <a:r>
              <a:rPr lang="en-US" sz="2000" b="1" dirty="0">
                <a:solidFill>
                  <a:schemeClr val="bg1"/>
                </a:solidFill>
                <a:latin typeface="Times New Roman" panose="02020603050405020304" pitchFamily="18" charset="0"/>
                <a:cs typeface="Times New Roman" panose="02020603050405020304" pitchFamily="18" charset="0"/>
              </a:rPr>
              <a:t>Who are these?</a:t>
            </a:r>
          </a:p>
          <a:p>
            <a:pPr>
              <a:lnSpc>
                <a:spcPct val="150000"/>
              </a:lnSpc>
            </a:pPr>
            <a:r>
              <a:rPr lang="en-US" sz="2000" dirty="0">
                <a:solidFill>
                  <a:schemeClr val="bg1"/>
                </a:solidFill>
                <a:latin typeface="Times New Roman" panose="02020603050405020304" pitchFamily="18" charset="0"/>
                <a:cs typeface="Times New Roman" panose="02020603050405020304" pitchFamily="18" charset="0"/>
              </a:rPr>
              <a:t>Peres: </a:t>
            </a:r>
            <a:r>
              <a:rPr lang="en-US" sz="2000" b="1" dirty="0">
                <a:solidFill>
                  <a:schemeClr val="bg1"/>
                </a:solidFill>
                <a:latin typeface="Times New Roman" panose="02020603050405020304" pitchFamily="18" charset="0"/>
                <a:cs typeface="Times New Roman" panose="02020603050405020304" pitchFamily="18" charset="0"/>
              </a:rPr>
              <a:t>Call it "Jews."</a:t>
            </a:r>
            <a:endParaRPr lang="he-IL" sz="2000" b="1" dirty="0">
              <a:solidFill>
                <a:schemeClr val="bg1"/>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38C4541F-6CF3-4336-AD4A-5F61CDB99E8F}"/>
              </a:ext>
            </a:extLst>
          </p:cNvPr>
          <p:cNvSpPr/>
          <p:nvPr/>
        </p:nvSpPr>
        <p:spPr>
          <a:xfrm>
            <a:off x="214005" y="74414"/>
            <a:ext cx="4546694" cy="630942"/>
          </a:xfrm>
          <a:prstGeom prst="rect">
            <a:avLst/>
          </a:prstGeom>
        </p:spPr>
        <p:txBody>
          <a:bodyPr wrap="none">
            <a:spAutoFit/>
          </a:bodyPr>
          <a:lstStyle/>
          <a:p>
            <a:r>
              <a:rPr lang="en-US" sz="3500" dirty="0">
                <a:highlight>
                  <a:srgbClr val="0000FF"/>
                </a:highlight>
              </a:rPr>
              <a:t>One option to divide</a:t>
            </a:r>
            <a:endParaRPr lang="he-IL" sz="3500" dirty="0">
              <a:highlight>
                <a:srgbClr val="0000FF"/>
              </a:highlight>
            </a:endParaRPr>
          </a:p>
        </p:txBody>
      </p:sp>
      <p:pic>
        <p:nvPicPr>
          <p:cNvPr id="3" name="Picture 2">
            <a:extLst>
              <a:ext uri="{FF2B5EF4-FFF2-40B4-BE49-F238E27FC236}">
                <a16:creationId xmlns:a16="http://schemas.microsoft.com/office/drawing/2014/main" xmlns="" id="{335E9E9C-129F-4E15-B091-CA9305A67A72}"/>
              </a:ext>
            </a:extLst>
          </p:cNvPr>
          <p:cNvPicPr>
            <a:picLocks noChangeAspect="1"/>
          </p:cNvPicPr>
          <p:nvPr/>
        </p:nvPicPr>
        <p:blipFill>
          <a:blip r:embed="rId4"/>
          <a:stretch>
            <a:fillRect/>
          </a:stretch>
        </p:blipFill>
        <p:spPr>
          <a:xfrm>
            <a:off x="8406075" y="242382"/>
            <a:ext cx="3694485" cy="961578"/>
          </a:xfrm>
          <a:prstGeom prst="rect">
            <a:avLst/>
          </a:prstGeom>
        </p:spPr>
      </p:pic>
      <p:pic>
        <p:nvPicPr>
          <p:cNvPr id="7" name="Picture 6">
            <a:extLst>
              <a:ext uri="{FF2B5EF4-FFF2-40B4-BE49-F238E27FC236}">
                <a16:creationId xmlns:a16="http://schemas.microsoft.com/office/drawing/2014/main" xmlns="" id="{3CEC2D8D-A1FD-482D-9FC9-153EF8A3A6F3}"/>
              </a:ext>
            </a:extLst>
          </p:cNvPr>
          <p:cNvPicPr>
            <a:picLocks noChangeAspect="1"/>
          </p:cNvPicPr>
          <p:nvPr/>
        </p:nvPicPr>
        <p:blipFill>
          <a:blip r:embed="rId5"/>
          <a:stretch>
            <a:fillRect/>
          </a:stretch>
        </p:blipFill>
        <p:spPr>
          <a:xfrm>
            <a:off x="8635881" y="1478280"/>
            <a:ext cx="3278293" cy="1844040"/>
          </a:xfrm>
          <a:prstGeom prst="rect">
            <a:avLst/>
          </a:prstGeom>
        </p:spPr>
      </p:pic>
      <p:sp>
        <p:nvSpPr>
          <p:cNvPr id="9" name="Rectangle 8">
            <a:extLst>
              <a:ext uri="{FF2B5EF4-FFF2-40B4-BE49-F238E27FC236}">
                <a16:creationId xmlns:a16="http://schemas.microsoft.com/office/drawing/2014/main" xmlns="" id="{BAFB9F02-3A0F-4D9D-9EDB-83CF3AA06B2C}"/>
              </a:ext>
            </a:extLst>
          </p:cNvPr>
          <p:cNvSpPr/>
          <p:nvPr/>
        </p:nvSpPr>
        <p:spPr>
          <a:xfrm>
            <a:off x="8918637" y="3411974"/>
            <a:ext cx="2462405" cy="369332"/>
          </a:xfrm>
          <a:prstGeom prst="rect">
            <a:avLst/>
          </a:prstGeom>
        </p:spPr>
        <p:txBody>
          <a:bodyPr wrap="none">
            <a:spAutoFit/>
          </a:bodyPr>
          <a:lstStyle/>
          <a:p>
            <a:r>
              <a:rPr lang="en-US" dirty="0">
                <a:solidFill>
                  <a:schemeClr val="bg1"/>
                </a:solidFill>
              </a:rPr>
              <a:t>Arthur Jay Finkelstein</a:t>
            </a:r>
            <a:endParaRPr lang="he-IL" dirty="0">
              <a:solidFill>
                <a:schemeClr val="bg1"/>
              </a:solidFill>
            </a:endParaRPr>
          </a:p>
        </p:txBody>
      </p:sp>
      <p:pic>
        <p:nvPicPr>
          <p:cNvPr id="11" name="Picture 10">
            <a:extLst>
              <a:ext uri="{FF2B5EF4-FFF2-40B4-BE49-F238E27FC236}">
                <a16:creationId xmlns:a16="http://schemas.microsoft.com/office/drawing/2014/main" xmlns="" id="{88976F10-95F0-47F5-9162-BDEBE8E73A1C}"/>
              </a:ext>
            </a:extLst>
          </p:cNvPr>
          <p:cNvPicPr>
            <a:picLocks noChangeAspect="1"/>
          </p:cNvPicPr>
          <p:nvPr/>
        </p:nvPicPr>
        <p:blipFill>
          <a:blip r:embed="rId6"/>
          <a:stretch>
            <a:fillRect/>
          </a:stretch>
        </p:blipFill>
        <p:spPr>
          <a:xfrm>
            <a:off x="5660097" y="242382"/>
            <a:ext cx="2667000" cy="3810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5290" y="1363288"/>
            <a:ext cx="3693568" cy="246408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6327" y="1975016"/>
            <a:ext cx="2560351" cy="1492630"/>
          </a:xfrm>
          <a:prstGeom prst="rect">
            <a:avLst/>
          </a:prstGeom>
        </p:spPr>
      </p:pic>
      <p:cxnSp>
        <p:nvCxnSpPr>
          <p:cNvPr id="6" name="Straight Arrow Connector 5"/>
          <p:cNvCxnSpPr/>
          <p:nvPr/>
        </p:nvCxnSpPr>
        <p:spPr>
          <a:xfrm flipH="1">
            <a:off x="6882938" y="2721331"/>
            <a:ext cx="59851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3427613" y="2721331"/>
            <a:ext cx="59851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426" y="2110786"/>
            <a:ext cx="2560351" cy="1221090"/>
          </a:xfrm>
          <a:prstGeom prst="rect">
            <a:avLst/>
          </a:prstGeom>
        </p:spPr>
      </p:pic>
      <p:pic>
        <p:nvPicPr>
          <p:cNvPr id="5" name="Picture 4"/>
          <p:cNvPicPr>
            <a:picLocks noChangeAspect="1"/>
          </p:cNvPicPr>
          <p:nvPr/>
        </p:nvPicPr>
        <p:blipFill>
          <a:blip r:embed="rId6"/>
          <a:stretch>
            <a:fillRect/>
          </a:stretch>
        </p:blipFill>
        <p:spPr>
          <a:xfrm>
            <a:off x="8766488" y="4702748"/>
            <a:ext cx="2562370" cy="1616529"/>
          </a:xfrm>
          <a:prstGeom prst="rect">
            <a:avLst/>
          </a:prstGeom>
        </p:spPr>
      </p:pic>
      <p:pic>
        <p:nvPicPr>
          <p:cNvPr id="10" name="Picture 9"/>
          <p:cNvPicPr>
            <a:picLocks noChangeAspect="1"/>
          </p:cNvPicPr>
          <p:nvPr/>
        </p:nvPicPr>
        <p:blipFill>
          <a:blip r:embed="rId7"/>
          <a:stretch>
            <a:fillRect/>
          </a:stretch>
        </p:blipFill>
        <p:spPr>
          <a:xfrm>
            <a:off x="713426" y="4523014"/>
            <a:ext cx="3059610" cy="1975998"/>
          </a:xfrm>
          <a:prstGeom prst="rect">
            <a:avLst/>
          </a:prstGeom>
        </p:spPr>
      </p:pic>
      <p:cxnSp>
        <p:nvCxnSpPr>
          <p:cNvPr id="11" name="Straight Arrow Connector 10"/>
          <p:cNvCxnSpPr/>
          <p:nvPr/>
        </p:nvCxnSpPr>
        <p:spPr>
          <a:xfrm flipH="1">
            <a:off x="2196056" y="3620530"/>
            <a:ext cx="3447" cy="5259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9606816" y="3978876"/>
            <a:ext cx="0" cy="5441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xmlns="" id="{FFF5793C-608E-4B99-AE74-E6A1E849B157}"/>
              </a:ext>
            </a:extLst>
          </p:cNvPr>
          <p:cNvGrpSpPr/>
          <p:nvPr/>
        </p:nvGrpSpPr>
        <p:grpSpPr>
          <a:xfrm>
            <a:off x="-406400" y="56564"/>
            <a:ext cx="12811410" cy="996406"/>
            <a:chOff x="203678" y="56564"/>
            <a:chExt cx="12192000" cy="996406"/>
          </a:xfrm>
        </p:grpSpPr>
        <p:sp>
          <p:nvSpPr>
            <p:cNvPr id="21" name="Rectangle 20">
              <a:extLst>
                <a:ext uri="{FF2B5EF4-FFF2-40B4-BE49-F238E27FC236}">
                  <a16:creationId xmlns:a16="http://schemas.microsoft.com/office/drawing/2014/main" xmlns="" id="{18FD8D71-571B-4DE3-B77F-49C271A7E3C7}"/>
                </a:ext>
              </a:extLst>
            </p:cNvPr>
            <p:cNvSpPr/>
            <p:nvPr/>
          </p:nvSpPr>
          <p:spPr>
            <a:xfrm>
              <a:off x="924911" y="56564"/>
              <a:ext cx="10941266" cy="996406"/>
            </a:xfrm>
            <a:prstGeom prst="rect">
              <a:avLst/>
            </a:prstGeom>
            <a:solidFill>
              <a:schemeClr val="tx1"/>
            </a:solidFill>
            <a:ln w="31750">
              <a:solidFill>
                <a:srgbClr val="0070C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TextBox 21">
              <a:extLst>
                <a:ext uri="{FF2B5EF4-FFF2-40B4-BE49-F238E27FC236}">
                  <a16:creationId xmlns:a16="http://schemas.microsoft.com/office/drawing/2014/main" xmlns="" id="{98EB07C6-390B-438C-A089-D0D44C80ED7E}"/>
                </a:ext>
              </a:extLst>
            </p:cNvPr>
            <p:cNvSpPr txBox="1"/>
            <p:nvPr/>
          </p:nvSpPr>
          <p:spPr>
            <a:xfrm>
              <a:off x="203678" y="124722"/>
              <a:ext cx="12192000" cy="923330"/>
            </a:xfrm>
            <a:prstGeom prst="rect">
              <a:avLst/>
            </a:prstGeom>
            <a:noFill/>
          </p:spPr>
          <p:txBody>
            <a:bodyPr wrap="square" rtlCol="0">
              <a:spAutoFit/>
            </a:bodyPr>
            <a:lstStyle/>
            <a:p>
              <a:pPr algn="ctr" hangingPunct="0"/>
              <a:r>
                <a:rPr lang="en-US" sz="5400" b="1" dirty="0">
                  <a:solidFill>
                    <a:schemeClr val="bg1"/>
                  </a:solidFill>
                  <a:latin typeface="Arial Rounded MT Bold" panose="020F0704030504030204" pitchFamily="34" charset="0"/>
                </a:rPr>
                <a:t>What next?</a:t>
              </a:r>
            </a:p>
          </p:txBody>
        </p:sp>
      </p:grpSp>
    </p:spTree>
    <p:extLst>
      <p:ext uri="{BB962C8B-B14F-4D97-AF65-F5344CB8AC3E}">
        <p14:creationId xmlns:p14="http://schemas.microsoft.com/office/powerpoint/2010/main" val="384037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BB14E25-3485-41E5-99C2-2E0EF417D436}"/>
              </a:ext>
            </a:extLst>
          </p:cNvPr>
          <p:cNvSpPr txBox="1"/>
          <p:nvPr/>
        </p:nvSpPr>
        <p:spPr>
          <a:xfrm>
            <a:off x="96397" y="1218116"/>
            <a:ext cx="6783374" cy="5007140"/>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n-US" altLang="en-US" sz="2400" dirty="0">
                <a:solidFill>
                  <a:schemeClr val="bg1"/>
                </a:solidFill>
                <a:latin typeface="Arial Rounded MT Bold" panose="020F0704030504030204" pitchFamily="34" charset="0"/>
                <a:hlinkClick r:id="rId3" action="ppaction://hlinksldjump">
                  <a:extLst>
                    <a:ext uri="{A12FA001-AC4F-418D-AE19-62706E023703}">
                      <ahyp:hlinkClr xmlns:ahyp="http://schemas.microsoft.com/office/drawing/2018/hyperlinkcolor" xmlns="" val="tx"/>
                    </a:ext>
                  </a:extLst>
                </a:hlinkClick>
              </a:rPr>
              <a:t>Netanyahu – anyone but Netanyahu.</a:t>
            </a:r>
            <a:endParaRPr lang="en-US" altLang="en-US" sz="2400" dirty="0">
              <a:solidFill>
                <a:schemeClr val="bg1"/>
              </a:solidFill>
              <a:latin typeface="Arial Rounded MT Bold" panose="020F0704030504030204" pitchFamily="34" charset="0"/>
            </a:endParaRPr>
          </a:p>
          <a:p>
            <a:pPr marL="342900" indent="-342900">
              <a:lnSpc>
                <a:spcPct val="150000"/>
              </a:lnSpc>
              <a:buFont typeface="Wingdings" panose="05000000000000000000" pitchFamily="2" charset="2"/>
              <a:buChar char="§"/>
            </a:pPr>
            <a:r>
              <a:rPr lang="en-US" altLang="en-US" sz="2400" dirty="0">
                <a:solidFill>
                  <a:schemeClr val="bg1"/>
                </a:solidFill>
                <a:latin typeface="Arial Rounded MT Bold" panose="020F0704030504030204" pitchFamily="34" charset="0"/>
                <a:hlinkClick r:id="rId4" action="ppaction://hlinksldjump">
                  <a:extLst>
                    <a:ext uri="{A12FA001-AC4F-418D-AE19-62706E023703}">
                      <ahyp:hlinkClr xmlns:ahyp="http://schemas.microsoft.com/office/drawing/2018/hyperlinkcolor" xmlns="" val="tx"/>
                    </a:ext>
                  </a:extLst>
                </a:hlinkClick>
              </a:rPr>
              <a:t>Right wing – left wing bloc.</a:t>
            </a:r>
            <a:endParaRPr lang="en-US" altLang="en-US" sz="2400" dirty="0">
              <a:solidFill>
                <a:schemeClr val="bg1"/>
              </a:solidFill>
              <a:latin typeface="Arial Rounded MT Bold" panose="020F0704030504030204" pitchFamily="34" charset="0"/>
            </a:endParaRPr>
          </a:p>
          <a:p>
            <a:pPr marL="342900" indent="-342900">
              <a:lnSpc>
                <a:spcPct val="150000"/>
              </a:lnSpc>
              <a:buFont typeface="Wingdings" panose="05000000000000000000" pitchFamily="2" charset="2"/>
              <a:buChar char="§"/>
            </a:pPr>
            <a:r>
              <a:rPr lang="en-US" altLang="en-US" sz="2400" dirty="0">
                <a:solidFill>
                  <a:schemeClr val="bg1"/>
                </a:solidFill>
                <a:latin typeface="Arial Rounded MT Bold" panose="020F0704030504030204" pitchFamily="34" charset="0"/>
                <a:hlinkClick r:id="rId5" action="ppaction://hlinksldjump">
                  <a:extLst>
                    <a:ext uri="{A12FA001-AC4F-418D-AE19-62706E023703}">
                      <ahyp:hlinkClr xmlns:ahyp="http://schemas.microsoft.com/office/drawing/2018/hyperlinkcolor" xmlns="" val="tx"/>
                    </a:ext>
                  </a:extLst>
                </a:hlinkClick>
              </a:rPr>
              <a:t>Security</a:t>
            </a:r>
            <a:r>
              <a:rPr lang="en-US" altLang="en-US" sz="2400" dirty="0">
                <a:solidFill>
                  <a:schemeClr val="bg1"/>
                </a:solidFill>
                <a:latin typeface="Arial Rounded MT Bold" panose="020F0704030504030204" pitchFamily="34" charset="0"/>
              </a:rPr>
              <a:t> </a:t>
            </a:r>
          </a:p>
          <a:p>
            <a:pPr marL="342900" indent="-342900">
              <a:lnSpc>
                <a:spcPct val="150000"/>
              </a:lnSpc>
              <a:buFont typeface="Wingdings" panose="05000000000000000000" pitchFamily="2" charset="2"/>
              <a:buChar char="§"/>
            </a:pPr>
            <a:r>
              <a:rPr lang="en-US" altLang="en-US" sz="2400" dirty="0">
                <a:solidFill>
                  <a:schemeClr val="bg1"/>
                </a:solidFill>
                <a:latin typeface="Arial Rounded MT Bold" panose="020F0704030504030204" pitchFamily="34" charset="0"/>
                <a:hlinkClick r:id="rId6" action="ppaction://hlinksldjump">
                  <a:extLst>
                    <a:ext uri="{A12FA001-AC4F-418D-AE19-62706E023703}">
                      <ahyp:hlinkClr xmlns:ahyp="http://schemas.microsoft.com/office/drawing/2018/hyperlinkcolor" xmlns="" val="tx"/>
                    </a:ext>
                  </a:extLst>
                </a:hlinkClick>
              </a:rPr>
              <a:t>The small parties and the threshold. </a:t>
            </a:r>
            <a:endParaRPr lang="en-US" altLang="en-US" sz="2400" dirty="0">
              <a:solidFill>
                <a:schemeClr val="bg1"/>
              </a:solidFill>
              <a:latin typeface="Arial Rounded MT Bold" panose="020F0704030504030204" pitchFamily="34" charset="0"/>
            </a:endParaRPr>
          </a:p>
          <a:p>
            <a:pPr marL="342900" indent="-342900">
              <a:lnSpc>
                <a:spcPct val="150000"/>
              </a:lnSpc>
              <a:buFont typeface="Wingdings" panose="05000000000000000000" pitchFamily="2" charset="2"/>
              <a:buChar char="§"/>
            </a:pPr>
            <a:r>
              <a:rPr lang="en-US" altLang="en-US" sz="2400" dirty="0">
                <a:solidFill>
                  <a:schemeClr val="bg1"/>
                </a:solidFill>
                <a:latin typeface="Arial Rounded MT Bold" panose="020F0704030504030204" pitchFamily="34" charset="0"/>
                <a:hlinkClick r:id="rId7" action="ppaction://hlinksldjump">
                  <a:extLst>
                    <a:ext uri="{A12FA001-AC4F-418D-AE19-62706E023703}">
                      <ahyp:hlinkClr xmlns:ahyp="http://schemas.microsoft.com/office/drawing/2018/hyperlinkcolor" xmlns="" val="tx"/>
                    </a:ext>
                  </a:extLst>
                </a:hlinkClick>
              </a:rPr>
              <a:t>Attorney General recommend to charge Netanyahu</a:t>
            </a:r>
            <a:endParaRPr lang="en-US" altLang="en-US" sz="2400" dirty="0">
              <a:solidFill>
                <a:schemeClr val="bg1"/>
              </a:solidFill>
              <a:latin typeface="Arial Rounded MT Bold" panose="020F0704030504030204" pitchFamily="34" charset="0"/>
            </a:endParaRPr>
          </a:p>
          <a:p>
            <a:pPr marL="342900" indent="-342900">
              <a:lnSpc>
                <a:spcPct val="150000"/>
              </a:lnSpc>
              <a:buFont typeface="Wingdings" panose="05000000000000000000" pitchFamily="2" charset="2"/>
              <a:buChar char="§"/>
            </a:pPr>
            <a:r>
              <a:rPr lang="en-US" altLang="en-US" sz="2400" dirty="0">
                <a:solidFill>
                  <a:schemeClr val="bg1"/>
                </a:solidFill>
                <a:latin typeface="Arial Rounded MT Bold" panose="020F0704030504030204" pitchFamily="34" charset="0"/>
                <a:hlinkClick r:id="rId8" action="ppaction://hlinksldjump">
                  <a:extLst>
                    <a:ext uri="{A12FA001-AC4F-418D-AE19-62706E023703}">
                      <ahyp:hlinkClr xmlns:ahyp="http://schemas.microsoft.com/office/drawing/2018/hyperlinkcolor" xmlns="" val="tx"/>
                    </a:ext>
                  </a:extLst>
                </a:hlinkClick>
              </a:rPr>
              <a:t>Trump peace deal ?!@</a:t>
            </a:r>
            <a:endParaRPr lang="en-US" altLang="en-US" sz="2400" dirty="0">
              <a:solidFill>
                <a:schemeClr val="bg1"/>
              </a:solidFill>
              <a:latin typeface="Arial Rounded MT Bold" panose="020F0704030504030204" pitchFamily="34" charset="0"/>
            </a:endParaRPr>
          </a:p>
          <a:p>
            <a:pPr marL="342900" indent="-342900">
              <a:lnSpc>
                <a:spcPct val="150000"/>
              </a:lnSpc>
              <a:buFont typeface="Wingdings" panose="05000000000000000000" pitchFamily="2" charset="2"/>
              <a:buChar char="§"/>
            </a:pPr>
            <a:r>
              <a:rPr lang="en-US" sz="2400" dirty="0">
                <a:solidFill>
                  <a:schemeClr val="bg1"/>
                </a:solidFill>
                <a:latin typeface="Arial Rounded MT Bold" panose="020F0704030504030204" pitchFamily="34" charset="0"/>
                <a:hlinkClick r:id="rId9" action="ppaction://hlinksldjump">
                  <a:extLst>
                    <a:ext uri="{A12FA001-AC4F-418D-AE19-62706E023703}">
                      <ahyp:hlinkClr xmlns:ahyp="http://schemas.microsoft.com/office/drawing/2018/hyperlinkcolor" xmlns="" val="tx"/>
                    </a:ext>
                  </a:extLst>
                </a:hlinkClick>
              </a:rPr>
              <a:t>Religionization </a:t>
            </a:r>
            <a:r>
              <a:rPr lang="he-IL" sz="2400" dirty="0">
                <a:solidFill>
                  <a:schemeClr val="bg1"/>
                </a:solidFill>
                <a:latin typeface="Arial Rounded MT Bold" panose="020F0704030504030204" pitchFamily="34" charset="0"/>
                <a:hlinkClick r:id="rId9" action="ppaction://hlinksldjump">
                  <a:extLst>
                    <a:ext uri="{A12FA001-AC4F-418D-AE19-62706E023703}">
                      <ahyp:hlinkClr xmlns:ahyp="http://schemas.microsoft.com/office/drawing/2018/hyperlinkcolor" xmlns="" val="tx"/>
                    </a:ext>
                  </a:extLst>
                </a:hlinkClick>
              </a:rPr>
              <a:t>(הדתה)</a:t>
            </a:r>
            <a:endParaRPr lang="en-US" sz="2400" dirty="0">
              <a:solidFill>
                <a:schemeClr val="bg1"/>
              </a:solidFill>
              <a:latin typeface="Arial Rounded MT Bold" panose="020F0704030504030204" pitchFamily="34" charset="0"/>
            </a:endParaRPr>
          </a:p>
          <a:p>
            <a:pPr marL="342900" indent="-342900">
              <a:lnSpc>
                <a:spcPct val="150000"/>
              </a:lnSpc>
              <a:buFont typeface="Wingdings" panose="05000000000000000000" pitchFamily="2" charset="2"/>
              <a:buChar char="§"/>
            </a:pPr>
            <a:r>
              <a:rPr lang="en-US" altLang="en-US" sz="2400" dirty="0">
                <a:solidFill>
                  <a:schemeClr val="bg1"/>
                </a:solidFill>
                <a:latin typeface="Arial Rounded MT Bold" panose="020F0704030504030204" pitchFamily="34" charset="0"/>
                <a:hlinkClick r:id="rId10" action="ppaction://hlinksldjump">
                  <a:extLst>
                    <a:ext uri="{A12FA001-AC4F-418D-AE19-62706E023703}">
                      <ahyp:hlinkClr xmlns:ahyp="http://schemas.microsoft.com/office/drawing/2018/hyperlinkcolor" xmlns="" val="tx"/>
                    </a:ext>
                  </a:extLst>
                </a:hlinkClick>
              </a:rPr>
              <a:t>Jewish power party</a:t>
            </a:r>
            <a:endParaRPr lang="en-US" altLang="en-US" sz="2400" dirty="0">
              <a:solidFill>
                <a:schemeClr val="bg1"/>
              </a:solidFill>
              <a:latin typeface="Arial Rounded MT Bold" panose="020F0704030504030204" pitchFamily="34" charset="0"/>
            </a:endParaRPr>
          </a:p>
        </p:txBody>
      </p:sp>
      <p:grpSp>
        <p:nvGrpSpPr>
          <p:cNvPr id="9" name="Group 8">
            <a:extLst>
              <a:ext uri="{FF2B5EF4-FFF2-40B4-BE49-F238E27FC236}">
                <a16:creationId xmlns:a16="http://schemas.microsoft.com/office/drawing/2014/main" xmlns="" id="{FB73A708-1244-49F0-8BBB-59F433FE5B45}"/>
              </a:ext>
            </a:extLst>
          </p:cNvPr>
          <p:cNvGrpSpPr/>
          <p:nvPr/>
        </p:nvGrpSpPr>
        <p:grpSpPr>
          <a:xfrm>
            <a:off x="-406400" y="56564"/>
            <a:ext cx="12811410" cy="996406"/>
            <a:chOff x="203678" y="56564"/>
            <a:chExt cx="12192000" cy="996406"/>
          </a:xfrm>
        </p:grpSpPr>
        <p:sp>
          <p:nvSpPr>
            <p:cNvPr id="10" name="Rectangle 9">
              <a:extLst>
                <a:ext uri="{FF2B5EF4-FFF2-40B4-BE49-F238E27FC236}">
                  <a16:creationId xmlns:a16="http://schemas.microsoft.com/office/drawing/2014/main" xmlns="" id="{D4F0F622-92E5-452B-A666-6E843CD7DACE}"/>
                </a:ext>
              </a:extLst>
            </p:cNvPr>
            <p:cNvSpPr/>
            <p:nvPr/>
          </p:nvSpPr>
          <p:spPr>
            <a:xfrm>
              <a:off x="924911" y="56564"/>
              <a:ext cx="10941266" cy="996406"/>
            </a:xfrm>
            <a:prstGeom prst="rect">
              <a:avLst/>
            </a:prstGeom>
            <a:solidFill>
              <a:schemeClr val="tx1"/>
            </a:solidFill>
            <a:ln w="31750">
              <a:solidFill>
                <a:srgbClr val="0070C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TextBox 10">
              <a:extLst>
                <a:ext uri="{FF2B5EF4-FFF2-40B4-BE49-F238E27FC236}">
                  <a16:creationId xmlns:a16="http://schemas.microsoft.com/office/drawing/2014/main" xmlns="" id="{2504BECA-F46C-4DC6-9E72-B2B7795194BC}"/>
                </a:ext>
              </a:extLst>
            </p:cNvPr>
            <p:cNvSpPr txBox="1"/>
            <p:nvPr/>
          </p:nvSpPr>
          <p:spPr>
            <a:xfrm>
              <a:off x="203678" y="124722"/>
              <a:ext cx="12192000" cy="923330"/>
            </a:xfrm>
            <a:prstGeom prst="rect">
              <a:avLst/>
            </a:prstGeom>
            <a:noFill/>
          </p:spPr>
          <p:txBody>
            <a:bodyPr wrap="square" rtlCol="0">
              <a:spAutoFit/>
            </a:bodyPr>
            <a:lstStyle/>
            <a:p>
              <a:pPr algn="ctr" hangingPunct="0"/>
              <a:r>
                <a:rPr lang="en-US" sz="5400" b="1" dirty="0">
                  <a:solidFill>
                    <a:schemeClr val="bg1"/>
                  </a:solidFill>
                  <a:latin typeface="Arial Rounded MT Bold" panose="020F0704030504030204" pitchFamily="34" charset="0"/>
                </a:rPr>
                <a:t> The main issues for this elections</a:t>
              </a:r>
            </a:p>
          </p:txBody>
        </p:sp>
      </p:grpSp>
      <p:grpSp>
        <p:nvGrpSpPr>
          <p:cNvPr id="12" name="Group 11">
            <a:extLst>
              <a:ext uri="{FF2B5EF4-FFF2-40B4-BE49-F238E27FC236}">
                <a16:creationId xmlns:a16="http://schemas.microsoft.com/office/drawing/2014/main" xmlns="" id="{987819DE-3A6B-4119-A366-A03C56744431}"/>
              </a:ext>
            </a:extLst>
          </p:cNvPr>
          <p:cNvGrpSpPr/>
          <p:nvPr/>
        </p:nvGrpSpPr>
        <p:grpSpPr>
          <a:xfrm>
            <a:off x="6309593" y="5445882"/>
            <a:ext cx="5635667" cy="519801"/>
            <a:chOff x="924911" y="53822"/>
            <a:chExt cx="5363192" cy="519801"/>
          </a:xfrm>
        </p:grpSpPr>
        <p:sp>
          <p:nvSpPr>
            <p:cNvPr id="13" name="Rectangle 12">
              <a:extLst>
                <a:ext uri="{FF2B5EF4-FFF2-40B4-BE49-F238E27FC236}">
                  <a16:creationId xmlns:a16="http://schemas.microsoft.com/office/drawing/2014/main" xmlns="" id="{263E7FA6-A997-4680-B2E7-09C80E84E2F8}"/>
                </a:ext>
              </a:extLst>
            </p:cNvPr>
            <p:cNvSpPr/>
            <p:nvPr/>
          </p:nvSpPr>
          <p:spPr>
            <a:xfrm>
              <a:off x="924911" y="56564"/>
              <a:ext cx="5363192" cy="517059"/>
            </a:xfrm>
            <a:prstGeom prst="rect">
              <a:avLst/>
            </a:prstGeom>
            <a:solidFill>
              <a:schemeClr val="tx1"/>
            </a:solidFill>
            <a:ln w="31750">
              <a:solidFill>
                <a:srgbClr val="0070C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TextBox 13">
              <a:extLst>
                <a:ext uri="{FF2B5EF4-FFF2-40B4-BE49-F238E27FC236}">
                  <a16:creationId xmlns:a16="http://schemas.microsoft.com/office/drawing/2014/main" xmlns="" id="{44EEFC09-8BC0-4684-BA3B-000CB0B6F638}"/>
                </a:ext>
              </a:extLst>
            </p:cNvPr>
            <p:cNvSpPr txBox="1"/>
            <p:nvPr/>
          </p:nvSpPr>
          <p:spPr>
            <a:xfrm>
              <a:off x="945628" y="53822"/>
              <a:ext cx="5162913" cy="492443"/>
            </a:xfrm>
            <a:prstGeom prst="rect">
              <a:avLst/>
            </a:prstGeom>
            <a:noFill/>
          </p:spPr>
          <p:txBody>
            <a:bodyPr wrap="square" rtlCol="0">
              <a:spAutoFit/>
            </a:bodyPr>
            <a:lstStyle/>
            <a:p>
              <a:pPr hangingPunct="0"/>
              <a:r>
                <a:rPr lang="en-US" sz="2600" b="1" dirty="0">
                  <a:solidFill>
                    <a:schemeClr val="bg1"/>
                  </a:solidFill>
                  <a:latin typeface="Arial Rounded MT Bold" panose="020F0704030504030204" pitchFamily="34" charset="0"/>
                </a:rPr>
                <a:t>What do you want to talk about?</a:t>
              </a:r>
            </a:p>
          </p:txBody>
        </p:sp>
      </p:grpSp>
      <p:sp>
        <p:nvSpPr>
          <p:cNvPr id="15" name="TextBox 14">
            <a:extLst>
              <a:ext uri="{FF2B5EF4-FFF2-40B4-BE49-F238E27FC236}">
                <a16:creationId xmlns:a16="http://schemas.microsoft.com/office/drawing/2014/main" xmlns="" id="{2D3A15C5-D981-4404-BC86-157D9A88AD93}"/>
              </a:ext>
            </a:extLst>
          </p:cNvPr>
          <p:cNvSpPr txBox="1"/>
          <p:nvPr/>
        </p:nvSpPr>
        <p:spPr>
          <a:xfrm>
            <a:off x="6504459" y="1210857"/>
            <a:ext cx="5194055" cy="3899144"/>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n-US" altLang="en-US" sz="2400" dirty="0">
                <a:solidFill>
                  <a:schemeClr val="bg1"/>
                </a:solidFill>
                <a:latin typeface="Arial Rounded MT Bold" panose="020F0704030504030204" pitchFamily="34" charset="0"/>
                <a:hlinkClick r:id="rId11" action="ppaction://hlinksldjump">
                  <a:extLst>
                    <a:ext uri="{A12FA001-AC4F-418D-AE19-62706E023703}">
                      <ahyp:hlinkClr xmlns:ahyp="http://schemas.microsoft.com/office/drawing/2018/hyperlinkcolor" xmlns="" val="tx"/>
                    </a:ext>
                  </a:extLst>
                </a:hlinkClick>
              </a:rPr>
              <a:t>Judicial system</a:t>
            </a:r>
            <a:endParaRPr lang="en-US" altLang="en-US" sz="2400" dirty="0">
              <a:solidFill>
                <a:schemeClr val="bg1"/>
              </a:solidFill>
              <a:latin typeface="Arial Rounded MT Bold" panose="020F0704030504030204" pitchFamily="34" charset="0"/>
            </a:endParaRPr>
          </a:p>
          <a:p>
            <a:pPr marL="342900" indent="-342900">
              <a:lnSpc>
                <a:spcPct val="150000"/>
              </a:lnSpc>
              <a:buFont typeface="Wingdings" panose="05000000000000000000" pitchFamily="2" charset="2"/>
              <a:buChar char="§"/>
            </a:pPr>
            <a:r>
              <a:rPr lang="en-US" altLang="en-US" sz="2400" dirty="0">
                <a:solidFill>
                  <a:schemeClr val="bg1"/>
                </a:solidFill>
                <a:latin typeface="Arial Rounded MT Bold" panose="020F0704030504030204" pitchFamily="34" charset="0"/>
                <a:hlinkClick r:id="rId12" action="ppaction://hlinksldjump">
                  <a:extLst>
                    <a:ext uri="{A12FA001-AC4F-418D-AE19-62706E023703}">
                      <ahyp:hlinkClr xmlns:ahyp="http://schemas.microsoft.com/office/drawing/2018/hyperlinkcolor" xmlns="" val="tx"/>
                    </a:ext>
                  </a:extLst>
                </a:hlinkClick>
              </a:rPr>
              <a:t>Nation state law </a:t>
            </a:r>
            <a:endParaRPr lang="en-US" altLang="en-US" sz="2400" dirty="0">
              <a:solidFill>
                <a:schemeClr val="bg1"/>
              </a:solidFill>
              <a:latin typeface="Arial Rounded MT Bold" panose="020F0704030504030204" pitchFamily="34" charset="0"/>
            </a:endParaRPr>
          </a:p>
          <a:p>
            <a:pPr marL="342900" indent="-342900">
              <a:lnSpc>
                <a:spcPct val="150000"/>
              </a:lnSpc>
              <a:buFont typeface="Wingdings" panose="05000000000000000000" pitchFamily="2" charset="2"/>
              <a:buChar char="§"/>
            </a:pPr>
            <a:r>
              <a:rPr lang="en-US" altLang="en-US" sz="2400" dirty="0">
                <a:solidFill>
                  <a:schemeClr val="bg1"/>
                </a:solidFill>
                <a:latin typeface="Arial Rounded MT Bold" panose="020F0704030504030204" pitchFamily="34" charset="0"/>
                <a:hlinkClick r:id="rId13" action="ppaction://hlinksldjump">
                  <a:extLst>
                    <a:ext uri="{A12FA001-AC4F-418D-AE19-62706E023703}">
                      <ahyp:hlinkClr xmlns:ahyp="http://schemas.microsoft.com/office/drawing/2018/hyperlinkcolor" xmlns="" val="tx"/>
                    </a:ext>
                  </a:extLst>
                </a:hlinkClick>
              </a:rPr>
              <a:t>Ethnic devotion – Mizrahi Ashkenazi </a:t>
            </a:r>
            <a:r>
              <a:rPr lang="en-US" altLang="en-US" sz="2400" dirty="0" err="1">
                <a:solidFill>
                  <a:schemeClr val="bg1"/>
                </a:solidFill>
                <a:latin typeface="Arial Rounded MT Bold" panose="020F0704030504030204" pitchFamily="34" charset="0"/>
                <a:hlinkClick r:id="rId13" action="ppaction://hlinksldjump">
                  <a:extLst>
                    <a:ext uri="{A12FA001-AC4F-418D-AE19-62706E023703}">
                      <ahyp:hlinkClr xmlns:ahyp="http://schemas.microsoft.com/office/drawing/2018/hyperlinkcolor" xmlns="" val="tx"/>
                    </a:ext>
                  </a:extLst>
                </a:hlinkClick>
              </a:rPr>
              <a:t>etc</a:t>
            </a:r>
            <a:r>
              <a:rPr lang="en-US" altLang="en-US" sz="2400" dirty="0">
                <a:solidFill>
                  <a:schemeClr val="bg1"/>
                </a:solidFill>
                <a:latin typeface="Arial Rounded MT Bold" panose="020F0704030504030204" pitchFamily="34" charset="0"/>
                <a:hlinkClick r:id="rId13" action="ppaction://hlinksldjump">
                  <a:extLst>
                    <a:ext uri="{A12FA001-AC4F-418D-AE19-62706E023703}">
                      <ahyp:hlinkClr xmlns:ahyp="http://schemas.microsoft.com/office/drawing/2018/hyperlinkcolor" xmlns="" val="tx"/>
                    </a:ext>
                  </a:extLst>
                </a:hlinkClick>
              </a:rPr>
              <a:t>’</a:t>
            </a:r>
            <a:endParaRPr lang="en-US" altLang="en-US" sz="2400" dirty="0">
              <a:solidFill>
                <a:schemeClr val="bg1"/>
              </a:solidFill>
              <a:latin typeface="Arial Rounded MT Bold" panose="020F0704030504030204" pitchFamily="34" charset="0"/>
            </a:endParaRPr>
          </a:p>
          <a:p>
            <a:pPr marL="342900" indent="-342900">
              <a:lnSpc>
                <a:spcPct val="150000"/>
              </a:lnSpc>
              <a:buFont typeface="Wingdings" panose="05000000000000000000" pitchFamily="2" charset="2"/>
              <a:buChar char="§"/>
            </a:pPr>
            <a:r>
              <a:rPr lang="en-US" altLang="en-US" sz="2400" dirty="0">
                <a:solidFill>
                  <a:schemeClr val="bg1"/>
                </a:solidFill>
                <a:latin typeface="Arial Rounded MT Bold" panose="020F0704030504030204" pitchFamily="34" charset="0"/>
                <a:hlinkClick r:id="rId14" action="ppaction://hlinksldjump">
                  <a:extLst>
                    <a:ext uri="{A12FA001-AC4F-418D-AE19-62706E023703}">
                      <ahyp:hlinkClr xmlns:ahyp="http://schemas.microsoft.com/office/drawing/2018/hyperlinkcolor" xmlns="" val="tx"/>
                    </a:ext>
                  </a:extLst>
                </a:hlinkClick>
              </a:rPr>
              <a:t>Economic issues- Housing, cost of living, hospitals etc.</a:t>
            </a:r>
            <a:endParaRPr lang="en-US" altLang="en-US" sz="2400" dirty="0">
              <a:solidFill>
                <a:schemeClr val="bg1"/>
              </a:solidFill>
              <a:latin typeface="Arial Rounded MT Bold" panose="020F0704030504030204" pitchFamily="34" charset="0"/>
            </a:endParaRPr>
          </a:p>
          <a:p>
            <a:pPr marL="342900" indent="-342900">
              <a:lnSpc>
                <a:spcPct val="150000"/>
              </a:lnSpc>
              <a:buFont typeface="Wingdings" panose="05000000000000000000" pitchFamily="2" charset="2"/>
              <a:buChar char="§"/>
            </a:pPr>
            <a:r>
              <a:rPr lang="en-US" altLang="en-US" sz="2400" dirty="0">
                <a:solidFill>
                  <a:schemeClr val="bg1"/>
                </a:solidFill>
                <a:latin typeface="Arial Rounded MT Bold" panose="020F0704030504030204" pitchFamily="34" charset="0"/>
                <a:hlinkClick r:id="rId15" action="ppaction://hlinksldjump">
                  <a:extLst>
                    <a:ext uri="{A12FA001-AC4F-418D-AE19-62706E023703}">
                      <ahyp:hlinkClr xmlns:ahyp="http://schemas.microsoft.com/office/drawing/2018/hyperlinkcolor" xmlns="" val="tx"/>
                    </a:ext>
                  </a:extLst>
                </a:hlinkClick>
              </a:rPr>
              <a:t>Connection with the diaspora.</a:t>
            </a:r>
            <a:endParaRPr lang="en-US" altLang="en-US" sz="2400"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2797361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â«××××¨× ×××©×¨××××ª ×§×¨××§×××¨×â¬â">
            <a:extLst>
              <a:ext uri="{FF2B5EF4-FFF2-40B4-BE49-F238E27FC236}">
                <a16:creationId xmlns:a16="http://schemas.microsoft.com/office/drawing/2014/main" xmlns="" id="{D7FE11CA-670C-4F98-915A-6E811D2189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0825" y="0"/>
            <a:ext cx="91503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FFD5A9F5-70D8-468B-9BB2-7D00CF9510F7}"/>
              </a:ext>
            </a:extLst>
          </p:cNvPr>
          <p:cNvSpPr txBox="1"/>
          <p:nvPr/>
        </p:nvSpPr>
        <p:spPr>
          <a:xfrm rot="21164667">
            <a:off x="5334000" y="2661920"/>
            <a:ext cx="1137178" cy="646331"/>
          </a:xfrm>
          <a:prstGeom prst="rect">
            <a:avLst/>
          </a:prstGeom>
          <a:solidFill>
            <a:schemeClr val="tx1"/>
          </a:solidFill>
        </p:spPr>
        <p:txBody>
          <a:bodyPr wrap="square" rtlCol="1">
            <a:spAutoFit/>
          </a:bodyPr>
          <a:lstStyle/>
          <a:p>
            <a:r>
              <a:rPr lang="en-US" dirty="0">
                <a:solidFill>
                  <a:schemeClr val="bg1"/>
                </a:solidFill>
              </a:rPr>
              <a:t>I am </a:t>
            </a:r>
          </a:p>
          <a:p>
            <a:r>
              <a:rPr lang="en-US" dirty="0">
                <a:solidFill>
                  <a:schemeClr val="bg1"/>
                </a:solidFill>
              </a:rPr>
              <a:t>Israeli</a:t>
            </a:r>
            <a:endParaRPr lang="he-IL" dirty="0">
              <a:solidFill>
                <a:schemeClr val="bg1"/>
              </a:solidFill>
            </a:endParaRPr>
          </a:p>
        </p:txBody>
      </p:sp>
      <p:sp>
        <p:nvSpPr>
          <p:cNvPr id="6" name="TextBox 5">
            <a:extLst>
              <a:ext uri="{FF2B5EF4-FFF2-40B4-BE49-F238E27FC236}">
                <a16:creationId xmlns:a16="http://schemas.microsoft.com/office/drawing/2014/main" xmlns="" id="{6DCF28F0-EB4A-47F5-9EDF-A0C08C113D45}"/>
              </a:ext>
            </a:extLst>
          </p:cNvPr>
          <p:cNvSpPr txBox="1"/>
          <p:nvPr/>
        </p:nvSpPr>
        <p:spPr>
          <a:xfrm rot="390173">
            <a:off x="3332480" y="2600960"/>
            <a:ext cx="860107" cy="646331"/>
          </a:xfrm>
          <a:prstGeom prst="rect">
            <a:avLst/>
          </a:prstGeom>
          <a:solidFill>
            <a:schemeClr val="tx1"/>
          </a:solidFill>
        </p:spPr>
        <p:txBody>
          <a:bodyPr wrap="none" rtlCol="1">
            <a:spAutoFit/>
          </a:bodyPr>
          <a:lstStyle/>
          <a:p>
            <a:r>
              <a:rPr lang="en-US" dirty="0">
                <a:solidFill>
                  <a:schemeClr val="bg1"/>
                </a:solidFill>
              </a:rPr>
              <a:t>I am </a:t>
            </a:r>
          </a:p>
          <a:p>
            <a:r>
              <a:rPr lang="en-US" dirty="0">
                <a:solidFill>
                  <a:schemeClr val="bg1"/>
                </a:solidFill>
              </a:rPr>
              <a:t>Jewish</a:t>
            </a:r>
            <a:endParaRPr lang="he-IL" dirty="0">
              <a:solidFill>
                <a:schemeClr val="bg1"/>
              </a:solidFill>
            </a:endParaRPr>
          </a:p>
        </p:txBody>
      </p:sp>
      <p:sp>
        <p:nvSpPr>
          <p:cNvPr id="7" name="TextBox 6">
            <a:extLst>
              <a:ext uri="{FF2B5EF4-FFF2-40B4-BE49-F238E27FC236}">
                <a16:creationId xmlns:a16="http://schemas.microsoft.com/office/drawing/2014/main" xmlns="" id="{8273FF90-FE71-49E6-80BF-3F30D49DF34F}"/>
              </a:ext>
            </a:extLst>
          </p:cNvPr>
          <p:cNvSpPr txBox="1"/>
          <p:nvPr/>
        </p:nvSpPr>
        <p:spPr>
          <a:xfrm rot="21063746">
            <a:off x="7596276" y="2584381"/>
            <a:ext cx="889987" cy="923330"/>
          </a:xfrm>
          <a:prstGeom prst="rect">
            <a:avLst/>
          </a:prstGeom>
          <a:solidFill>
            <a:schemeClr val="tx1"/>
          </a:solidFill>
        </p:spPr>
        <p:txBody>
          <a:bodyPr wrap="none" rtlCol="1">
            <a:spAutoFit/>
          </a:bodyPr>
          <a:lstStyle/>
          <a:p>
            <a:r>
              <a:rPr lang="en-US" dirty="0">
                <a:solidFill>
                  <a:schemeClr val="bg1"/>
                </a:solidFill>
              </a:rPr>
              <a:t>I am </a:t>
            </a:r>
          </a:p>
          <a:p>
            <a:r>
              <a:rPr lang="en-US" dirty="0">
                <a:solidFill>
                  <a:schemeClr val="bg1"/>
                </a:solidFill>
              </a:rPr>
              <a:t>Zionist</a:t>
            </a:r>
          </a:p>
          <a:p>
            <a:endParaRPr lang="he-IL" dirty="0">
              <a:solidFill>
                <a:schemeClr val="bg1"/>
              </a:solidFill>
            </a:endParaRPr>
          </a:p>
        </p:txBody>
      </p:sp>
      <p:sp>
        <p:nvSpPr>
          <p:cNvPr id="5" name="Rectangle 4">
            <a:extLst>
              <a:ext uri="{FF2B5EF4-FFF2-40B4-BE49-F238E27FC236}">
                <a16:creationId xmlns:a16="http://schemas.microsoft.com/office/drawing/2014/main" xmlns="" id="{E2122B81-9785-4388-9E67-A719EDC16719}"/>
              </a:ext>
            </a:extLst>
          </p:cNvPr>
          <p:cNvSpPr/>
          <p:nvPr/>
        </p:nvSpPr>
        <p:spPr>
          <a:xfrm>
            <a:off x="115900" y="95856"/>
            <a:ext cx="3535583" cy="454420"/>
          </a:xfrm>
          <a:prstGeom prst="rect">
            <a:avLst/>
          </a:prstGeom>
        </p:spPr>
        <p:txBody>
          <a:bodyPr wrap="none">
            <a:spAutoFit/>
          </a:bodyPr>
          <a:lstStyle/>
          <a:p>
            <a:pPr>
              <a:lnSpc>
                <a:spcPct val="150000"/>
              </a:lnSpc>
            </a:pPr>
            <a:r>
              <a:rPr lang="en-US" altLang="en-US" dirty="0">
                <a:solidFill>
                  <a:schemeClr val="bg1"/>
                </a:solidFill>
                <a:highlight>
                  <a:srgbClr val="0000FF"/>
                </a:highlight>
                <a:latin typeface="Arial Rounded MT Bold" panose="020F0704030504030204" pitchFamily="34" charset="0"/>
              </a:rPr>
              <a:t>Connection with the diaspora.</a:t>
            </a:r>
          </a:p>
        </p:txBody>
      </p:sp>
    </p:spTree>
    <p:extLst>
      <p:ext uri="{BB962C8B-B14F-4D97-AF65-F5344CB8AC3E}">
        <p14:creationId xmlns:p14="http://schemas.microsoft.com/office/powerpoint/2010/main" val="24232992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9FF84BE-CE6E-448C-84BD-C095EF196CBA}"/>
              </a:ext>
            </a:extLst>
          </p:cNvPr>
          <p:cNvPicPr>
            <a:picLocks noChangeAspect="1"/>
          </p:cNvPicPr>
          <p:nvPr/>
        </p:nvPicPr>
        <p:blipFill>
          <a:blip r:embed="rId2"/>
          <a:stretch>
            <a:fillRect/>
          </a:stretch>
        </p:blipFill>
        <p:spPr>
          <a:xfrm>
            <a:off x="137393" y="161050"/>
            <a:ext cx="4761179" cy="3153772"/>
          </a:xfrm>
          <a:prstGeom prst="rect">
            <a:avLst/>
          </a:prstGeom>
        </p:spPr>
      </p:pic>
      <p:pic>
        <p:nvPicPr>
          <p:cNvPr id="5" name="Picture 4">
            <a:extLst>
              <a:ext uri="{FF2B5EF4-FFF2-40B4-BE49-F238E27FC236}">
                <a16:creationId xmlns:a16="http://schemas.microsoft.com/office/drawing/2014/main" xmlns="" id="{6E199843-EA79-495A-B679-40B6DE79FD35}"/>
              </a:ext>
            </a:extLst>
          </p:cNvPr>
          <p:cNvPicPr>
            <a:picLocks noChangeAspect="1"/>
          </p:cNvPicPr>
          <p:nvPr/>
        </p:nvPicPr>
        <p:blipFill>
          <a:blip r:embed="rId3"/>
          <a:stretch>
            <a:fillRect/>
          </a:stretch>
        </p:blipFill>
        <p:spPr>
          <a:xfrm>
            <a:off x="7528965" y="161050"/>
            <a:ext cx="4566193" cy="2637434"/>
          </a:xfrm>
          <a:prstGeom prst="rect">
            <a:avLst/>
          </a:prstGeom>
        </p:spPr>
      </p:pic>
      <p:pic>
        <p:nvPicPr>
          <p:cNvPr id="6" name="Picture 5">
            <a:extLst>
              <a:ext uri="{FF2B5EF4-FFF2-40B4-BE49-F238E27FC236}">
                <a16:creationId xmlns:a16="http://schemas.microsoft.com/office/drawing/2014/main" xmlns="" id="{49062A42-A964-4A3C-BC71-C805437C0A8B}"/>
              </a:ext>
            </a:extLst>
          </p:cNvPr>
          <p:cNvPicPr>
            <a:picLocks noChangeAspect="1"/>
          </p:cNvPicPr>
          <p:nvPr/>
        </p:nvPicPr>
        <p:blipFill>
          <a:blip r:embed="rId4"/>
          <a:stretch>
            <a:fillRect/>
          </a:stretch>
        </p:blipFill>
        <p:spPr>
          <a:xfrm>
            <a:off x="4175760" y="3575121"/>
            <a:ext cx="4257040" cy="3121829"/>
          </a:xfrm>
          <a:prstGeom prst="rect">
            <a:avLst/>
          </a:prstGeom>
        </p:spPr>
      </p:pic>
      <p:pic>
        <p:nvPicPr>
          <p:cNvPr id="7" name="Picture 6">
            <a:extLst>
              <a:ext uri="{FF2B5EF4-FFF2-40B4-BE49-F238E27FC236}">
                <a16:creationId xmlns:a16="http://schemas.microsoft.com/office/drawing/2014/main" xmlns="" id="{2CF003D7-111C-4A74-9F0F-C5777CDCE4FE}"/>
              </a:ext>
            </a:extLst>
          </p:cNvPr>
          <p:cNvPicPr>
            <a:picLocks noChangeAspect="1"/>
          </p:cNvPicPr>
          <p:nvPr/>
        </p:nvPicPr>
        <p:blipFill>
          <a:blip r:embed="rId5"/>
          <a:stretch>
            <a:fillRect/>
          </a:stretch>
        </p:blipFill>
        <p:spPr>
          <a:xfrm>
            <a:off x="8432800" y="3125408"/>
            <a:ext cx="3729678" cy="2651336"/>
          </a:xfrm>
          <a:prstGeom prst="rect">
            <a:avLst/>
          </a:prstGeom>
        </p:spPr>
      </p:pic>
      <p:pic>
        <p:nvPicPr>
          <p:cNvPr id="8" name="Picture 7">
            <a:extLst>
              <a:ext uri="{FF2B5EF4-FFF2-40B4-BE49-F238E27FC236}">
                <a16:creationId xmlns:a16="http://schemas.microsoft.com/office/drawing/2014/main" xmlns="" id="{58B37DAF-BDD1-4AF8-B309-84B3DBC3EA9A}"/>
              </a:ext>
            </a:extLst>
          </p:cNvPr>
          <p:cNvPicPr>
            <a:picLocks noChangeAspect="1"/>
          </p:cNvPicPr>
          <p:nvPr/>
        </p:nvPicPr>
        <p:blipFill>
          <a:blip r:embed="rId6"/>
          <a:stretch>
            <a:fillRect/>
          </a:stretch>
        </p:blipFill>
        <p:spPr>
          <a:xfrm>
            <a:off x="-79521" y="3549323"/>
            <a:ext cx="4255281" cy="3121829"/>
          </a:xfrm>
          <a:prstGeom prst="rect">
            <a:avLst/>
          </a:prstGeom>
        </p:spPr>
      </p:pic>
      <p:sp>
        <p:nvSpPr>
          <p:cNvPr id="9" name="Action Button: Go Home 8">
            <a:hlinkClick r:id="rId7" action="ppaction://hlinksldjump" highlightClick="1"/>
            <a:extLst>
              <a:ext uri="{FF2B5EF4-FFF2-40B4-BE49-F238E27FC236}">
                <a16:creationId xmlns:a16="http://schemas.microsoft.com/office/drawing/2014/main" xmlns="" id="{B5747E12-9100-464B-8DFA-B2BEED860AE9}"/>
              </a:ext>
            </a:extLst>
          </p:cNvPr>
          <p:cNvSpPr/>
          <p:nvPr/>
        </p:nvSpPr>
        <p:spPr>
          <a:xfrm>
            <a:off x="11120061" y="5815584"/>
            <a:ext cx="1042416" cy="1042416"/>
          </a:xfrm>
          <a:prstGeom prst="actionButtonHom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0771031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CB46E2-C367-45D0-B476-FB5A82ADC4CD}"/>
              </a:ext>
            </a:extLst>
          </p:cNvPr>
          <p:cNvPicPr>
            <a:picLocks noChangeAspect="1"/>
          </p:cNvPicPr>
          <p:nvPr/>
        </p:nvPicPr>
        <p:blipFill>
          <a:blip r:embed="rId2"/>
          <a:stretch>
            <a:fillRect/>
          </a:stretch>
        </p:blipFill>
        <p:spPr>
          <a:xfrm>
            <a:off x="6690360" y="602713"/>
            <a:ext cx="5501640" cy="5310407"/>
          </a:xfrm>
          <a:prstGeom prst="rect">
            <a:avLst/>
          </a:prstGeom>
        </p:spPr>
      </p:pic>
      <p:sp>
        <p:nvSpPr>
          <p:cNvPr id="5" name="Rectangle 4">
            <a:extLst>
              <a:ext uri="{FF2B5EF4-FFF2-40B4-BE49-F238E27FC236}">
                <a16:creationId xmlns:a16="http://schemas.microsoft.com/office/drawing/2014/main" xmlns="" id="{08D7995A-B7EB-4A69-B90D-3D7EE29D9999}"/>
              </a:ext>
            </a:extLst>
          </p:cNvPr>
          <p:cNvSpPr/>
          <p:nvPr/>
        </p:nvSpPr>
        <p:spPr>
          <a:xfrm>
            <a:off x="91440" y="5913120"/>
            <a:ext cx="2727960" cy="923330"/>
          </a:xfrm>
          <a:prstGeom prst="rect">
            <a:avLst/>
          </a:prstGeom>
        </p:spPr>
        <p:txBody>
          <a:bodyPr wrap="square">
            <a:spAutoFit/>
          </a:bodyPr>
          <a:lstStyle/>
          <a:p>
            <a:r>
              <a:rPr lang="en-US" dirty="0" err="1">
                <a:solidFill>
                  <a:schemeClr val="bg1"/>
                </a:solidFill>
              </a:rPr>
              <a:t>Avichai</a:t>
            </a:r>
            <a:r>
              <a:rPr lang="en-US" dirty="0">
                <a:solidFill>
                  <a:schemeClr val="bg1"/>
                </a:solidFill>
              </a:rPr>
              <a:t> </a:t>
            </a:r>
            <a:r>
              <a:rPr lang="en-US" dirty="0" err="1">
                <a:solidFill>
                  <a:schemeClr val="bg1"/>
                </a:solidFill>
              </a:rPr>
              <a:t>Mandelblit</a:t>
            </a:r>
            <a:r>
              <a:rPr lang="en-US" dirty="0">
                <a:solidFill>
                  <a:schemeClr val="bg1"/>
                </a:solidFill>
              </a:rPr>
              <a:t> the </a:t>
            </a:r>
            <a:r>
              <a:rPr lang="en-US" b="1" dirty="0">
                <a:solidFill>
                  <a:schemeClr val="bg1"/>
                </a:solidFill>
                <a:highlight>
                  <a:srgbClr val="0000FF"/>
                </a:highlight>
              </a:rPr>
              <a:t>Attorney General</a:t>
            </a:r>
            <a:r>
              <a:rPr lang="en-US" b="1" dirty="0">
                <a:solidFill>
                  <a:schemeClr val="bg1"/>
                </a:solidFill>
              </a:rPr>
              <a:t> </a:t>
            </a:r>
            <a:r>
              <a:rPr lang="en-US" dirty="0">
                <a:solidFill>
                  <a:schemeClr val="bg1"/>
                </a:solidFill>
              </a:rPr>
              <a:t>of Israel.</a:t>
            </a:r>
            <a:endParaRPr lang="he-IL" dirty="0">
              <a:solidFill>
                <a:schemeClr val="bg1"/>
              </a:solidFill>
            </a:endParaRPr>
          </a:p>
        </p:txBody>
      </p:sp>
      <p:pic>
        <p:nvPicPr>
          <p:cNvPr id="6" name="Picture 5">
            <a:extLst>
              <a:ext uri="{FF2B5EF4-FFF2-40B4-BE49-F238E27FC236}">
                <a16:creationId xmlns:a16="http://schemas.microsoft.com/office/drawing/2014/main" xmlns="" id="{063562A4-86B4-4547-9131-B2C3599E4737}"/>
              </a:ext>
            </a:extLst>
          </p:cNvPr>
          <p:cNvPicPr>
            <a:picLocks noChangeAspect="1"/>
          </p:cNvPicPr>
          <p:nvPr/>
        </p:nvPicPr>
        <p:blipFill>
          <a:blip r:embed="rId3"/>
          <a:stretch>
            <a:fillRect/>
          </a:stretch>
        </p:blipFill>
        <p:spPr>
          <a:xfrm>
            <a:off x="137160" y="4236720"/>
            <a:ext cx="2682240" cy="1676400"/>
          </a:xfrm>
          <a:prstGeom prst="rect">
            <a:avLst/>
          </a:prstGeom>
        </p:spPr>
      </p:pic>
      <p:sp>
        <p:nvSpPr>
          <p:cNvPr id="7" name="Speech Bubble: Oval 6">
            <a:extLst>
              <a:ext uri="{FF2B5EF4-FFF2-40B4-BE49-F238E27FC236}">
                <a16:creationId xmlns:a16="http://schemas.microsoft.com/office/drawing/2014/main" xmlns="" id="{2E87A7EF-1A4B-41C7-B962-00655EE9E715}"/>
              </a:ext>
            </a:extLst>
          </p:cNvPr>
          <p:cNvSpPr/>
          <p:nvPr/>
        </p:nvSpPr>
        <p:spPr>
          <a:xfrm>
            <a:off x="137160" y="265390"/>
            <a:ext cx="6355080" cy="3498890"/>
          </a:xfrm>
          <a:prstGeom prst="wedgeEllipseCallo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TextBox 7">
            <a:extLst>
              <a:ext uri="{FF2B5EF4-FFF2-40B4-BE49-F238E27FC236}">
                <a16:creationId xmlns:a16="http://schemas.microsoft.com/office/drawing/2014/main" xmlns="" id="{659F6E6F-F278-44D0-B781-71C30E2EAA8B}"/>
              </a:ext>
            </a:extLst>
          </p:cNvPr>
          <p:cNvSpPr txBox="1"/>
          <p:nvPr/>
        </p:nvSpPr>
        <p:spPr>
          <a:xfrm>
            <a:off x="685800" y="914400"/>
            <a:ext cx="5410200" cy="2570063"/>
          </a:xfrm>
          <a:prstGeom prst="rect">
            <a:avLst/>
          </a:prstGeom>
          <a:noFill/>
        </p:spPr>
        <p:txBody>
          <a:bodyPr wrap="square" rtlCol="1">
            <a:spAutoFit/>
          </a:bodyPr>
          <a:lstStyle/>
          <a:p>
            <a:pPr>
              <a:lnSpc>
                <a:spcPct val="150000"/>
              </a:lnSpc>
            </a:pPr>
            <a:r>
              <a:rPr lang="en-US" sz="2200" b="1" u="sng" dirty="0">
                <a:solidFill>
                  <a:schemeClr val="bg1"/>
                </a:solidFill>
              </a:rPr>
              <a:t>1000 </a:t>
            </a:r>
            <a:r>
              <a:rPr lang="en-US" sz="2200" dirty="0">
                <a:solidFill>
                  <a:schemeClr val="bg1"/>
                </a:solidFill>
              </a:rPr>
              <a:t>(Cigars) -Fraud and breach of trust</a:t>
            </a:r>
          </a:p>
          <a:p>
            <a:pPr>
              <a:lnSpc>
                <a:spcPct val="150000"/>
              </a:lnSpc>
            </a:pPr>
            <a:r>
              <a:rPr lang="en-US" sz="2200" b="1" u="sng" dirty="0">
                <a:solidFill>
                  <a:schemeClr val="bg1"/>
                </a:solidFill>
              </a:rPr>
              <a:t>2000 </a:t>
            </a:r>
            <a:r>
              <a:rPr lang="en-US" sz="2200" dirty="0">
                <a:solidFill>
                  <a:schemeClr val="bg1"/>
                </a:solidFill>
              </a:rPr>
              <a:t>(Yedioth Ahronoth) - Fraud and </a:t>
            </a:r>
            <a:br>
              <a:rPr lang="en-US" sz="2200" dirty="0">
                <a:solidFill>
                  <a:schemeClr val="bg1"/>
                </a:solidFill>
              </a:rPr>
            </a:br>
            <a:r>
              <a:rPr lang="en-US" sz="2200" dirty="0">
                <a:solidFill>
                  <a:schemeClr val="bg1"/>
                </a:solidFill>
              </a:rPr>
              <a:t>           breach of trust</a:t>
            </a:r>
          </a:p>
          <a:p>
            <a:pPr>
              <a:lnSpc>
                <a:spcPct val="150000"/>
              </a:lnSpc>
            </a:pPr>
            <a:r>
              <a:rPr lang="en-US" sz="2200" b="1" u="sng" dirty="0">
                <a:solidFill>
                  <a:schemeClr val="bg1"/>
                </a:solidFill>
              </a:rPr>
              <a:t>4000</a:t>
            </a:r>
            <a:r>
              <a:rPr lang="en-US" sz="2200" dirty="0">
                <a:solidFill>
                  <a:schemeClr val="bg1"/>
                </a:solidFill>
              </a:rPr>
              <a:t> (Walla + </a:t>
            </a:r>
            <a:r>
              <a:rPr lang="en-US" sz="2200" dirty="0" err="1">
                <a:solidFill>
                  <a:schemeClr val="bg1"/>
                </a:solidFill>
              </a:rPr>
              <a:t>Bezeq</a:t>
            </a:r>
            <a:r>
              <a:rPr lang="en-US" sz="2200" dirty="0">
                <a:solidFill>
                  <a:schemeClr val="bg1"/>
                </a:solidFill>
              </a:rPr>
              <a:t>)- </a:t>
            </a:r>
            <a:r>
              <a:rPr lang="en-US" sz="2200" u="sng" dirty="0">
                <a:solidFill>
                  <a:schemeClr val="bg1"/>
                </a:solidFill>
              </a:rPr>
              <a:t>Taking bribes</a:t>
            </a:r>
            <a:r>
              <a:rPr lang="en-US" sz="2200" dirty="0">
                <a:solidFill>
                  <a:schemeClr val="bg1"/>
                </a:solidFill>
              </a:rPr>
              <a:t>, </a:t>
            </a:r>
            <a:br>
              <a:rPr lang="en-US" sz="2200" dirty="0">
                <a:solidFill>
                  <a:schemeClr val="bg1"/>
                </a:solidFill>
              </a:rPr>
            </a:br>
            <a:r>
              <a:rPr lang="en-US" sz="2200" dirty="0">
                <a:solidFill>
                  <a:schemeClr val="bg1"/>
                </a:solidFill>
              </a:rPr>
              <a:t>           fraud and breach of trust  </a:t>
            </a:r>
            <a:endParaRPr lang="he-IL" sz="2200" dirty="0">
              <a:solidFill>
                <a:schemeClr val="bg1"/>
              </a:solidFill>
            </a:endParaRPr>
          </a:p>
        </p:txBody>
      </p:sp>
    </p:spTree>
    <p:extLst>
      <p:ext uri="{BB962C8B-B14F-4D97-AF65-F5344CB8AC3E}">
        <p14:creationId xmlns:p14="http://schemas.microsoft.com/office/powerpoint/2010/main" val="8060177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Image result for â«×§×¨××§×××¨× ×¤××××××§×â¬â">
            <a:extLst>
              <a:ext uri="{FF2B5EF4-FFF2-40B4-BE49-F238E27FC236}">
                <a16:creationId xmlns:a16="http://schemas.microsoft.com/office/drawing/2014/main" xmlns="" id="{0A6E4A1E-1AFE-4DD4-96F9-C4021BC9EC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8229" y="4693566"/>
            <a:ext cx="3743886" cy="21644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5691295F-BA25-42BF-BB32-B21F3C423501}"/>
              </a:ext>
            </a:extLst>
          </p:cNvPr>
          <p:cNvPicPr>
            <a:picLocks noChangeAspect="1"/>
          </p:cNvPicPr>
          <p:nvPr/>
        </p:nvPicPr>
        <p:blipFill>
          <a:blip r:embed="rId3"/>
          <a:stretch>
            <a:fillRect/>
          </a:stretch>
        </p:blipFill>
        <p:spPr>
          <a:xfrm>
            <a:off x="0" y="363090"/>
            <a:ext cx="4591075" cy="2651805"/>
          </a:xfrm>
          <a:prstGeom prst="rect">
            <a:avLst/>
          </a:prstGeom>
        </p:spPr>
      </p:pic>
      <p:pic>
        <p:nvPicPr>
          <p:cNvPr id="6" name="Picture 5">
            <a:extLst>
              <a:ext uri="{FF2B5EF4-FFF2-40B4-BE49-F238E27FC236}">
                <a16:creationId xmlns:a16="http://schemas.microsoft.com/office/drawing/2014/main" xmlns="" id="{A1E81EF2-E52F-40D4-9192-C09151794AA4}"/>
              </a:ext>
            </a:extLst>
          </p:cNvPr>
          <p:cNvPicPr>
            <a:picLocks noChangeAspect="1"/>
          </p:cNvPicPr>
          <p:nvPr/>
        </p:nvPicPr>
        <p:blipFill>
          <a:blip r:embed="rId4"/>
          <a:stretch>
            <a:fillRect/>
          </a:stretch>
        </p:blipFill>
        <p:spPr>
          <a:xfrm>
            <a:off x="62427" y="4021876"/>
            <a:ext cx="3555583" cy="2651805"/>
          </a:xfrm>
          <a:prstGeom prst="rect">
            <a:avLst/>
          </a:prstGeom>
        </p:spPr>
      </p:pic>
      <p:pic>
        <p:nvPicPr>
          <p:cNvPr id="7" name="Picture 6">
            <a:extLst>
              <a:ext uri="{FF2B5EF4-FFF2-40B4-BE49-F238E27FC236}">
                <a16:creationId xmlns:a16="http://schemas.microsoft.com/office/drawing/2014/main" xmlns="" id="{3C0FB25C-EE47-4DAE-A263-3364C1A6D9FD}"/>
              </a:ext>
            </a:extLst>
          </p:cNvPr>
          <p:cNvPicPr>
            <a:picLocks noChangeAspect="1"/>
          </p:cNvPicPr>
          <p:nvPr/>
        </p:nvPicPr>
        <p:blipFill>
          <a:blip r:embed="rId5"/>
          <a:stretch>
            <a:fillRect/>
          </a:stretch>
        </p:blipFill>
        <p:spPr>
          <a:xfrm>
            <a:off x="3618010" y="2645237"/>
            <a:ext cx="4096657" cy="4096657"/>
          </a:xfrm>
          <a:prstGeom prst="rect">
            <a:avLst/>
          </a:prstGeom>
        </p:spPr>
      </p:pic>
      <p:pic>
        <p:nvPicPr>
          <p:cNvPr id="8" name="Picture 7">
            <a:extLst>
              <a:ext uri="{FF2B5EF4-FFF2-40B4-BE49-F238E27FC236}">
                <a16:creationId xmlns:a16="http://schemas.microsoft.com/office/drawing/2014/main" xmlns="" id="{B6F5FC1D-04EA-4913-A8F5-78228A5974C8}"/>
              </a:ext>
            </a:extLst>
          </p:cNvPr>
          <p:cNvPicPr>
            <a:picLocks noChangeAspect="1"/>
          </p:cNvPicPr>
          <p:nvPr/>
        </p:nvPicPr>
        <p:blipFill>
          <a:blip r:embed="rId6"/>
          <a:stretch>
            <a:fillRect/>
          </a:stretch>
        </p:blipFill>
        <p:spPr>
          <a:xfrm>
            <a:off x="7839981" y="2164434"/>
            <a:ext cx="4100381" cy="2368380"/>
          </a:xfrm>
          <a:prstGeom prst="rect">
            <a:avLst/>
          </a:prstGeom>
        </p:spPr>
      </p:pic>
      <p:pic>
        <p:nvPicPr>
          <p:cNvPr id="9" name="Picture 8">
            <a:extLst>
              <a:ext uri="{FF2B5EF4-FFF2-40B4-BE49-F238E27FC236}">
                <a16:creationId xmlns:a16="http://schemas.microsoft.com/office/drawing/2014/main" xmlns="" id="{934EDD61-3DCF-433C-BCD0-896C99562E6A}"/>
              </a:ext>
            </a:extLst>
          </p:cNvPr>
          <p:cNvPicPr>
            <a:picLocks noChangeAspect="1"/>
          </p:cNvPicPr>
          <p:nvPr/>
        </p:nvPicPr>
        <p:blipFill>
          <a:blip r:embed="rId7"/>
          <a:stretch>
            <a:fillRect/>
          </a:stretch>
        </p:blipFill>
        <p:spPr>
          <a:xfrm>
            <a:off x="4882038" y="76200"/>
            <a:ext cx="4096658" cy="2368380"/>
          </a:xfrm>
          <a:prstGeom prst="rect">
            <a:avLst/>
          </a:prstGeom>
        </p:spPr>
      </p:pic>
      <p:sp>
        <p:nvSpPr>
          <p:cNvPr id="11" name="Action Button: Go Home 10">
            <a:hlinkClick r:id="rId8" action="ppaction://hlinksldjump" highlightClick="1"/>
            <a:extLst>
              <a:ext uri="{FF2B5EF4-FFF2-40B4-BE49-F238E27FC236}">
                <a16:creationId xmlns:a16="http://schemas.microsoft.com/office/drawing/2014/main" xmlns="" id="{4B63919D-6D56-4FF8-B918-C664347DAF89}"/>
              </a:ext>
            </a:extLst>
          </p:cNvPr>
          <p:cNvSpPr/>
          <p:nvPr/>
        </p:nvSpPr>
        <p:spPr>
          <a:xfrm>
            <a:off x="11120061" y="5815584"/>
            <a:ext cx="1042416" cy="1042416"/>
          </a:xfrm>
          <a:prstGeom prst="actionButtonHom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1000803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D260C3F-9842-4A72-878B-AA7AA791A510}"/>
              </a:ext>
            </a:extLst>
          </p:cNvPr>
          <p:cNvPicPr>
            <a:picLocks noChangeAspect="1"/>
          </p:cNvPicPr>
          <p:nvPr/>
        </p:nvPicPr>
        <p:blipFill>
          <a:blip r:embed="rId3"/>
          <a:stretch>
            <a:fillRect/>
          </a:stretch>
        </p:blipFill>
        <p:spPr>
          <a:xfrm>
            <a:off x="6096000" y="235404"/>
            <a:ext cx="5958840" cy="3351848"/>
          </a:xfrm>
          <a:prstGeom prst="rect">
            <a:avLst/>
          </a:prstGeom>
        </p:spPr>
      </p:pic>
      <p:pic>
        <p:nvPicPr>
          <p:cNvPr id="39938" name="Picture 2" descr="https://a7.org/albums/657x490/128634.jpg?autocrop=1">
            <a:extLst>
              <a:ext uri="{FF2B5EF4-FFF2-40B4-BE49-F238E27FC236}">
                <a16:creationId xmlns:a16="http://schemas.microsoft.com/office/drawing/2014/main" xmlns="" id="{D736C29E-6080-4DA2-8D99-19D4A21ACB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152" y="467632"/>
            <a:ext cx="3970651" cy="2961368"/>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https://a7.org/albums/657x490/120360.jpg?autocrop=1">
            <a:extLst>
              <a:ext uri="{FF2B5EF4-FFF2-40B4-BE49-F238E27FC236}">
                <a16:creationId xmlns:a16="http://schemas.microsoft.com/office/drawing/2014/main" xmlns="" id="{669FAB7A-1466-4791-B3E3-38B343425F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918" y="3759201"/>
            <a:ext cx="3737118" cy="2787196"/>
          </a:xfrm>
          <a:prstGeom prst="rect">
            <a:avLst/>
          </a:prstGeom>
          <a:noFill/>
          <a:extLst>
            <a:ext uri="{909E8E84-426E-40DD-AFC4-6F175D3DCCD1}">
              <a14:hiddenFill xmlns:a14="http://schemas.microsoft.com/office/drawing/2010/main">
                <a:solidFill>
                  <a:srgbClr val="FFFFFF"/>
                </a:solidFill>
              </a14:hiddenFill>
            </a:ext>
          </a:extLst>
        </p:spPr>
      </p:pic>
      <p:sp>
        <p:nvSpPr>
          <p:cNvPr id="7" name="Action Button: Go Home 6">
            <a:hlinkClick r:id="rId6" action="ppaction://hlinksldjump" highlightClick="1"/>
            <a:extLst>
              <a:ext uri="{FF2B5EF4-FFF2-40B4-BE49-F238E27FC236}">
                <a16:creationId xmlns:a16="http://schemas.microsoft.com/office/drawing/2014/main" xmlns="" id="{8E5AB49F-B8E8-45CC-AF86-BACFD168A9C3}"/>
              </a:ext>
            </a:extLst>
          </p:cNvPr>
          <p:cNvSpPr/>
          <p:nvPr/>
        </p:nvSpPr>
        <p:spPr>
          <a:xfrm>
            <a:off x="11120061" y="5815584"/>
            <a:ext cx="1042416" cy="1042416"/>
          </a:xfrm>
          <a:prstGeom prst="actionButtonHom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5" name="Picture 4">
            <a:extLst>
              <a:ext uri="{FF2B5EF4-FFF2-40B4-BE49-F238E27FC236}">
                <a16:creationId xmlns:a16="http://schemas.microsoft.com/office/drawing/2014/main" xmlns="" id="{7FEE68DE-1C8F-47FB-98E5-D810EA43D086}"/>
              </a:ext>
            </a:extLst>
          </p:cNvPr>
          <p:cNvPicPr>
            <a:picLocks noChangeAspect="1"/>
          </p:cNvPicPr>
          <p:nvPr/>
        </p:nvPicPr>
        <p:blipFill>
          <a:blip r:embed="rId7"/>
          <a:stretch>
            <a:fillRect/>
          </a:stretch>
        </p:blipFill>
        <p:spPr>
          <a:xfrm>
            <a:off x="5000886" y="4031796"/>
            <a:ext cx="2190227" cy="2590800"/>
          </a:xfrm>
          <a:prstGeom prst="rect">
            <a:avLst/>
          </a:prstGeom>
        </p:spPr>
      </p:pic>
      <p:pic>
        <p:nvPicPr>
          <p:cNvPr id="6" name="Picture 5">
            <a:extLst>
              <a:ext uri="{FF2B5EF4-FFF2-40B4-BE49-F238E27FC236}">
                <a16:creationId xmlns:a16="http://schemas.microsoft.com/office/drawing/2014/main" xmlns="" id="{F9CBC248-0F05-4500-8BD6-461CCFD37513}"/>
              </a:ext>
            </a:extLst>
          </p:cNvPr>
          <p:cNvPicPr>
            <a:picLocks noChangeAspect="1"/>
          </p:cNvPicPr>
          <p:nvPr/>
        </p:nvPicPr>
        <p:blipFill>
          <a:blip r:embed="rId8"/>
          <a:stretch>
            <a:fillRect/>
          </a:stretch>
        </p:blipFill>
        <p:spPr>
          <a:xfrm>
            <a:off x="7415893" y="4031796"/>
            <a:ext cx="3142803" cy="2357102"/>
          </a:xfrm>
          <a:prstGeom prst="rect">
            <a:avLst/>
          </a:prstGeom>
        </p:spPr>
      </p:pic>
    </p:spTree>
    <p:extLst>
      <p:ext uri="{BB962C8B-B14F-4D97-AF65-F5344CB8AC3E}">
        <p14:creationId xmlns:p14="http://schemas.microsoft.com/office/powerpoint/2010/main" val="1848605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1304632"/>
            <a:ext cx="7159005" cy="4693593"/>
          </a:xfrm>
          <a:prstGeom prst="rect">
            <a:avLst/>
          </a:prstGeom>
          <a:noFill/>
        </p:spPr>
        <p:txBody>
          <a:bodyPr wrap="square" rtlCol="0">
            <a:spAutoFit/>
          </a:bodyPr>
          <a:lstStyle/>
          <a:p>
            <a:pPr algn="ctr">
              <a:lnSpc>
                <a:spcPct val="150000"/>
              </a:lnSpc>
            </a:pPr>
            <a:r>
              <a:rPr lang="en-US" altLang="en-US" sz="2600" dirty="0">
                <a:solidFill>
                  <a:schemeClr val="bg1"/>
                </a:solidFill>
                <a:highlight>
                  <a:srgbClr val="0000FF"/>
                </a:highlight>
                <a:latin typeface="Arial Rounded MT Bold" panose="020F0704030504030204" pitchFamily="34" charset="0"/>
              </a:rPr>
              <a:t>Separation of powers </a:t>
            </a:r>
            <a:r>
              <a:rPr lang="en-US" altLang="en-US" sz="2600" dirty="0">
                <a:solidFill>
                  <a:schemeClr val="bg1"/>
                </a:solidFill>
                <a:latin typeface="Arial Rounded MT Bold" panose="020F0704030504030204" pitchFamily="34" charset="0"/>
              </a:rPr>
              <a:t>- a governmental principle according to which the powers of the government must be </a:t>
            </a:r>
            <a:r>
              <a:rPr lang="en-US" altLang="en-US" sz="2600" dirty="0">
                <a:solidFill>
                  <a:schemeClr val="bg1"/>
                </a:solidFill>
                <a:highlight>
                  <a:srgbClr val="0000FF"/>
                </a:highlight>
                <a:latin typeface="Arial Rounded MT Bold" panose="020F0704030504030204" pitchFamily="34" charset="0"/>
              </a:rPr>
              <a:t>divided</a:t>
            </a:r>
            <a:r>
              <a:rPr lang="en-US" altLang="en-US" sz="2600" dirty="0">
                <a:solidFill>
                  <a:schemeClr val="bg1"/>
                </a:solidFill>
                <a:latin typeface="Arial Rounded MT Bold" panose="020F0704030504030204" pitchFamily="34" charset="0"/>
              </a:rPr>
              <a:t> into separate and independent authorities, that </a:t>
            </a:r>
            <a:r>
              <a:rPr lang="en-US" altLang="en-US" sz="2600" dirty="0">
                <a:solidFill>
                  <a:schemeClr val="bg1"/>
                </a:solidFill>
                <a:highlight>
                  <a:srgbClr val="0000FF"/>
                </a:highlight>
                <a:latin typeface="Arial Rounded MT Bold" panose="020F0704030504030204" pitchFamily="34" charset="0"/>
              </a:rPr>
              <a:t>balance between them</a:t>
            </a:r>
            <a:r>
              <a:rPr lang="en-US" altLang="en-US" sz="2600" dirty="0">
                <a:solidFill>
                  <a:schemeClr val="bg1"/>
                </a:solidFill>
                <a:latin typeface="Arial Rounded MT Bold" panose="020F0704030504030204" pitchFamily="34" charset="0"/>
              </a:rPr>
              <a:t>. The purpose of the principle is to prevent a single branch of government from having absolute power.</a:t>
            </a:r>
          </a:p>
          <a:p>
            <a:pPr algn="ctr"/>
            <a:endParaRPr lang="en-US" altLang="en-US" sz="2600" dirty="0">
              <a:solidFill>
                <a:schemeClr val="bg1"/>
              </a:solidFill>
              <a:latin typeface="Arial Rounded MT Bold" panose="020F070403050403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6019" y="2986009"/>
            <a:ext cx="2526682" cy="1645391"/>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6019" y="4743122"/>
            <a:ext cx="2546399" cy="1642427"/>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6019" y="1128050"/>
            <a:ext cx="2526682" cy="1701562"/>
          </a:xfrm>
          <a:prstGeom prst="rect">
            <a:avLst/>
          </a:prstGeom>
          <a:ln>
            <a:noFill/>
          </a:ln>
          <a:effectLst>
            <a:outerShdw blurRad="190500" algn="tl" rotWithShape="0">
              <a:srgbClr val="000000">
                <a:alpha val="70000"/>
              </a:srgbClr>
            </a:outerShdw>
          </a:effectLst>
        </p:spPr>
      </p:pic>
      <p:sp>
        <p:nvSpPr>
          <p:cNvPr id="13" name="TextBox 12"/>
          <p:cNvSpPr txBox="1"/>
          <p:nvPr/>
        </p:nvSpPr>
        <p:spPr>
          <a:xfrm>
            <a:off x="9847384" y="1557896"/>
            <a:ext cx="2205736" cy="1015663"/>
          </a:xfrm>
          <a:prstGeom prst="rect">
            <a:avLst/>
          </a:prstGeom>
          <a:noFill/>
        </p:spPr>
        <p:txBody>
          <a:bodyPr wrap="square" rtlCol="0">
            <a:spAutoFit/>
          </a:bodyPr>
          <a:lstStyle/>
          <a:p>
            <a:pPr algn="ctr"/>
            <a:r>
              <a:rPr lang="en-CA" altLang="en-US" sz="2000" b="1" dirty="0">
                <a:solidFill>
                  <a:schemeClr val="bg1"/>
                </a:solidFill>
                <a:highlight>
                  <a:srgbClr val="0000FF"/>
                </a:highlight>
                <a:latin typeface="Arial Rounded MT Bold" panose="020F0704030504030204" pitchFamily="34" charset="0"/>
              </a:rPr>
              <a:t>Supreme Court </a:t>
            </a:r>
            <a:r>
              <a:rPr lang="en-CA" altLang="en-US" sz="2000" dirty="0">
                <a:solidFill>
                  <a:schemeClr val="bg1"/>
                </a:solidFill>
                <a:latin typeface="Arial Rounded MT Bold" panose="020F0704030504030204" pitchFamily="34" charset="0"/>
              </a:rPr>
              <a:t>Interprets the laws </a:t>
            </a:r>
            <a:endParaRPr lang="en-US" altLang="en-US" sz="2000" dirty="0">
              <a:solidFill>
                <a:schemeClr val="bg1"/>
              </a:solidFill>
            </a:endParaRPr>
          </a:p>
        </p:txBody>
      </p:sp>
      <p:sp>
        <p:nvSpPr>
          <p:cNvPr id="14" name="TextBox 13"/>
          <p:cNvSpPr txBox="1"/>
          <p:nvPr/>
        </p:nvSpPr>
        <p:spPr>
          <a:xfrm>
            <a:off x="9526141" y="4998098"/>
            <a:ext cx="2848222" cy="707886"/>
          </a:xfrm>
          <a:prstGeom prst="rect">
            <a:avLst/>
          </a:prstGeom>
          <a:noFill/>
        </p:spPr>
        <p:txBody>
          <a:bodyPr wrap="square" rtlCol="0">
            <a:spAutoFit/>
          </a:bodyPr>
          <a:lstStyle/>
          <a:p>
            <a:pPr algn="ctr"/>
            <a:r>
              <a:rPr lang="en-CA" altLang="en-US" sz="2000" b="1" dirty="0">
                <a:solidFill>
                  <a:schemeClr val="bg1"/>
                </a:solidFill>
                <a:highlight>
                  <a:srgbClr val="0000FF"/>
                </a:highlight>
                <a:latin typeface="Arial Rounded MT Bold" panose="020F0704030504030204" pitchFamily="34" charset="0"/>
              </a:rPr>
              <a:t>The Government</a:t>
            </a:r>
          </a:p>
          <a:p>
            <a:pPr algn="ctr"/>
            <a:r>
              <a:rPr lang="en-CA" altLang="en-US" sz="2000" dirty="0">
                <a:solidFill>
                  <a:schemeClr val="bg1"/>
                </a:solidFill>
                <a:latin typeface="Arial Rounded MT Bold" panose="020F0704030504030204" pitchFamily="34" charset="0"/>
              </a:rPr>
              <a:t>Executes the laws</a:t>
            </a:r>
            <a:endParaRPr lang="en-US" altLang="en-US" sz="2000" dirty="0">
              <a:solidFill>
                <a:schemeClr val="bg1"/>
              </a:solidFill>
            </a:endParaRPr>
          </a:p>
        </p:txBody>
      </p:sp>
      <p:sp>
        <p:nvSpPr>
          <p:cNvPr id="15" name="TextBox 14"/>
          <p:cNvSpPr txBox="1"/>
          <p:nvPr/>
        </p:nvSpPr>
        <p:spPr>
          <a:xfrm>
            <a:off x="9779714" y="3376282"/>
            <a:ext cx="2446796" cy="1015663"/>
          </a:xfrm>
          <a:prstGeom prst="rect">
            <a:avLst/>
          </a:prstGeom>
          <a:noFill/>
        </p:spPr>
        <p:txBody>
          <a:bodyPr wrap="square" rtlCol="0">
            <a:spAutoFit/>
          </a:bodyPr>
          <a:lstStyle/>
          <a:p>
            <a:pPr algn="ctr"/>
            <a:r>
              <a:rPr lang="en-CA" altLang="en-US" sz="2000" b="1" dirty="0">
                <a:solidFill>
                  <a:schemeClr val="bg1"/>
                </a:solidFill>
                <a:highlight>
                  <a:srgbClr val="0000FF"/>
                </a:highlight>
                <a:latin typeface="Arial Rounded MT Bold" panose="020F0704030504030204" pitchFamily="34" charset="0"/>
              </a:rPr>
              <a:t>The Knesset</a:t>
            </a:r>
          </a:p>
          <a:p>
            <a:pPr algn="ctr"/>
            <a:r>
              <a:rPr lang="en-CA" altLang="en-US" sz="2000" dirty="0">
                <a:solidFill>
                  <a:schemeClr val="bg1"/>
                </a:solidFill>
                <a:latin typeface="Arial Rounded MT Bold" panose="020F0704030504030204" pitchFamily="34" charset="0"/>
              </a:rPr>
              <a:t>Determines the laws</a:t>
            </a:r>
            <a:endParaRPr lang="en-US" altLang="en-US" sz="2000" dirty="0">
              <a:solidFill>
                <a:schemeClr val="bg1"/>
              </a:solidFill>
            </a:endParaRPr>
          </a:p>
        </p:txBody>
      </p:sp>
      <p:sp>
        <p:nvSpPr>
          <p:cNvPr id="16" name="Rectangle 15">
            <a:extLst>
              <a:ext uri="{FF2B5EF4-FFF2-40B4-BE49-F238E27FC236}">
                <a16:creationId xmlns:a16="http://schemas.microsoft.com/office/drawing/2014/main" xmlns="" id="{71848D90-5AD1-4CD1-969F-AA6377C828C9}"/>
              </a:ext>
            </a:extLst>
          </p:cNvPr>
          <p:cNvSpPr/>
          <p:nvPr/>
        </p:nvSpPr>
        <p:spPr>
          <a:xfrm>
            <a:off x="924911" y="56564"/>
            <a:ext cx="10941266" cy="996406"/>
          </a:xfrm>
          <a:prstGeom prst="rect">
            <a:avLst/>
          </a:prstGeom>
          <a:solidFill>
            <a:schemeClr val="tx1"/>
          </a:solidFill>
          <a:ln w="31750">
            <a:solidFill>
              <a:srgbClr val="0070C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TextBox 16">
            <a:extLst>
              <a:ext uri="{FF2B5EF4-FFF2-40B4-BE49-F238E27FC236}">
                <a16:creationId xmlns:a16="http://schemas.microsoft.com/office/drawing/2014/main" xmlns="" id="{E54F69F3-C593-4CE2-94AF-822DEC9D1E17}"/>
              </a:ext>
            </a:extLst>
          </p:cNvPr>
          <p:cNvSpPr txBox="1"/>
          <p:nvPr/>
        </p:nvSpPr>
        <p:spPr>
          <a:xfrm>
            <a:off x="-10510" y="84082"/>
            <a:ext cx="12192000" cy="923330"/>
          </a:xfrm>
          <a:prstGeom prst="rect">
            <a:avLst/>
          </a:prstGeom>
          <a:noFill/>
        </p:spPr>
        <p:txBody>
          <a:bodyPr wrap="square" rtlCol="0">
            <a:spAutoFit/>
          </a:bodyPr>
          <a:lstStyle/>
          <a:p>
            <a:pPr algn="ctr" hangingPunct="0"/>
            <a:r>
              <a:rPr lang="en-US" sz="5400" b="1" dirty="0">
                <a:solidFill>
                  <a:schemeClr val="bg1"/>
                </a:solidFill>
                <a:latin typeface="Arial Rounded MT Bold" panose="020F0704030504030204" pitchFamily="34" charset="0"/>
              </a:rPr>
              <a:t>The Israeli Democracy System</a:t>
            </a:r>
          </a:p>
        </p:txBody>
      </p:sp>
    </p:spTree>
    <p:extLst>
      <p:ext uri="{BB962C8B-B14F-4D97-AF65-F5344CB8AC3E}">
        <p14:creationId xmlns:p14="http://schemas.microsoft.com/office/powerpoint/2010/main" val="399652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MKs voting in favor of the Pay for Slay bill Wednesday at the Knesset Foreign Affairs and Defense Co">
            <a:extLst>
              <a:ext uri="{FF2B5EF4-FFF2-40B4-BE49-F238E27FC236}">
                <a16:creationId xmlns:a16="http://schemas.microsoft.com/office/drawing/2014/main" xmlns="" id="{35C7BD05-D9A2-4E98-A885-862208B99A13}"/>
              </a:ext>
            </a:extLst>
          </p:cNvPr>
          <p:cNvSpPr>
            <a:spLocks noChangeAspect="1" noChangeArrowheads="1"/>
          </p:cNvSpPr>
          <p:nvPr/>
        </p:nvSpPr>
        <p:spPr bwMode="auto">
          <a:xfrm>
            <a:off x="63500" y="-2649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6" name="Rectangle 5">
            <a:extLst>
              <a:ext uri="{FF2B5EF4-FFF2-40B4-BE49-F238E27FC236}">
                <a16:creationId xmlns:a16="http://schemas.microsoft.com/office/drawing/2014/main" xmlns="" id="{A3197FC6-1FD8-442E-9DCD-BC18AA2D8CF2}"/>
              </a:ext>
            </a:extLst>
          </p:cNvPr>
          <p:cNvSpPr/>
          <p:nvPr/>
        </p:nvSpPr>
        <p:spPr>
          <a:xfrm>
            <a:off x="55111" y="898745"/>
            <a:ext cx="11924368" cy="6274988"/>
          </a:xfrm>
          <a:prstGeom prst="rect">
            <a:avLst/>
          </a:prstGeom>
        </p:spPr>
        <p:txBody>
          <a:bodyPr wrap="square">
            <a:spAutoFit/>
          </a:bodyPr>
          <a:lstStyle/>
          <a:p>
            <a:pPr>
              <a:lnSpc>
                <a:spcPct val="150000"/>
              </a:lnSpc>
            </a:pPr>
            <a:r>
              <a:rPr lang="en-US" b="1" u="sng" dirty="0">
                <a:solidFill>
                  <a:schemeClr val="bg1"/>
                </a:solidFill>
                <a:cs typeface="+mj-cs"/>
              </a:rPr>
              <a:t>Basic Law: Israel - The nation state of the Jewish people</a:t>
            </a:r>
            <a:endParaRPr lang="en-US" dirty="0">
              <a:solidFill>
                <a:schemeClr val="bg1"/>
              </a:solidFill>
              <a:cs typeface="+mj-cs"/>
            </a:endParaRPr>
          </a:p>
          <a:p>
            <a:pPr>
              <a:lnSpc>
                <a:spcPct val="150000"/>
              </a:lnSpc>
            </a:pPr>
            <a:r>
              <a:rPr lang="en-US" dirty="0">
                <a:solidFill>
                  <a:schemeClr val="bg1"/>
                </a:solidFill>
                <a:cs typeface="+mj-cs"/>
              </a:rPr>
              <a:t>1.  The State of Israel</a:t>
            </a:r>
          </a:p>
          <a:p>
            <a:pPr>
              <a:lnSpc>
                <a:spcPct val="150000"/>
              </a:lnSpc>
            </a:pPr>
            <a:r>
              <a:rPr lang="en-US" dirty="0">
                <a:solidFill>
                  <a:schemeClr val="bg1"/>
                </a:solidFill>
                <a:cs typeface="+mj-cs"/>
              </a:rPr>
              <a:t>a) Israel is the historic </a:t>
            </a:r>
            <a:r>
              <a:rPr lang="en-US" dirty="0">
                <a:solidFill>
                  <a:schemeClr val="bg1"/>
                </a:solidFill>
                <a:highlight>
                  <a:srgbClr val="0000FF"/>
                </a:highlight>
                <a:cs typeface="+mj-cs"/>
              </a:rPr>
              <a:t>homeland of the Jewish people </a:t>
            </a:r>
            <a:r>
              <a:rPr lang="en-US" dirty="0">
                <a:solidFill>
                  <a:schemeClr val="bg1"/>
                </a:solidFill>
                <a:cs typeface="+mj-cs"/>
              </a:rPr>
              <a:t>in which the State of Israel was established.</a:t>
            </a:r>
          </a:p>
          <a:p>
            <a:pPr>
              <a:lnSpc>
                <a:spcPct val="150000"/>
              </a:lnSpc>
            </a:pPr>
            <a:r>
              <a:rPr lang="en-US" dirty="0">
                <a:solidFill>
                  <a:schemeClr val="bg1"/>
                </a:solidFill>
                <a:cs typeface="+mj-cs"/>
              </a:rPr>
              <a:t>b) The state of Israel is the nation-state of the Jewish people, in which it fulfills its natural, religious, and historic right to self-determination.</a:t>
            </a:r>
          </a:p>
          <a:p>
            <a:pPr>
              <a:lnSpc>
                <a:spcPct val="150000"/>
              </a:lnSpc>
            </a:pPr>
            <a:r>
              <a:rPr lang="en-US" dirty="0">
                <a:solidFill>
                  <a:schemeClr val="bg1"/>
                </a:solidFill>
                <a:cs typeface="+mj-cs"/>
              </a:rPr>
              <a:t>c) </a:t>
            </a:r>
            <a:r>
              <a:rPr lang="en-US" dirty="0">
                <a:solidFill>
                  <a:schemeClr val="bg1"/>
                </a:solidFill>
                <a:highlight>
                  <a:srgbClr val="0000FF"/>
                </a:highlight>
                <a:cs typeface="+mj-cs"/>
              </a:rPr>
              <a:t>The fulfillment of the right of national self-determination in the State of Israel is unique to the Jewish people.</a:t>
            </a:r>
          </a:p>
          <a:p>
            <a:pPr>
              <a:lnSpc>
                <a:spcPct val="150000"/>
              </a:lnSpc>
            </a:pPr>
            <a:r>
              <a:rPr lang="en-US" dirty="0">
                <a:solidFill>
                  <a:schemeClr val="bg1"/>
                </a:solidFill>
                <a:highlight>
                  <a:srgbClr val="FFFF00"/>
                </a:highlight>
                <a:cs typeface="+mj-cs"/>
              </a:rPr>
              <a:t>  </a:t>
            </a:r>
          </a:p>
          <a:p>
            <a:pPr>
              <a:lnSpc>
                <a:spcPct val="150000"/>
              </a:lnSpc>
            </a:pPr>
            <a:r>
              <a:rPr lang="en-US" dirty="0">
                <a:solidFill>
                  <a:schemeClr val="bg1"/>
                </a:solidFill>
                <a:cs typeface="+mj-cs"/>
              </a:rPr>
              <a:t>2.  National symbols of the State of Israel</a:t>
            </a:r>
          </a:p>
          <a:p>
            <a:pPr>
              <a:lnSpc>
                <a:spcPct val="150000"/>
              </a:lnSpc>
            </a:pPr>
            <a:r>
              <a:rPr lang="en-US" dirty="0">
                <a:solidFill>
                  <a:schemeClr val="bg1"/>
                </a:solidFill>
                <a:cs typeface="+mj-cs"/>
              </a:rPr>
              <a:t>a) The name of the state is Israel.</a:t>
            </a:r>
          </a:p>
          <a:p>
            <a:pPr>
              <a:lnSpc>
                <a:spcPct val="150000"/>
              </a:lnSpc>
            </a:pPr>
            <a:r>
              <a:rPr lang="en-US" dirty="0">
                <a:solidFill>
                  <a:schemeClr val="bg1"/>
                </a:solidFill>
                <a:cs typeface="+mj-cs"/>
              </a:rPr>
              <a:t>b) The flag of the state is white, two blue stripes near the edges, and a blue Star of David in the center.</a:t>
            </a:r>
          </a:p>
          <a:p>
            <a:pPr>
              <a:lnSpc>
                <a:spcPct val="150000"/>
              </a:lnSpc>
            </a:pPr>
            <a:r>
              <a:rPr lang="en-US" dirty="0">
                <a:solidFill>
                  <a:schemeClr val="bg1"/>
                </a:solidFill>
                <a:cs typeface="+mj-cs"/>
              </a:rPr>
              <a:t>c) The symbol of the state is the Menorah with seven branches, olive leaves on each side, and the word Israel at the bottom.</a:t>
            </a:r>
          </a:p>
          <a:p>
            <a:pPr>
              <a:lnSpc>
                <a:spcPct val="150000"/>
              </a:lnSpc>
            </a:pPr>
            <a:r>
              <a:rPr lang="en-US" dirty="0">
                <a:solidFill>
                  <a:schemeClr val="bg1"/>
                </a:solidFill>
                <a:cs typeface="+mj-cs"/>
              </a:rPr>
              <a:t>d) The national anthem of the state is "Hatikvah"</a:t>
            </a:r>
          </a:p>
          <a:p>
            <a:pPr>
              <a:lnSpc>
                <a:spcPct val="150000"/>
              </a:lnSpc>
            </a:pPr>
            <a:r>
              <a:rPr lang="en-US" dirty="0">
                <a:solidFill>
                  <a:schemeClr val="bg1"/>
                </a:solidFill>
                <a:cs typeface="+mj-cs"/>
              </a:rPr>
              <a:t>e) [Further] details concerning the issue of state symbols will be determined by law.</a:t>
            </a:r>
          </a:p>
          <a:p>
            <a:pPr>
              <a:lnSpc>
                <a:spcPct val="150000"/>
              </a:lnSpc>
            </a:pPr>
            <a:r>
              <a:rPr lang="en-US" dirty="0">
                <a:solidFill>
                  <a:schemeClr val="bg1"/>
                </a:solidFill>
                <a:cs typeface="+mj-cs"/>
              </a:rPr>
              <a:t>    </a:t>
            </a:r>
            <a:endParaRPr lang="he-IL" dirty="0">
              <a:solidFill>
                <a:schemeClr val="bg1"/>
              </a:solidFill>
              <a:cs typeface="+mj-cs"/>
            </a:endParaRPr>
          </a:p>
        </p:txBody>
      </p:sp>
      <p:sp>
        <p:nvSpPr>
          <p:cNvPr id="7" name="Rectangle 6">
            <a:extLst>
              <a:ext uri="{FF2B5EF4-FFF2-40B4-BE49-F238E27FC236}">
                <a16:creationId xmlns:a16="http://schemas.microsoft.com/office/drawing/2014/main" xmlns="" id="{505442FD-733E-480E-947E-C1A197A9C61D}"/>
              </a:ext>
            </a:extLst>
          </p:cNvPr>
          <p:cNvSpPr/>
          <p:nvPr/>
        </p:nvSpPr>
        <p:spPr>
          <a:xfrm>
            <a:off x="31852" y="-63926"/>
            <a:ext cx="2028440" cy="454420"/>
          </a:xfrm>
          <a:prstGeom prst="rect">
            <a:avLst/>
          </a:prstGeom>
        </p:spPr>
        <p:txBody>
          <a:bodyPr wrap="none">
            <a:spAutoFit/>
          </a:bodyPr>
          <a:lstStyle/>
          <a:p>
            <a:pPr>
              <a:lnSpc>
                <a:spcPct val="150000"/>
              </a:lnSpc>
            </a:pPr>
            <a:r>
              <a:rPr lang="en-US" altLang="en-US" dirty="0">
                <a:solidFill>
                  <a:schemeClr val="bg1"/>
                </a:solidFill>
                <a:highlight>
                  <a:srgbClr val="0000FF"/>
                </a:highlight>
                <a:latin typeface="Arial Rounded MT Bold" panose="020F0704030504030204" pitchFamily="34" charset="0"/>
              </a:rPr>
              <a:t>Nation state law </a:t>
            </a:r>
          </a:p>
        </p:txBody>
      </p:sp>
    </p:spTree>
    <p:extLst>
      <p:ext uri="{BB962C8B-B14F-4D97-AF65-F5344CB8AC3E}">
        <p14:creationId xmlns:p14="http://schemas.microsoft.com/office/powerpoint/2010/main" val="24948773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MKs voting in favor of the Pay for Slay bill Wednesday at the Knesset Foreign Affairs and Defense Co">
            <a:extLst>
              <a:ext uri="{FF2B5EF4-FFF2-40B4-BE49-F238E27FC236}">
                <a16:creationId xmlns:a16="http://schemas.microsoft.com/office/drawing/2014/main" xmlns="" id="{35C7BD05-D9A2-4E98-A885-862208B99A13}"/>
              </a:ext>
            </a:extLst>
          </p:cNvPr>
          <p:cNvSpPr>
            <a:spLocks noChangeAspect="1" noChangeArrowheads="1"/>
          </p:cNvSpPr>
          <p:nvPr/>
        </p:nvSpPr>
        <p:spPr bwMode="auto">
          <a:xfrm>
            <a:off x="63500" y="-2649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6" name="Rectangle 5">
            <a:extLst>
              <a:ext uri="{FF2B5EF4-FFF2-40B4-BE49-F238E27FC236}">
                <a16:creationId xmlns:a16="http://schemas.microsoft.com/office/drawing/2014/main" xmlns="" id="{A3197FC6-1FD8-442E-9DCD-BC18AA2D8CF2}"/>
              </a:ext>
            </a:extLst>
          </p:cNvPr>
          <p:cNvSpPr/>
          <p:nvPr/>
        </p:nvSpPr>
        <p:spPr>
          <a:xfrm>
            <a:off x="55111" y="332689"/>
            <a:ext cx="11924368" cy="6274859"/>
          </a:xfrm>
          <a:prstGeom prst="rect">
            <a:avLst/>
          </a:prstGeom>
        </p:spPr>
        <p:txBody>
          <a:bodyPr wrap="square">
            <a:spAutoFit/>
          </a:bodyPr>
          <a:lstStyle/>
          <a:p>
            <a:pPr>
              <a:lnSpc>
                <a:spcPct val="150000"/>
              </a:lnSpc>
            </a:pPr>
            <a:r>
              <a:rPr lang="en-US" dirty="0">
                <a:solidFill>
                  <a:schemeClr val="bg1"/>
                </a:solidFill>
                <a:cs typeface="+mj-cs"/>
              </a:rPr>
              <a:t>3. [The] unified and complete [city of] Jerusalem is the capital of Israel.</a:t>
            </a:r>
          </a:p>
          <a:p>
            <a:pPr>
              <a:lnSpc>
                <a:spcPct val="150000"/>
              </a:lnSpc>
            </a:pPr>
            <a:r>
              <a:rPr lang="en-US" dirty="0">
                <a:solidFill>
                  <a:schemeClr val="bg1"/>
                </a:solidFill>
                <a:cs typeface="+mj-cs"/>
              </a:rPr>
              <a:t>  </a:t>
            </a:r>
          </a:p>
          <a:p>
            <a:pPr>
              <a:lnSpc>
                <a:spcPct val="150000"/>
              </a:lnSpc>
            </a:pPr>
            <a:r>
              <a:rPr lang="en-US" dirty="0">
                <a:solidFill>
                  <a:schemeClr val="bg1"/>
                </a:solidFill>
                <a:cs typeface="+mj-cs"/>
              </a:rPr>
              <a:t>4. The Language of the State of Israel</a:t>
            </a:r>
          </a:p>
          <a:p>
            <a:pPr>
              <a:lnSpc>
                <a:spcPct val="150000"/>
              </a:lnSpc>
            </a:pPr>
            <a:r>
              <a:rPr lang="en-US" dirty="0">
                <a:solidFill>
                  <a:schemeClr val="bg1"/>
                </a:solidFill>
                <a:cs typeface="+mj-cs"/>
              </a:rPr>
              <a:t>a) Hebrew is the language of the state.</a:t>
            </a:r>
          </a:p>
          <a:p>
            <a:pPr>
              <a:lnSpc>
                <a:spcPct val="150000"/>
              </a:lnSpc>
            </a:pPr>
            <a:r>
              <a:rPr lang="en-US" dirty="0">
                <a:solidFill>
                  <a:schemeClr val="bg1"/>
                </a:solidFill>
                <a:cs typeface="+mj-cs"/>
              </a:rPr>
              <a:t>b</a:t>
            </a:r>
            <a:r>
              <a:rPr lang="en-US" dirty="0">
                <a:solidFill>
                  <a:schemeClr val="bg1"/>
                </a:solidFill>
                <a:highlight>
                  <a:srgbClr val="0000FF"/>
                </a:highlight>
                <a:cs typeface="+mj-cs"/>
              </a:rPr>
              <a:t>) The Arabic language has a special status </a:t>
            </a:r>
            <a:r>
              <a:rPr lang="en-US" dirty="0">
                <a:solidFill>
                  <a:schemeClr val="bg1"/>
                </a:solidFill>
                <a:cs typeface="+mj-cs"/>
              </a:rPr>
              <a:t>in the state; the regulation of the Arab language in state institutions or when facing them will be regulated by law.</a:t>
            </a:r>
          </a:p>
          <a:p>
            <a:pPr>
              <a:lnSpc>
                <a:spcPct val="150000"/>
              </a:lnSpc>
            </a:pPr>
            <a:r>
              <a:rPr lang="en-US" dirty="0">
                <a:solidFill>
                  <a:schemeClr val="bg1"/>
                </a:solidFill>
                <a:cs typeface="+mj-cs"/>
              </a:rPr>
              <a:t>c) This clause </a:t>
            </a:r>
            <a:r>
              <a:rPr lang="en-US" dirty="0">
                <a:solidFill>
                  <a:srgbClr val="FF0000"/>
                </a:solidFill>
                <a:highlight>
                  <a:srgbClr val="0000FF"/>
                </a:highlight>
                <a:cs typeface="+mj-cs"/>
              </a:rPr>
              <a:t>does not </a:t>
            </a:r>
            <a:r>
              <a:rPr lang="en-US" dirty="0">
                <a:solidFill>
                  <a:schemeClr val="bg1"/>
                </a:solidFill>
                <a:highlight>
                  <a:srgbClr val="0000FF"/>
                </a:highlight>
                <a:cs typeface="+mj-cs"/>
              </a:rPr>
              <a:t>change the status given to the Arabic language before the basic law </a:t>
            </a:r>
            <a:r>
              <a:rPr lang="en-US" dirty="0">
                <a:solidFill>
                  <a:schemeClr val="bg1"/>
                </a:solidFill>
                <a:cs typeface="+mj-cs"/>
              </a:rPr>
              <a:t>was created.</a:t>
            </a:r>
          </a:p>
          <a:p>
            <a:pPr>
              <a:lnSpc>
                <a:spcPct val="150000"/>
              </a:lnSpc>
            </a:pPr>
            <a:r>
              <a:rPr lang="en-US" dirty="0">
                <a:solidFill>
                  <a:schemeClr val="bg1"/>
                </a:solidFill>
                <a:cs typeface="+mj-cs"/>
              </a:rPr>
              <a:t>  </a:t>
            </a:r>
          </a:p>
          <a:p>
            <a:pPr>
              <a:lnSpc>
                <a:spcPct val="150000"/>
              </a:lnSpc>
            </a:pPr>
            <a:r>
              <a:rPr lang="en-US" dirty="0">
                <a:solidFill>
                  <a:schemeClr val="bg1"/>
                </a:solidFill>
                <a:cs typeface="+mj-cs"/>
              </a:rPr>
              <a:t>5. The state will be open to Jewish immigration and to the gathering of the exiled.</a:t>
            </a:r>
          </a:p>
          <a:p>
            <a:pPr>
              <a:lnSpc>
                <a:spcPct val="150000"/>
              </a:lnSpc>
            </a:pPr>
            <a:r>
              <a:rPr lang="en-US" dirty="0">
                <a:solidFill>
                  <a:schemeClr val="bg1"/>
                </a:solidFill>
                <a:cs typeface="+mj-cs"/>
              </a:rPr>
              <a:t>  </a:t>
            </a:r>
          </a:p>
          <a:p>
            <a:pPr>
              <a:lnSpc>
                <a:spcPct val="150000"/>
              </a:lnSpc>
            </a:pPr>
            <a:r>
              <a:rPr lang="en-US" dirty="0">
                <a:solidFill>
                  <a:schemeClr val="bg1"/>
                </a:solidFill>
                <a:cs typeface="+mj-cs"/>
              </a:rPr>
              <a:t>6. The Diaspora</a:t>
            </a:r>
          </a:p>
          <a:p>
            <a:pPr>
              <a:lnSpc>
                <a:spcPct val="150000"/>
              </a:lnSpc>
            </a:pPr>
            <a:r>
              <a:rPr lang="en-US" dirty="0">
                <a:solidFill>
                  <a:schemeClr val="bg1"/>
                </a:solidFill>
                <a:cs typeface="+mj-cs"/>
              </a:rPr>
              <a:t>a) The state will labor to ensure the safety of sons of the Jewish people and its citizens who are in trouble and captivity due to their Jewishness or their citizenship.</a:t>
            </a:r>
          </a:p>
          <a:p>
            <a:pPr>
              <a:lnSpc>
                <a:spcPct val="150000"/>
              </a:lnSpc>
            </a:pPr>
            <a:r>
              <a:rPr lang="en-US" dirty="0">
                <a:solidFill>
                  <a:schemeClr val="bg1"/>
                </a:solidFill>
                <a:cs typeface="+mj-cs"/>
              </a:rPr>
              <a:t> b) </a:t>
            </a:r>
            <a:r>
              <a:rPr lang="en-US" dirty="0">
                <a:solidFill>
                  <a:schemeClr val="bg1"/>
                </a:solidFill>
                <a:highlight>
                  <a:srgbClr val="0000FF"/>
                </a:highlight>
                <a:cs typeface="+mj-cs"/>
              </a:rPr>
              <a:t>The state will act to preserve the cultural, historical and religious legacy of the Jewish people among the Jewish diaspora</a:t>
            </a:r>
            <a:r>
              <a:rPr lang="en-US" dirty="0">
                <a:solidFill>
                  <a:schemeClr val="bg1"/>
                </a:solidFill>
                <a:cs typeface="+mj-cs"/>
              </a:rPr>
              <a:t>.</a:t>
            </a:r>
          </a:p>
        </p:txBody>
      </p:sp>
    </p:spTree>
    <p:extLst>
      <p:ext uri="{BB962C8B-B14F-4D97-AF65-F5344CB8AC3E}">
        <p14:creationId xmlns:p14="http://schemas.microsoft.com/office/powerpoint/2010/main" val="31358419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MKs voting in favor of the Pay for Slay bill Wednesday at the Knesset Foreign Affairs and Defense Co">
            <a:extLst>
              <a:ext uri="{FF2B5EF4-FFF2-40B4-BE49-F238E27FC236}">
                <a16:creationId xmlns:a16="http://schemas.microsoft.com/office/drawing/2014/main" xmlns="" id="{35C7BD05-D9A2-4E98-A885-862208B99A13}"/>
              </a:ext>
            </a:extLst>
          </p:cNvPr>
          <p:cNvSpPr>
            <a:spLocks noChangeAspect="1" noChangeArrowheads="1"/>
          </p:cNvSpPr>
          <p:nvPr/>
        </p:nvSpPr>
        <p:spPr bwMode="auto">
          <a:xfrm>
            <a:off x="63500" y="-2649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6" name="Rectangle 5">
            <a:extLst>
              <a:ext uri="{FF2B5EF4-FFF2-40B4-BE49-F238E27FC236}">
                <a16:creationId xmlns:a16="http://schemas.microsoft.com/office/drawing/2014/main" xmlns="" id="{A3197FC6-1FD8-442E-9DCD-BC18AA2D8CF2}"/>
              </a:ext>
            </a:extLst>
          </p:cNvPr>
          <p:cNvSpPr/>
          <p:nvPr/>
        </p:nvSpPr>
        <p:spPr>
          <a:xfrm>
            <a:off x="55111" y="71430"/>
            <a:ext cx="11924368" cy="6690486"/>
          </a:xfrm>
          <a:prstGeom prst="rect">
            <a:avLst/>
          </a:prstGeom>
        </p:spPr>
        <p:txBody>
          <a:bodyPr wrap="square">
            <a:spAutoFit/>
          </a:bodyPr>
          <a:lstStyle/>
          <a:p>
            <a:pPr>
              <a:lnSpc>
                <a:spcPct val="150000"/>
              </a:lnSpc>
            </a:pPr>
            <a:r>
              <a:rPr lang="en-US" dirty="0">
                <a:solidFill>
                  <a:schemeClr val="bg1"/>
                </a:solidFill>
                <a:cs typeface="+mj-cs"/>
              </a:rPr>
              <a:t>  7</a:t>
            </a:r>
            <a:r>
              <a:rPr lang="en-US" dirty="0">
                <a:solidFill>
                  <a:schemeClr val="bg1"/>
                </a:solidFill>
                <a:highlight>
                  <a:srgbClr val="0000FF"/>
                </a:highlight>
                <a:cs typeface="+mj-cs"/>
              </a:rPr>
              <a:t>. The state views Jewish settlement as a national value </a:t>
            </a:r>
            <a:r>
              <a:rPr lang="en-US" dirty="0">
                <a:solidFill>
                  <a:schemeClr val="bg1"/>
                </a:solidFill>
                <a:cs typeface="+mj-cs"/>
              </a:rPr>
              <a:t>and will labor to encourage and promote its establishment and development.</a:t>
            </a:r>
          </a:p>
          <a:p>
            <a:pPr>
              <a:lnSpc>
                <a:spcPct val="150000"/>
              </a:lnSpc>
            </a:pPr>
            <a:endParaRPr lang="en-US" dirty="0">
              <a:solidFill>
                <a:schemeClr val="bg1"/>
              </a:solidFill>
              <a:cs typeface="+mj-cs"/>
            </a:endParaRPr>
          </a:p>
          <a:p>
            <a:pPr>
              <a:lnSpc>
                <a:spcPct val="150000"/>
              </a:lnSpc>
            </a:pPr>
            <a:r>
              <a:rPr lang="en-US" dirty="0">
                <a:solidFill>
                  <a:schemeClr val="bg1"/>
                </a:solidFill>
                <a:cs typeface="+mj-cs"/>
              </a:rPr>
              <a:t>8. The Hebrew calendar is the official calendar of the state and alongside it the secular calendar will serve as an official calendar. The usage of the Hebrew calendar and of the secular calendar will be determined by law.</a:t>
            </a:r>
          </a:p>
          <a:p>
            <a:pPr>
              <a:lnSpc>
                <a:spcPct val="150000"/>
              </a:lnSpc>
            </a:pPr>
            <a:endParaRPr lang="en-US" dirty="0">
              <a:solidFill>
                <a:schemeClr val="bg1"/>
              </a:solidFill>
              <a:cs typeface="+mj-cs"/>
            </a:endParaRPr>
          </a:p>
          <a:p>
            <a:pPr>
              <a:lnSpc>
                <a:spcPct val="150000"/>
              </a:lnSpc>
            </a:pPr>
            <a:r>
              <a:rPr lang="en-US" dirty="0">
                <a:solidFill>
                  <a:schemeClr val="bg1"/>
                </a:solidFill>
                <a:cs typeface="+mj-cs"/>
              </a:rPr>
              <a:t>9. National Holidays</a:t>
            </a:r>
          </a:p>
          <a:p>
            <a:pPr>
              <a:lnSpc>
                <a:spcPct val="150000"/>
              </a:lnSpc>
            </a:pPr>
            <a:r>
              <a:rPr lang="en-US" dirty="0">
                <a:solidFill>
                  <a:schemeClr val="bg1"/>
                </a:solidFill>
                <a:cs typeface="+mj-cs"/>
              </a:rPr>
              <a:t>a) Independence Day is the official holiday of the state.</a:t>
            </a:r>
          </a:p>
          <a:p>
            <a:pPr>
              <a:lnSpc>
                <a:spcPct val="150000"/>
              </a:lnSpc>
            </a:pPr>
            <a:r>
              <a:rPr lang="en-US" dirty="0">
                <a:solidFill>
                  <a:schemeClr val="bg1"/>
                </a:solidFill>
                <a:cs typeface="+mj-cs"/>
              </a:rPr>
              <a:t>b) The Memorial Day for those who fell in the wars of Israel and the Memorial Day for the Holocaust and heroism are official memorial days of the state.  </a:t>
            </a:r>
          </a:p>
          <a:p>
            <a:pPr>
              <a:lnSpc>
                <a:spcPct val="150000"/>
              </a:lnSpc>
            </a:pPr>
            <a:endParaRPr lang="en-US" dirty="0">
              <a:solidFill>
                <a:schemeClr val="bg1"/>
              </a:solidFill>
              <a:cs typeface="+mj-cs"/>
            </a:endParaRPr>
          </a:p>
          <a:p>
            <a:pPr>
              <a:lnSpc>
                <a:spcPct val="150000"/>
              </a:lnSpc>
            </a:pPr>
            <a:r>
              <a:rPr lang="en-US" dirty="0">
                <a:solidFill>
                  <a:schemeClr val="bg1"/>
                </a:solidFill>
                <a:cs typeface="+mj-cs"/>
              </a:rPr>
              <a:t>10. Saturday and the Jewish Holidays are the official days of rest in the state. Those who are not Jewish have the right to honor their days of rest and their holidays. Details concerning these matters will be determined by law. </a:t>
            </a:r>
          </a:p>
          <a:p>
            <a:pPr>
              <a:lnSpc>
                <a:spcPct val="150000"/>
              </a:lnSpc>
            </a:pPr>
            <a:endParaRPr lang="en-US" dirty="0">
              <a:solidFill>
                <a:schemeClr val="bg1"/>
              </a:solidFill>
              <a:cs typeface="+mj-cs"/>
            </a:endParaRPr>
          </a:p>
          <a:p>
            <a:pPr>
              <a:lnSpc>
                <a:spcPct val="150000"/>
              </a:lnSpc>
            </a:pPr>
            <a:r>
              <a:rPr lang="en-US" dirty="0">
                <a:solidFill>
                  <a:schemeClr val="bg1"/>
                </a:solidFill>
                <a:cs typeface="+mj-cs"/>
              </a:rPr>
              <a:t>11. This Basic Law may not be altered except by a Basic Law that gained the approval of the majority of the Knesset members.</a:t>
            </a:r>
            <a:endParaRPr lang="he-IL" dirty="0">
              <a:solidFill>
                <a:schemeClr val="bg1"/>
              </a:solidFill>
              <a:cs typeface="+mj-cs"/>
            </a:endParaRPr>
          </a:p>
        </p:txBody>
      </p:sp>
    </p:spTree>
    <p:extLst>
      <p:ext uri="{BB962C8B-B14F-4D97-AF65-F5344CB8AC3E}">
        <p14:creationId xmlns:p14="http://schemas.microsoft.com/office/powerpoint/2010/main" val="6386634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338099" y="2466932"/>
            <a:ext cx="2127543" cy="175932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a:t>Halachic</a:t>
            </a:r>
            <a:r>
              <a:rPr lang="en-US" sz="2400" b="1" dirty="0"/>
              <a:t> State</a:t>
            </a:r>
          </a:p>
          <a:p>
            <a:endParaRPr lang="en-US" sz="1400" dirty="0"/>
          </a:p>
          <a:p>
            <a:pPr algn="ctr"/>
            <a:r>
              <a:rPr lang="en-US" sz="1400" dirty="0"/>
              <a:t>Religious laws in private and in public</a:t>
            </a:r>
          </a:p>
        </p:txBody>
      </p:sp>
      <p:sp>
        <p:nvSpPr>
          <p:cNvPr id="8" name="Rectangle 7"/>
          <p:cNvSpPr/>
          <p:nvPr/>
        </p:nvSpPr>
        <p:spPr>
          <a:xfrm>
            <a:off x="6053339" y="2466932"/>
            <a:ext cx="2127543" cy="175932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 </a:t>
            </a:r>
            <a:r>
              <a:rPr lang="en-US" sz="2400" b="1" dirty="0"/>
              <a:t>Religious National State</a:t>
            </a:r>
          </a:p>
          <a:p>
            <a:endParaRPr lang="en-US" sz="1400" dirty="0"/>
          </a:p>
          <a:p>
            <a:pPr algn="ctr"/>
            <a:r>
              <a:rPr lang="en-US" sz="1400" dirty="0"/>
              <a:t>Religious laws in public</a:t>
            </a:r>
          </a:p>
        </p:txBody>
      </p:sp>
      <p:sp>
        <p:nvSpPr>
          <p:cNvPr id="9" name="Rectangle 8"/>
          <p:cNvSpPr/>
          <p:nvPr/>
        </p:nvSpPr>
        <p:spPr>
          <a:xfrm>
            <a:off x="3805933" y="2466932"/>
            <a:ext cx="2127543" cy="175932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Cultural Nation State</a:t>
            </a:r>
          </a:p>
          <a:p>
            <a:endParaRPr lang="en-US" sz="1400" dirty="0"/>
          </a:p>
          <a:p>
            <a:pPr algn="ctr"/>
            <a:r>
              <a:rPr lang="en-US" sz="1400" dirty="0"/>
              <a:t>Expression of Judaism in symbols, holidays, civil laws and language</a:t>
            </a:r>
          </a:p>
        </p:txBody>
      </p:sp>
      <p:sp>
        <p:nvSpPr>
          <p:cNvPr id="10" name="Rectangle 9"/>
          <p:cNvSpPr/>
          <p:nvPr/>
        </p:nvSpPr>
        <p:spPr>
          <a:xfrm>
            <a:off x="1549191" y="2466932"/>
            <a:ext cx="2127543" cy="175932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State of all its citizens</a:t>
            </a:r>
          </a:p>
          <a:p>
            <a:endParaRPr lang="en-US" sz="1400" dirty="0"/>
          </a:p>
          <a:p>
            <a:pPr algn="ctr"/>
            <a:r>
              <a:rPr lang="en-US" sz="1400" dirty="0"/>
              <a:t>There isn’t a Jewish expression to the state</a:t>
            </a:r>
          </a:p>
        </p:txBody>
      </p:sp>
      <p:cxnSp>
        <p:nvCxnSpPr>
          <p:cNvPr id="12" name="Straight Arrow Connector 11"/>
          <p:cNvCxnSpPr>
            <a:cxnSpLocks/>
          </p:cNvCxnSpPr>
          <p:nvPr/>
        </p:nvCxnSpPr>
        <p:spPr>
          <a:xfrm>
            <a:off x="823912" y="2231915"/>
            <a:ext cx="10982671" cy="1"/>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cxnSpLocks/>
          </p:cNvCxnSpPr>
          <p:nvPr/>
        </p:nvCxnSpPr>
        <p:spPr>
          <a:xfrm>
            <a:off x="6142608" y="2065943"/>
            <a:ext cx="0" cy="27392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xmlns="" id="{C8CB0A10-A0B6-4DFF-9923-7D07442879B9}"/>
              </a:ext>
            </a:extLst>
          </p:cNvPr>
          <p:cNvSpPr/>
          <p:nvPr/>
        </p:nvSpPr>
        <p:spPr>
          <a:xfrm>
            <a:off x="584522" y="560914"/>
            <a:ext cx="2123082" cy="454420"/>
          </a:xfrm>
          <a:prstGeom prst="rect">
            <a:avLst/>
          </a:prstGeom>
        </p:spPr>
        <p:txBody>
          <a:bodyPr wrap="none">
            <a:spAutoFit/>
          </a:bodyPr>
          <a:lstStyle/>
          <a:p>
            <a:pPr>
              <a:lnSpc>
                <a:spcPct val="150000"/>
              </a:lnSpc>
            </a:pPr>
            <a:r>
              <a:rPr lang="en-US" altLang="en-US" dirty="0">
                <a:solidFill>
                  <a:schemeClr val="bg1"/>
                </a:solidFill>
                <a:highlight>
                  <a:srgbClr val="0000FF"/>
                </a:highlight>
                <a:latin typeface="Arial Rounded MT Bold" panose="020F0704030504030204" pitchFamily="34" charset="0"/>
              </a:rPr>
              <a:t>One way to put it:</a:t>
            </a:r>
          </a:p>
        </p:txBody>
      </p:sp>
    </p:spTree>
    <p:extLst>
      <p:ext uri="{BB962C8B-B14F-4D97-AF65-F5344CB8AC3E}">
        <p14:creationId xmlns:p14="http://schemas.microsoft.com/office/powerpoint/2010/main" val="26333426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08ED774-921B-431E-8323-D925EB062078}"/>
              </a:ext>
            </a:extLst>
          </p:cNvPr>
          <p:cNvPicPr>
            <a:picLocks noChangeAspect="1"/>
          </p:cNvPicPr>
          <p:nvPr/>
        </p:nvPicPr>
        <p:blipFill>
          <a:blip r:embed="rId2"/>
          <a:stretch>
            <a:fillRect/>
          </a:stretch>
        </p:blipFill>
        <p:spPr>
          <a:xfrm>
            <a:off x="142697" y="0"/>
            <a:ext cx="3315332" cy="3429000"/>
          </a:xfrm>
          <a:prstGeom prst="rect">
            <a:avLst/>
          </a:prstGeom>
        </p:spPr>
      </p:pic>
      <p:pic>
        <p:nvPicPr>
          <p:cNvPr id="12" name="Picture 11">
            <a:extLst>
              <a:ext uri="{FF2B5EF4-FFF2-40B4-BE49-F238E27FC236}">
                <a16:creationId xmlns:a16="http://schemas.microsoft.com/office/drawing/2014/main" xmlns="" id="{4C9FA67E-0573-4A76-A5C6-EBC73CE08FF9}"/>
              </a:ext>
            </a:extLst>
          </p:cNvPr>
          <p:cNvPicPr>
            <a:picLocks noChangeAspect="1"/>
          </p:cNvPicPr>
          <p:nvPr/>
        </p:nvPicPr>
        <p:blipFill>
          <a:blip r:embed="rId3"/>
          <a:stretch>
            <a:fillRect/>
          </a:stretch>
        </p:blipFill>
        <p:spPr>
          <a:xfrm>
            <a:off x="3829723" y="432812"/>
            <a:ext cx="3859242" cy="2229098"/>
          </a:xfrm>
          <a:prstGeom prst="rect">
            <a:avLst/>
          </a:prstGeom>
        </p:spPr>
      </p:pic>
      <p:pic>
        <p:nvPicPr>
          <p:cNvPr id="13" name="Picture 12">
            <a:extLst>
              <a:ext uri="{FF2B5EF4-FFF2-40B4-BE49-F238E27FC236}">
                <a16:creationId xmlns:a16="http://schemas.microsoft.com/office/drawing/2014/main" xmlns="" id="{4CAFB91F-45B3-48A5-B26B-F83E6F85AB21}"/>
              </a:ext>
            </a:extLst>
          </p:cNvPr>
          <p:cNvPicPr>
            <a:picLocks noChangeAspect="1"/>
          </p:cNvPicPr>
          <p:nvPr/>
        </p:nvPicPr>
        <p:blipFill>
          <a:blip r:embed="rId4"/>
          <a:stretch>
            <a:fillRect/>
          </a:stretch>
        </p:blipFill>
        <p:spPr>
          <a:xfrm>
            <a:off x="82679" y="3557087"/>
            <a:ext cx="5098084" cy="3142654"/>
          </a:xfrm>
          <a:prstGeom prst="rect">
            <a:avLst/>
          </a:prstGeom>
        </p:spPr>
      </p:pic>
      <p:pic>
        <p:nvPicPr>
          <p:cNvPr id="14" name="Picture 13">
            <a:extLst>
              <a:ext uri="{FF2B5EF4-FFF2-40B4-BE49-F238E27FC236}">
                <a16:creationId xmlns:a16="http://schemas.microsoft.com/office/drawing/2014/main" xmlns="" id="{8412BF85-6B39-4F9B-B8A1-F4C05762CA27}"/>
              </a:ext>
            </a:extLst>
          </p:cNvPr>
          <p:cNvPicPr>
            <a:picLocks noChangeAspect="1"/>
          </p:cNvPicPr>
          <p:nvPr/>
        </p:nvPicPr>
        <p:blipFill>
          <a:blip r:embed="rId5"/>
          <a:stretch>
            <a:fillRect/>
          </a:stretch>
        </p:blipFill>
        <p:spPr>
          <a:xfrm>
            <a:off x="7287337" y="3557087"/>
            <a:ext cx="3167697" cy="3021903"/>
          </a:xfrm>
          <a:prstGeom prst="rect">
            <a:avLst/>
          </a:prstGeom>
        </p:spPr>
      </p:pic>
      <p:pic>
        <p:nvPicPr>
          <p:cNvPr id="16" name="Picture 15">
            <a:extLst>
              <a:ext uri="{FF2B5EF4-FFF2-40B4-BE49-F238E27FC236}">
                <a16:creationId xmlns:a16="http://schemas.microsoft.com/office/drawing/2014/main" xmlns="" id="{03CE7814-E9B1-4EDF-BA93-9D489F6401B9}"/>
              </a:ext>
            </a:extLst>
          </p:cNvPr>
          <p:cNvPicPr>
            <a:picLocks noChangeAspect="1"/>
          </p:cNvPicPr>
          <p:nvPr/>
        </p:nvPicPr>
        <p:blipFill>
          <a:blip r:embed="rId6"/>
          <a:stretch>
            <a:fillRect/>
          </a:stretch>
        </p:blipFill>
        <p:spPr>
          <a:xfrm>
            <a:off x="8362278" y="0"/>
            <a:ext cx="3829721" cy="3094723"/>
          </a:xfrm>
          <a:prstGeom prst="rect">
            <a:avLst/>
          </a:prstGeom>
        </p:spPr>
      </p:pic>
      <p:sp>
        <p:nvSpPr>
          <p:cNvPr id="17" name="Action Button: Go Home 16">
            <a:hlinkClick r:id="rId7" action="ppaction://hlinksldjump" highlightClick="1"/>
            <a:extLst>
              <a:ext uri="{FF2B5EF4-FFF2-40B4-BE49-F238E27FC236}">
                <a16:creationId xmlns:a16="http://schemas.microsoft.com/office/drawing/2014/main" xmlns="" id="{C26D00A2-B9A8-4590-B603-6E1A78B320DB}"/>
              </a:ext>
            </a:extLst>
          </p:cNvPr>
          <p:cNvSpPr/>
          <p:nvPr/>
        </p:nvSpPr>
        <p:spPr>
          <a:xfrm>
            <a:off x="11120061" y="5815584"/>
            <a:ext cx="1042416" cy="1042416"/>
          </a:xfrm>
          <a:prstGeom prst="actionButtonHom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6469859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82" name="Picture 2" descr="Image result for nation state bill">
            <a:extLst>
              <a:ext uri="{FF2B5EF4-FFF2-40B4-BE49-F238E27FC236}">
                <a16:creationId xmlns:a16="http://schemas.microsoft.com/office/drawing/2014/main" xmlns="" id="{F733438F-4FE3-4CFC-995B-A76F545F4F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4332" y="3030"/>
            <a:ext cx="9081370" cy="6854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1913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Image result for â«×× ×¥ × ×× ××××â¬â">
            <a:extLst>
              <a:ext uri="{FF2B5EF4-FFF2-40B4-BE49-F238E27FC236}">
                <a16:creationId xmlns:a16="http://schemas.microsoft.com/office/drawing/2014/main" xmlns="" id="{B280E552-23B3-4825-9BD8-2F164290AB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7056B115-C657-467E-BE02-EA9F6616EE9A}"/>
              </a:ext>
            </a:extLst>
          </p:cNvPr>
          <p:cNvSpPr/>
          <p:nvPr/>
        </p:nvSpPr>
        <p:spPr>
          <a:xfrm>
            <a:off x="47879" y="37673"/>
            <a:ext cx="4202561" cy="454420"/>
          </a:xfrm>
          <a:prstGeom prst="rect">
            <a:avLst/>
          </a:prstGeom>
        </p:spPr>
        <p:txBody>
          <a:bodyPr wrap="none">
            <a:spAutoFit/>
          </a:bodyPr>
          <a:lstStyle/>
          <a:p>
            <a:pPr>
              <a:lnSpc>
                <a:spcPct val="150000"/>
              </a:lnSpc>
            </a:pPr>
            <a:r>
              <a:rPr lang="en-US" altLang="en-US" dirty="0">
                <a:solidFill>
                  <a:schemeClr val="bg1"/>
                </a:solidFill>
                <a:highlight>
                  <a:srgbClr val="0000FF"/>
                </a:highlight>
                <a:latin typeface="Arial Rounded MT Bold" panose="020F0704030504030204" pitchFamily="34" charset="0"/>
              </a:rPr>
              <a:t>Netanyahu – anyone but Netanyahu.</a:t>
            </a:r>
          </a:p>
        </p:txBody>
      </p:sp>
    </p:spTree>
    <p:extLst>
      <p:ext uri="{BB962C8B-B14F-4D97-AF65-F5344CB8AC3E}">
        <p14:creationId xmlns:p14="http://schemas.microsoft.com/office/powerpoint/2010/main" val="29421624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 ×× ××××">
            <a:extLst>
              <a:ext uri="{FF2B5EF4-FFF2-40B4-BE49-F238E27FC236}">
                <a16:creationId xmlns:a16="http://schemas.microsoft.com/office/drawing/2014/main" xmlns="" id="{2010CF47-7E67-4180-9272-D8D9171BF7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057" y="4546038"/>
            <a:ext cx="3135086" cy="1924259"/>
          </a:xfrm>
          <a:prstGeom prst="rect">
            <a:avLst/>
          </a:prstGeom>
          <a:noFill/>
          <a:extLst>
            <a:ext uri="{909E8E84-426E-40DD-AFC4-6F175D3DCCD1}">
              <a14:hiddenFill xmlns:a14="http://schemas.microsoft.com/office/drawing/2010/main">
                <a:solidFill>
                  <a:srgbClr val="FFFFFF"/>
                </a:solidFill>
              </a14:hiddenFill>
            </a:ext>
          </a:extLst>
        </p:spPr>
      </p:pic>
      <p:pic>
        <p:nvPicPr>
          <p:cNvPr id="26638" name="Picture 14" descr="Image result for â«×¨×§ ×× ×××× 2019â¬â">
            <a:extLst>
              <a:ext uri="{FF2B5EF4-FFF2-40B4-BE49-F238E27FC236}">
                <a16:creationId xmlns:a16="http://schemas.microsoft.com/office/drawing/2014/main" xmlns="" id="{98E5CBCE-0FF6-47B1-AD7A-B1706D8D12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87051" y="2346930"/>
            <a:ext cx="2497768" cy="2134169"/>
          </a:xfrm>
          <a:prstGeom prst="rect">
            <a:avLst/>
          </a:prstGeom>
          <a:noFill/>
          <a:extLst>
            <a:ext uri="{909E8E84-426E-40DD-AFC4-6F175D3DCCD1}">
              <a14:hiddenFill xmlns:a14="http://schemas.microsoft.com/office/drawing/2010/main">
                <a:solidFill>
                  <a:srgbClr val="FFFFFF"/>
                </a:solidFill>
              </a14:hiddenFill>
            </a:ext>
          </a:extLst>
        </p:spPr>
      </p:pic>
      <p:pic>
        <p:nvPicPr>
          <p:cNvPr id="26640" name="Picture 16" descr="Related image">
            <a:extLst>
              <a:ext uri="{FF2B5EF4-FFF2-40B4-BE49-F238E27FC236}">
                <a16:creationId xmlns:a16="http://schemas.microsoft.com/office/drawing/2014/main" xmlns="" id="{85F19FEE-F150-47DE-A451-095AFC86B6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16044"/>
            <a:ext cx="3135086" cy="2741956"/>
          </a:xfrm>
          <a:prstGeom prst="rect">
            <a:avLst/>
          </a:prstGeom>
          <a:noFill/>
          <a:extLst>
            <a:ext uri="{909E8E84-426E-40DD-AFC4-6F175D3DCCD1}">
              <a14:hiddenFill xmlns:a14="http://schemas.microsoft.com/office/drawing/2010/main">
                <a:solidFill>
                  <a:srgbClr val="FFFFFF"/>
                </a:solidFill>
              </a14:hiddenFill>
            </a:ext>
          </a:extLst>
        </p:spPr>
      </p:pic>
      <p:pic>
        <p:nvPicPr>
          <p:cNvPr id="26642" name="Picture 18" descr="Image result for â«×¨×§ ×× ×××× 2019â¬â">
            <a:extLst>
              <a:ext uri="{FF2B5EF4-FFF2-40B4-BE49-F238E27FC236}">
                <a16:creationId xmlns:a16="http://schemas.microsoft.com/office/drawing/2014/main" xmlns="" id="{BFAAB98B-B944-40D5-B4A8-8353B1D4BFD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93" y="20465"/>
            <a:ext cx="2414552" cy="3606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0B01C55D-15AB-4939-A9D1-57B8CFD2CDB4}"/>
              </a:ext>
            </a:extLst>
          </p:cNvPr>
          <p:cNvPicPr>
            <a:picLocks noChangeAspect="1"/>
          </p:cNvPicPr>
          <p:nvPr/>
        </p:nvPicPr>
        <p:blipFill>
          <a:blip r:embed="rId7"/>
          <a:stretch>
            <a:fillRect/>
          </a:stretch>
        </p:blipFill>
        <p:spPr>
          <a:xfrm>
            <a:off x="2408959" y="61740"/>
            <a:ext cx="5824450" cy="3367260"/>
          </a:xfrm>
          <a:prstGeom prst="rect">
            <a:avLst/>
          </a:prstGeom>
        </p:spPr>
      </p:pic>
      <p:pic>
        <p:nvPicPr>
          <p:cNvPr id="5" name="Picture 4">
            <a:extLst>
              <a:ext uri="{FF2B5EF4-FFF2-40B4-BE49-F238E27FC236}">
                <a16:creationId xmlns:a16="http://schemas.microsoft.com/office/drawing/2014/main" xmlns="" id="{5076330A-BA7C-4D89-9E22-13D9A2E306CF}"/>
              </a:ext>
            </a:extLst>
          </p:cNvPr>
          <p:cNvPicPr>
            <a:picLocks noChangeAspect="1"/>
          </p:cNvPicPr>
          <p:nvPr/>
        </p:nvPicPr>
        <p:blipFill>
          <a:blip r:embed="rId8"/>
          <a:stretch>
            <a:fillRect/>
          </a:stretch>
        </p:blipFill>
        <p:spPr>
          <a:xfrm>
            <a:off x="3323841" y="4108044"/>
            <a:ext cx="4789645" cy="2514563"/>
          </a:xfrm>
          <a:prstGeom prst="rect">
            <a:avLst/>
          </a:prstGeom>
        </p:spPr>
      </p:pic>
      <p:pic>
        <p:nvPicPr>
          <p:cNvPr id="14" name="Picture 13">
            <a:extLst>
              <a:ext uri="{FF2B5EF4-FFF2-40B4-BE49-F238E27FC236}">
                <a16:creationId xmlns:a16="http://schemas.microsoft.com/office/drawing/2014/main" xmlns="" id="{DDAC023C-78A1-40E5-A92A-9DB6EC7455CB}"/>
              </a:ext>
            </a:extLst>
          </p:cNvPr>
          <p:cNvPicPr>
            <a:picLocks noChangeAspect="1"/>
          </p:cNvPicPr>
          <p:nvPr/>
        </p:nvPicPr>
        <p:blipFill>
          <a:blip r:embed="rId9"/>
          <a:stretch>
            <a:fillRect/>
          </a:stretch>
        </p:blipFill>
        <p:spPr>
          <a:xfrm>
            <a:off x="7928429" y="-16670"/>
            <a:ext cx="4263571" cy="2238375"/>
          </a:xfrm>
          <a:prstGeom prst="rect">
            <a:avLst/>
          </a:prstGeom>
        </p:spPr>
      </p:pic>
      <p:sp>
        <p:nvSpPr>
          <p:cNvPr id="15" name="Action Button: Go Home 14">
            <a:hlinkClick r:id="rId10" action="ppaction://hlinksldjump" highlightClick="1"/>
            <a:extLst>
              <a:ext uri="{FF2B5EF4-FFF2-40B4-BE49-F238E27FC236}">
                <a16:creationId xmlns:a16="http://schemas.microsoft.com/office/drawing/2014/main" xmlns="" id="{910480AD-57B7-4E79-BEAB-B67ED7F8F565}"/>
              </a:ext>
            </a:extLst>
          </p:cNvPr>
          <p:cNvSpPr/>
          <p:nvPr/>
        </p:nvSpPr>
        <p:spPr>
          <a:xfrm>
            <a:off x="11120061" y="5815584"/>
            <a:ext cx="1042416" cy="1042416"/>
          </a:xfrm>
          <a:prstGeom prst="actionButtonHom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40071387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Image result for â«×¨×§ ×× ×××× 2019â¬â">
            <a:extLst>
              <a:ext uri="{FF2B5EF4-FFF2-40B4-BE49-F238E27FC236}">
                <a16:creationId xmlns:a16="http://schemas.microsoft.com/office/drawing/2014/main" xmlns="" id="{0E816621-6A58-42A1-9809-A4BCAD4D1A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39" y="3701142"/>
            <a:ext cx="3520705" cy="17939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â«×¨×§ ×× ××××â¬â">
            <a:extLst>
              <a:ext uri="{FF2B5EF4-FFF2-40B4-BE49-F238E27FC236}">
                <a16:creationId xmlns:a16="http://schemas.microsoft.com/office/drawing/2014/main" xmlns="" id="{7EA09990-FB89-4C02-B352-78131508B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7231" y="3220585"/>
            <a:ext cx="3423216" cy="3563257"/>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Image result for â«×¨×§ ×× ×××× 2019â¬â">
            <a:extLst>
              <a:ext uri="{FF2B5EF4-FFF2-40B4-BE49-F238E27FC236}">
                <a16:creationId xmlns:a16="http://schemas.microsoft.com/office/drawing/2014/main" xmlns="" id="{18A9AA41-1BDA-473A-813D-86C5FFEC1E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239" y="659775"/>
            <a:ext cx="4724515" cy="22532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087829D8-2626-4000-BE28-9E7512FD7FA6}"/>
              </a:ext>
            </a:extLst>
          </p:cNvPr>
          <p:cNvPicPr>
            <a:picLocks noChangeAspect="1"/>
          </p:cNvPicPr>
          <p:nvPr/>
        </p:nvPicPr>
        <p:blipFill>
          <a:blip r:embed="rId5"/>
          <a:stretch>
            <a:fillRect/>
          </a:stretch>
        </p:blipFill>
        <p:spPr>
          <a:xfrm>
            <a:off x="7520447" y="3701142"/>
            <a:ext cx="4671553" cy="2714172"/>
          </a:xfrm>
          <a:prstGeom prst="rect">
            <a:avLst/>
          </a:prstGeom>
        </p:spPr>
      </p:pic>
      <p:pic>
        <p:nvPicPr>
          <p:cNvPr id="7" name="Picture 6">
            <a:extLst>
              <a:ext uri="{FF2B5EF4-FFF2-40B4-BE49-F238E27FC236}">
                <a16:creationId xmlns:a16="http://schemas.microsoft.com/office/drawing/2014/main" xmlns="" id="{78B1F2CC-24CC-4063-A3CE-B2EEE64685BC}"/>
              </a:ext>
            </a:extLst>
          </p:cNvPr>
          <p:cNvPicPr>
            <a:picLocks noChangeAspect="1"/>
          </p:cNvPicPr>
          <p:nvPr/>
        </p:nvPicPr>
        <p:blipFill>
          <a:blip r:embed="rId6"/>
          <a:stretch>
            <a:fillRect/>
          </a:stretch>
        </p:blipFill>
        <p:spPr>
          <a:xfrm>
            <a:off x="7810499" y="250369"/>
            <a:ext cx="4381501" cy="3171372"/>
          </a:xfrm>
          <a:prstGeom prst="rect">
            <a:avLst/>
          </a:prstGeom>
        </p:spPr>
      </p:pic>
      <p:pic>
        <p:nvPicPr>
          <p:cNvPr id="10" name="Picture 9">
            <a:extLst>
              <a:ext uri="{FF2B5EF4-FFF2-40B4-BE49-F238E27FC236}">
                <a16:creationId xmlns:a16="http://schemas.microsoft.com/office/drawing/2014/main" xmlns="" id="{D8F19E1C-37B4-472B-B13F-6C394CD9CA9C}"/>
              </a:ext>
            </a:extLst>
          </p:cNvPr>
          <p:cNvPicPr>
            <a:picLocks noChangeAspect="1"/>
          </p:cNvPicPr>
          <p:nvPr/>
        </p:nvPicPr>
        <p:blipFill>
          <a:blip r:embed="rId7"/>
          <a:stretch>
            <a:fillRect/>
          </a:stretch>
        </p:blipFill>
        <p:spPr>
          <a:xfrm>
            <a:off x="3960904" y="548027"/>
            <a:ext cx="3320836" cy="2476727"/>
          </a:xfrm>
          <a:prstGeom prst="rect">
            <a:avLst/>
          </a:prstGeom>
        </p:spPr>
      </p:pic>
    </p:spTree>
    <p:extLst>
      <p:ext uri="{BB962C8B-B14F-4D97-AF65-F5344CB8AC3E}">
        <p14:creationId xmlns:p14="http://schemas.microsoft.com/office/powerpoint/2010/main" val="33552341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likud">
            <a:extLst>
              <a:ext uri="{FF2B5EF4-FFF2-40B4-BE49-F238E27FC236}">
                <a16:creationId xmlns:a16="http://schemas.microsoft.com/office/drawing/2014/main" xmlns="" id="{43C8CA3B-EB47-420C-8723-337BD8D8A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8674" y="232229"/>
            <a:ext cx="2801257" cy="2801257"/>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Image result for â«×¨×§ ×× ××××â¬â">
            <a:extLst>
              <a:ext uri="{FF2B5EF4-FFF2-40B4-BE49-F238E27FC236}">
                <a16:creationId xmlns:a16="http://schemas.microsoft.com/office/drawing/2014/main" xmlns="" id="{E7A9B5CE-3E2C-4836-98F1-4F098A058B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972" y="0"/>
            <a:ext cx="493242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6634" name="Picture 10" descr="Image result for â«×¨×§ ×× ××××â¬â">
            <a:extLst>
              <a:ext uri="{FF2B5EF4-FFF2-40B4-BE49-F238E27FC236}">
                <a16:creationId xmlns:a16="http://schemas.microsoft.com/office/drawing/2014/main" xmlns="" id="{A4EAF828-2A28-4FBE-B6DE-5B4B20A7A8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859" y="3429000"/>
            <a:ext cx="5148881" cy="3302000"/>
          </a:xfrm>
          <a:prstGeom prst="rect">
            <a:avLst/>
          </a:prstGeom>
          <a:noFill/>
          <a:extLst>
            <a:ext uri="{909E8E84-426E-40DD-AFC4-6F175D3DCCD1}">
              <a14:hiddenFill xmlns:a14="http://schemas.microsoft.com/office/drawing/2010/main">
                <a:solidFill>
                  <a:srgbClr val="FFFFFF"/>
                </a:solidFill>
              </a14:hiddenFill>
            </a:ext>
          </a:extLst>
        </p:spPr>
      </p:pic>
      <p:pic>
        <p:nvPicPr>
          <p:cNvPr id="26644" name="Picture 20" descr="Image result for â«×¨×§ ×× ×××× 2019â¬â">
            <a:extLst>
              <a:ext uri="{FF2B5EF4-FFF2-40B4-BE49-F238E27FC236}">
                <a16:creationId xmlns:a16="http://schemas.microsoft.com/office/drawing/2014/main" xmlns="" id="{26A9BBF1-3145-470E-8F47-02850D46D7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8546" y="3196771"/>
            <a:ext cx="3781515" cy="3429000"/>
          </a:xfrm>
          <a:prstGeom prst="rect">
            <a:avLst/>
          </a:prstGeom>
          <a:noFill/>
          <a:extLst>
            <a:ext uri="{909E8E84-426E-40DD-AFC4-6F175D3DCCD1}">
              <a14:hiddenFill xmlns:a14="http://schemas.microsoft.com/office/drawing/2010/main">
                <a:solidFill>
                  <a:srgbClr val="FFFFFF"/>
                </a:solidFill>
              </a14:hiddenFill>
            </a:ext>
          </a:extLst>
        </p:spPr>
      </p:pic>
      <p:sp>
        <p:nvSpPr>
          <p:cNvPr id="13" name="Action Button: Go Home 12">
            <a:hlinkClick r:id="rId7" action="ppaction://hlinksldjump" highlightClick="1"/>
            <a:extLst>
              <a:ext uri="{FF2B5EF4-FFF2-40B4-BE49-F238E27FC236}">
                <a16:creationId xmlns:a16="http://schemas.microsoft.com/office/drawing/2014/main" xmlns="" id="{605106BD-2D9C-4216-BB02-DA49BF0F28D0}"/>
              </a:ext>
            </a:extLst>
          </p:cNvPr>
          <p:cNvSpPr/>
          <p:nvPr/>
        </p:nvSpPr>
        <p:spPr>
          <a:xfrm>
            <a:off x="11120061" y="5815584"/>
            <a:ext cx="1042416" cy="1042416"/>
          </a:xfrm>
          <a:prstGeom prst="actionButtonHom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366823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 y="1237155"/>
            <a:ext cx="4663440" cy="4079377"/>
          </a:xfrm>
        </p:spPr>
        <p:txBody>
          <a:bodyPr>
            <a:noAutofit/>
          </a:bodyPr>
          <a:lstStyle/>
          <a:p>
            <a:pPr algn="l" rtl="0"/>
            <a:r>
              <a:rPr lang="en-US" sz="1800" dirty="0">
                <a:solidFill>
                  <a:schemeClr val="bg1"/>
                </a:solidFill>
                <a:latin typeface="Century Gothic" panose="020B0502020202020204" pitchFamily="34" charset="0"/>
                <a:cs typeface="David" panose="020E0502060401010101" pitchFamily="34" charset="-79"/>
              </a:rPr>
              <a:t>Age </a:t>
            </a:r>
            <a:r>
              <a:rPr lang="en-US" sz="1800" b="1" dirty="0">
                <a:solidFill>
                  <a:schemeClr val="bg1"/>
                </a:solidFill>
                <a:latin typeface="Century Gothic" panose="020B0502020202020204" pitchFamily="34" charset="0"/>
                <a:cs typeface="David" panose="020E0502060401010101" pitchFamily="34" charset="-79"/>
              </a:rPr>
              <a:t>18</a:t>
            </a:r>
          </a:p>
          <a:p>
            <a:pPr algn="l" rtl="0"/>
            <a:r>
              <a:rPr lang="en-US" sz="1800" dirty="0">
                <a:solidFill>
                  <a:schemeClr val="bg1"/>
                </a:solidFill>
                <a:latin typeface="Century Gothic" panose="020B0502020202020204" pitchFamily="34" charset="0"/>
                <a:cs typeface="David" panose="020E0502060401010101" pitchFamily="34" charset="-79"/>
              </a:rPr>
              <a:t>Israel </a:t>
            </a:r>
            <a:r>
              <a:rPr lang="en-US" sz="1800" b="1" dirty="0">
                <a:solidFill>
                  <a:schemeClr val="bg1"/>
                </a:solidFill>
                <a:latin typeface="Century Gothic" panose="020B0502020202020204" pitchFamily="34" charset="0"/>
                <a:cs typeface="David" panose="020E0502060401010101" pitchFamily="34" charset="-79"/>
              </a:rPr>
              <a:t>citizen</a:t>
            </a:r>
          </a:p>
          <a:p>
            <a:pPr algn="l" rtl="0"/>
            <a:r>
              <a:rPr lang="en-US" sz="1800" dirty="0">
                <a:solidFill>
                  <a:schemeClr val="bg1"/>
                </a:solidFill>
                <a:latin typeface="Century Gothic" panose="020B0502020202020204" pitchFamily="34" charset="0"/>
                <a:cs typeface="David" panose="020E0502060401010101" pitchFamily="34" charset="-79"/>
              </a:rPr>
              <a:t>Permanent residency</a:t>
            </a:r>
          </a:p>
          <a:p>
            <a:pPr algn="l" rtl="0"/>
            <a:r>
              <a:rPr lang="en-US" sz="1800" dirty="0">
                <a:solidFill>
                  <a:schemeClr val="bg1"/>
                </a:solidFill>
                <a:latin typeface="Century Gothic" panose="020B0502020202020204" pitchFamily="34" charset="0"/>
                <a:cs typeface="David" panose="020E0502060401010101" pitchFamily="34" charset="-79"/>
              </a:rPr>
              <a:t>Has </a:t>
            </a:r>
            <a:r>
              <a:rPr lang="en-US" sz="1800" b="1" dirty="0">
                <a:solidFill>
                  <a:schemeClr val="bg1"/>
                </a:solidFill>
                <a:latin typeface="Century Gothic" panose="020B0502020202020204" pitchFamily="34" charset="0"/>
                <a:cs typeface="David" panose="020E0502060401010101" pitchFamily="34" charset="-79"/>
              </a:rPr>
              <a:t>to be in Israel </a:t>
            </a:r>
            <a:r>
              <a:rPr lang="en-US" sz="1800" dirty="0">
                <a:solidFill>
                  <a:schemeClr val="bg1"/>
                </a:solidFill>
                <a:latin typeface="Century Gothic" panose="020B0502020202020204" pitchFamily="34" charset="0"/>
                <a:cs typeface="David" panose="020E0502060401010101" pitchFamily="34" charset="-79"/>
              </a:rPr>
              <a:t>in the election day*</a:t>
            </a:r>
          </a:p>
          <a:p>
            <a:pPr algn="l" rtl="0"/>
            <a:r>
              <a:rPr lang="en-US" sz="1800" dirty="0">
                <a:solidFill>
                  <a:schemeClr val="bg1"/>
                </a:solidFill>
                <a:latin typeface="Century Gothic" panose="020B0502020202020204" pitchFamily="34" charset="0"/>
                <a:cs typeface="David" panose="020E0502060401010101" pitchFamily="34" charset="-79"/>
              </a:rPr>
              <a:t>Election day is a </a:t>
            </a:r>
            <a:r>
              <a:rPr lang="en-US" sz="1800" b="1" dirty="0">
                <a:solidFill>
                  <a:schemeClr val="bg1"/>
                </a:solidFill>
                <a:latin typeface="Century Gothic" panose="020B0502020202020204" pitchFamily="34" charset="0"/>
                <a:cs typeface="David" panose="020E0502060401010101" pitchFamily="34" charset="-79"/>
              </a:rPr>
              <a:t>holiday</a:t>
            </a:r>
            <a:r>
              <a:rPr lang="en-US" sz="1800" dirty="0">
                <a:solidFill>
                  <a:schemeClr val="bg1"/>
                </a:solidFill>
                <a:latin typeface="Century Gothic" panose="020B0502020202020204" pitchFamily="34" charset="0"/>
                <a:cs typeface="David" panose="020E0502060401010101" pitchFamily="34" charset="-79"/>
              </a:rPr>
              <a:t> in order to enable all to participate</a:t>
            </a:r>
          </a:p>
          <a:p>
            <a:pPr algn="l" rtl="0"/>
            <a:r>
              <a:rPr lang="en-US" sz="1800" dirty="0">
                <a:solidFill>
                  <a:schemeClr val="bg1"/>
                </a:solidFill>
                <a:latin typeface="Century Gothic" panose="020B0502020202020204" pitchFamily="34" charset="0"/>
                <a:cs typeface="David" panose="020E0502060401010101" pitchFamily="34" charset="-79"/>
              </a:rPr>
              <a:t>Free public transportation to the polls</a:t>
            </a:r>
          </a:p>
          <a:p>
            <a:pPr algn="l" rtl="0"/>
            <a:r>
              <a:rPr lang="en-US" sz="1800" b="1" dirty="0">
                <a:solidFill>
                  <a:schemeClr val="bg1"/>
                </a:solidFill>
                <a:latin typeface="Century Gothic" panose="020B0502020202020204" pitchFamily="34" charset="0"/>
                <a:cs typeface="David" panose="020E0502060401010101" pitchFamily="34" charset="-79"/>
              </a:rPr>
              <a:t>Soldiers</a:t>
            </a:r>
            <a:r>
              <a:rPr lang="en-US" sz="1800" dirty="0">
                <a:solidFill>
                  <a:schemeClr val="bg1"/>
                </a:solidFill>
                <a:latin typeface="Century Gothic" panose="020B0502020202020204" pitchFamily="34" charset="0"/>
                <a:cs typeface="David" panose="020E0502060401010101" pitchFamily="34" charset="-79"/>
              </a:rPr>
              <a:t> on active duty vote in </a:t>
            </a:r>
            <a:r>
              <a:rPr lang="en-US" sz="1800" b="1" dirty="0">
                <a:solidFill>
                  <a:schemeClr val="bg1"/>
                </a:solidFill>
                <a:latin typeface="Century Gothic" panose="020B0502020202020204" pitchFamily="34" charset="0"/>
                <a:cs typeface="David" panose="020E0502060401010101" pitchFamily="34" charset="-79"/>
              </a:rPr>
              <a:t>special polling </a:t>
            </a:r>
            <a:r>
              <a:rPr lang="en-US" sz="1800" dirty="0">
                <a:solidFill>
                  <a:schemeClr val="bg1"/>
                </a:solidFill>
                <a:latin typeface="Century Gothic" panose="020B0502020202020204" pitchFamily="34" charset="0"/>
                <a:cs typeface="David" panose="020E0502060401010101" pitchFamily="34" charset="-79"/>
              </a:rPr>
              <a:t>stations in their units Special </a:t>
            </a:r>
          </a:p>
          <a:p>
            <a:pPr algn="l" rtl="0"/>
            <a:r>
              <a:rPr lang="en-US" sz="1800" dirty="0">
                <a:solidFill>
                  <a:schemeClr val="bg1"/>
                </a:solidFill>
                <a:latin typeface="Century Gothic" panose="020B0502020202020204" pitchFamily="34" charset="0"/>
                <a:cs typeface="David" panose="020E0502060401010101" pitchFamily="34" charset="-79"/>
              </a:rPr>
              <a:t>Arrangements have also been made for </a:t>
            </a:r>
            <a:r>
              <a:rPr lang="en-US" sz="1800" b="1" dirty="0">
                <a:solidFill>
                  <a:schemeClr val="bg1"/>
                </a:solidFill>
                <a:latin typeface="Century Gothic" panose="020B0502020202020204" pitchFamily="34" charset="0"/>
                <a:cs typeface="David" panose="020E0502060401010101" pitchFamily="34" charset="-79"/>
              </a:rPr>
              <a:t>prison</a:t>
            </a:r>
            <a:r>
              <a:rPr lang="en-US" sz="1800" dirty="0">
                <a:solidFill>
                  <a:schemeClr val="bg1"/>
                </a:solidFill>
                <a:latin typeface="Century Gothic" panose="020B0502020202020204" pitchFamily="34" charset="0"/>
                <a:cs typeface="David" panose="020E0502060401010101" pitchFamily="34" charset="-79"/>
              </a:rPr>
              <a:t> inmates to vote, as well as for those confined to </a:t>
            </a:r>
            <a:r>
              <a:rPr lang="en-US" sz="1800" b="1" dirty="0">
                <a:solidFill>
                  <a:schemeClr val="bg1"/>
                </a:solidFill>
                <a:latin typeface="Century Gothic" panose="020B0502020202020204" pitchFamily="34" charset="0"/>
                <a:cs typeface="David" panose="020E0502060401010101" pitchFamily="34" charset="-79"/>
              </a:rPr>
              <a:t>hospital</a:t>
            </a:r>
          </a:p>
        </p:txBody>
      </p:sp>
      <p:pic>
        <p:nvPicPr>
          <p:cNvPr id="4098" name="Picture 2" descr="Image result for â«×§××¤×××ª ××××ª ×××××â¬â">
            <a:extLst>
              <a:ext uri="{FF2B5EF4-FFF2-40B4-BE49-F238E27FC236}">
                <a16:creationId xmlns:a16="http://schemas.microsoft.com/office/drawing/2014/main" xmlns="" id="{5556BB40-1408-418F-A72C-775FCBB12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4604" y="1399162"/>
            <a:ext cx="3322180" cy="226038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lated image">
            <a:extLst>
              <a:ext uri="{FF2B5EF4-FFF2-40B4-BE49-F238E27FC236}">
                <a16:creationId xmlns:a16="http://schemas.microsoft.com/office/drawing/2014/main" xmlns="" id="{141340F2-78E5-47A7-A54C-52D411F6B3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3694" y="4130737"/>
            <a:ext cx="3403090" cy="226038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â«×§××¤×××ª ×¦××â¬â">
            <a:extLst>
              <a:ext uri="{FF2B5EF4-FFF2-40B4-BE49-F238E27FC236}">
                <a16:creationId xmlns:a16="http://schemas.microsoft.com/office/drawing/2014/main" xmlns="" id="{510507C9-45F3-46D8-A90B-AC97BC2478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1458" y="1592268"/>
            <a:ext cx="3428394" cy="22603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xmlns="" id="{6E94AB1F-7F11-46D2-AF74-12FBD3068E24}"/>
              </a:ext>
            </a:extLst>
          </p:cNvPr>
          <p:cNvSpPr/>
          <p:nvPr/>
        </p:nvSpPr>
        <p:spPr>
          <a:xfrm>
            <a:off x="924911" y="56564"/>
            <a:ext cx="10941266" cy="996406"/>
          </a:xfrm>
          <a:prstGeom prst="rect">
            <a:avLst/>
          </a:prstGeom>
          <a:solidFill>
            <a:schemeClr val="tx1"/>
          </a:solidFill>
          <a:ln w="31750">
            <a:solidFill>
              <a:srgbClr val="0070C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TextBox 9">
            <a:extLst>
              <a:ext uri="{FF2B5EF4-FFF2-40B4-BE49-F238E27FC236}">
                <a16:creationId xmlns:a16="http://schemas.microsoft.com/office/drawing/2014/main" xmlns="" id="{C916D13C-0C11-4051-A8FB-E4D6CA6D91F6}"/>
              </a:ext>
            </a:extLst>
          </p:cNvPr>
          <p:cNvSpPr txBox="1"/>
          <p:nvPr/>
        </p:nvSpPr>
        <p:spPr>
          <a:xfrm>
            <a:off x="-10510" y="84082"/>
            <a:ext cx="12192000" cy="923330"/>
          </a:xfrm>
          <a:prstGeom prst="rect">
            <a:avLst/>
          </a:prstGeom>
          <a:noFill/>
        </p:spPr>
        <p:txBody>
          <a:bodyPr wrap="square" rtlCol="0">
            <a:spAutoFit/>
          </a:bodyPr>
          <a:lstStyle/>
          <a:p>
            <a:pPr algn="ctr" hangingPunct="0"/>
            <a:r>
              <a:rPr lang="en-US" sz="5400" b="1" dirty="0">
                <a:solidFill>
                  <a:schemeClr val="bg1"/>
                </a:solidFill>
                <a:latin typeface="Arial Rounded MT Bold" panose="020F0704030504030204" pitchFamily="34" charset="0"/>
              </a:rPr>
              <a:t>Who Can Vote?</a:t>
            </a:r>
          </a:p>
        </p:txBody>
      </p:sp>
      <p:pic>
        <p:nvPicPr>
          <p:cNvPr id="4106" name="Picture 10" descr="Image result for â«×ª××××¨× ×¦××××¨××ª ××× ××¡×£â¬â">
            <a:extLst>
              <a:ext uri="{FF2B5EF4-FFF2-40B4-BE49-F238E27FC236}">
                <a16:creationId xmlns:a16="http://schemas.microsoft.com/office/drawing/2014/main" xmlns="" id="{A8930AE0-7D64-4C79-BBF5-E998E923D7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5343" y="4012269"/>
            <a:ext cx="3103245" cy="260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0157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Image result for â«×¨×§ ×× ×××× 2019â¬â">
            <a:extLst>
              <a:ext uri="{FF2B5EF4-FFF2-40B4-BE49-F238E27FC236}">
                <a16:creationId xmlns:a16="http://schemas.microsoft.com/office/drawing/2014/main" xmlns="" id="{0F7A606E-B06D-4617-B5AE-9999711A64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6798" y="3844234"/>
            <a:ext cx="5610051" cy="29498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54EA48F4-7785-47FC-BA9D-91C24E96504D}"/>
              </a:ext>
            </a:extLst>
          </p:cNvPr>
          <p:cNvPicPr>
            <a:picLocks noChangeAspect="1"/>
          </p:cNvPicPr>
          <p:nvPr/>
        </p:nvPicPr>
        <p:blipFill>
          <a:blip r:embed="rId3"/>
          <a:stretch>
            <a:fillRect/>
          </a:stretch>
        </p:blipFill>
        <p:spPr>
          <a:xfrm>
            <a:off x="8240023" y="111549"/>
            <a:ext cx="3700088" cy="3154562"/>
          </a:xfrm>
          <a:prstGeom prst="rect">
            <a:avLst/>
          </a:prstGeom>
        </p:spPr>
      </p:pic>
      <p:sp>
        <p:nvSpPr>
          <p:cNvPr id="6" name="AutoShape 12" descr="C:\Users\dayag\Desktop\%D7%94%D7%A9%D7%93 2.webp">
            <a:extLst>
              <a:ext uri="{FF2B5EF4-FFF2-40B4-BE49-F238E27FC236}">
                <a16:creationId xmlns:a16="http://schemas.microsoft.com/office/drawing/2014/main" xmlns="" id="{A7AEF497-C9B6-45D0-8CAC-A9AF120341A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8" name="Picture 7">
            <a:extLst>
              <a:ext uri="{FF2B5EF4-FFF2-40B4-BE49-F238E27FC236}">
                <a16:creationId xmlns:a16="http://schemas.microsoft.com/office/drawing/2014/main" xmlns="" id="{F6175A50-8E8A-4A44-A981-73859501AD2A}"/>
              </a:ext>
            </a:extLst>
          </p:cNvPr>
          <p:cNvPicPr>
            <a:picLocks noChangeAspect="1"/>
          </p:cNvPicPr>
          <p:nvPr/>
        </p:nvPicPr>
        <p:blipFill>
          <a:blip r:embed="rId4"/>
          <a:stretch>
            <a:fillRect/>
          </a:stretch>
        </p:blipFill>
        <p:spPr>
          <a:xfrm>
            <a:off x="4205327" y="544621"/>
            <a:ext cx="4086146" cy="2711001"/>
          </a:xfrm>
          <a:prstGeom prst="rect">
            <a:avLst/>
          </a:prstGeom>
        </p:spPr>
      </p:pic>
      <p:pic>
        <p:nvPicPr>
          <p:cNvPr id="9" name="Picture 8">
            <a:extLst>
              <a:ext uri="{FF2B5EF4-FFF2-40B4-BE49-F238E27FC236}">
                <a16:creationId xmlns:a16="http://schemas.microsoft.com/office/drawing/2014/main" xmlns="" id="{474837B2-F2D4-40ED-B1A7-DF8DF31058EB}"/>
              </a:ext>
            </a:extLst>
          </p:cNvPr>
          <p:cNvPicPr>
            <a:picLocks noChangeAspect="1"/>
          </p:cNvPicPr>
          <p:nvPr/>
        </p:nvPicPr>
        <p:blipFill>
          <a:blip r:embed="rId5"/>
          <a:stretch>
            <a:fillRect/>
          </a:stretch>
        </p:blipFill>
        <p:spPr>
          <a:xfrm>
            <a:off x="9035879" y="3412596"/>
            <a:ext cx="3194140" cy="2641308"/>
          </a:xfrm>
          <a:prstGeom prst="rect">
            <a:avLst/>
          </a:prstGeom>
        </p:spPr>
      </p:pic>
      <p:pic>
        <p:nvPicPr>
          <p:cNvPr id="10" name="Picture 9">
            <a:extLst>
              <a:ext uri="{FF2B5EF4-FFF2-40B4-BE49-F238E27FC236}">
                <a16:creationId xmlns:a16="http://schemas.microsoft.com/office/drawing/2014/main" xmlns="" id="{11662480-8795-41B9-93AD-C3BE7F7B22AB}"/>
              </a:ext>
            </a:extLst>
          </p:cNvPr>
          <p:cNvPicPr>
            <a:picLocks noChangeAspect="1"/>
          </p:cNvPicPr>
          <p:nvPr/>
        </p:nvPicPr>
        <p:blipFill>
          <a:blip r:embed="rId6"/>
          <a:stretch>
            <a:fillRect/>
          </a:stretch>
        </p:blipFill>
        <p:spPr>
          <a:xfrm>
            <a:off x="181302" y="3808071"/>
            <a:ext cx="3171498" cy="3022128"/>
          </a:xfrm>
          <a:prstGeom prst="rect">
            <a:avLst/>
          </a:prstGeom>
        </p:spPr>
      </p:pic>
      <p:pic>
        <p:nvPicPr>
          <p:cNvPr id="11" name="Picture 10">
            <a:extLst>
              <a:ext uri="{FF2B5EF4-FFF2-40B4-BE49-F238E27FC236}">
                <a16:creationId xmlns:a16="http://schemas.microsoft.com/office/drawing/2014/main" xmlns="" id="{CBB841AD-6540-48A7-BDD7-A48E3BAE65F4}"/>
              </a:ext>
            </a:extLst>
          </p:cNvPr>
          <p:cNvPicPr>
            <a:picLocks noChangeAspect="1"/>
          </p:cNvPicPr>
          <p:nvPr/>
        </p:nvPicPr>
        <p:blipFill>
          <a:blip r:embed="rId7"/>
          <a:stretch>
            <a:fillRect/>
          </a:stretch>
        </p:blipFill>
        <p:spPr>
          <a:xfrm>
            <a:off x="181302" y="728178"/>
            <a:ext cx="3666137" cy="2969571"/>
          </a:xfrm>
          <a:prstGeom prst="rect">
            <a:avLst/>
          </a:prstGeom>
        </p:spPr>
      </p:pic>
      <p:sp>
        <p:nvSpPr>
          <p:cNvPr id="12" name="Rectangle 11">
            <a:extLst>
              <a:ext uri="{FF2B5EF4-FFF2-40B4-BE49-F238E27FC236}">
                <a16:creationId xmlns:a16="http://schemas.microsoft.com/office/drawing/2014/main" xmlns="" id="{F8A0770D-C2AF-4923-9801-EA05EFBB5767}"/>
              </a:ext>
            </a:extLst>
          </p:cNvPr>
          <p:cNvSpPr/>
          <p:nvPr/>
        </p:nvSpPr>
        <p:spPr>
          <a:xfrm>
            <a:off x="81541" y="23159"/>
            <a:ext cx="4657750" cy="454420"/>
          </a:xfrm>
          <a:prstGeom prst="rect">
            <a:avLst/>
          </a:prstGeom>
        </p:spPr>
        <p:txBody>
          <a:bodyPr wrap="none">
            <a:spAutoFit/>
          </a:bodyPr>
          <a:lstStyle/>
          <a:p>
            <a:pPr>
              <a:lnSpc>
                <a:spcPct val="150000"/>
              </a:lnSpc>
            </a:pPr>
            <a:r>
              <a:rPr lang="en-US" altLang="en-US" dirty="0">
                <a:solidFill>
                  <a:schemeClr val="bg1"/>
                </a:solidFill>
                <a:highlight>
                  <a:srgbClr val="0000FF"/>
                </a:highlight>
                <a:latin typeface="Arial Rounded MT Bold" panose="020F0704030504030204" pitchFamily="34" charset="0"/>
              </a:rPr>
              <a:t>Ethnic devotion – Mizrahi Ashkenazi </a:t>
            </a:r>
            <a:r>
              <a:rPr lang="en-US" altLang="en-US" dirty="0" err="1">
                <a:solidFill>
                  <a:schemeClr val="bg1"/>
                </a:solidFill>
                <a:highlight>
                  <a:srgbClr val="0000FF"/>
                </a:highlight>
                <a:latin typeface="Arial Rounded MT Bold" panose="020F0704030504030204" pitchFamily="34" charset="0"/>
              </a:rPr>
              <a:t>etc</a:t>
            </a:r>
            <a:r>
              <a:rPr lang="en-US" altLang="en-US" dirty="0">
                <a:solidFill>
                  <a:schemeClr val="bg1"/>
                </a:solidFill>
                <a:highlight>
                  <a:srgbClr val="0000FF"/>
                </a:highlight>
                <a:latin typeface="Arial Rounded MT Bold" panose="020F0704030504030204" pitchFamily="34" charset="0"/>
              </a:rPr>
              <a:t>’</a:t>
            </a:r>
          </a:p>
        </p:txBody>
      </p:sp>
      <p:sp>
        <p:nvSpPr>
          <p:cNvPr id="17" name="Action Button: Go Home 16">
            <a:hlinkClick r:id="rId8" action="ppaction://hlinksldjump" highlightClick="1"/>
            <a:extLst>
              <a:ext uri="{FF2B5EF4-FFF2-40B4-BE49-F238E27FC236}">
                <a16:creationId xmlns:a16="http://schemas.microsoft.com/office/drawing/2014/main" xmlns="" id="{2CDE2D77-C11A-415D-AF7D-992EC196FAA3}"/>
              </a:ext>
            </a:extLst>
          </p:cNvPr>
          <p:cNvSpPr/>
          <p:nvPr/>
        </p:nvSpPr>
        <p:spPr>
          <a:xfrm>
            <a:off x="11120061" y="5815584"/>
            <a:ext cx="1042416" cy="1042416"/>
          </a:xfrm>
          <a:prstGeom prst="actionButtonHom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4393314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Image result for â«×§×¨××§×××¨× ×¤××××××§×â¬â">
            <a:extLst>
              <a:ext uri="{FF2B5EF4-FFF2-40B4-BE49-F238E27FC236}">
                <a16:creationId xmlns:a16="http://schemas.microsoft.com/office/drawing/2014/main" xmlns="" id="{18087473-473B-4E55-8239-10747E8ED8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635681"/>
            <a:ext cx="4702629" cy="2716239"/>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Related image">
            <a:extLst>
              <a:ext uri="{FF2B5EF4-FFF2-40B4-BE49-F238E27FC236}">
                <a16:creationId xmlns:a16="http://schemas.microsoft.com/office/drawing/2014/main" xmlns="" id="{E0D049B5-9B37-4525-B6B0-012C087480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054" y="3851273"/>
            <a:ext cx="4702629" cy="2718707"/>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descr="Image result for â«×§×¨××§×××¨× ×¤××××××§×â¬â">
            <a:extLst>
              <a:ext uri="{FF2B5EF4-FFF2-40B4-BE49-F238E27FC236}">
                <a16:creationId xmlns:a16="http://schemas.microsoft.com/office/drawing/2014/main" xmlns="" id="{72046C37-386D-493B-B54C-D512009D9E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0341" y="858656"/>
            <a:ext cx="4702629" cy="271870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155B0251-DC1A-4DC5-9740-BFF918197D92}"/>
              </a:ext>
            </a:extLst>
          </p:cNvPr>
          <p:cNvSpPr/>
          <p:nvPr/>
        </p:nvSpPr>
        <p:spPr>
          <a:xfrm>
            <a:off x="70961" y="65838"/>
            <a:ext cx="2588850" cy="456151"/>
          </a:xfrm>
          <a:prstGeom prst="rect">
            <a:avLst/>
          </a:prstGeom>
        </p:spPr>
        <p:txBody>
          <a:bodyPr wrap="none">
            <a:spAutoFit/>
          </a:bodyPr>
          <a:lstStyle/>
          <a:p>
            <a:pPr>
              <a:lnSpc>
                <a:spcPct val="150000"/>
              </a:lnSpc>
            </a:pPr>
            <a:r>
              <a:rPr lang="en-US" dirty="0">
                <a:solidFill>
                  <a:schemeClr val="bg1"/>
                </a:solidFill>
                <a:highlight>
                  <a:srgbClr val="0000FF"/>
                </a:highlight>
                <a:latin typeface="Arial Rounded MT Bold" panose="020F0704030504030204" pitchFamily="34" charset="0"/>
              </a:rPr>
              <a:t>Religionization </a:t>
            </a:r>
            <a:r>
              <a:rPr lang="he-IL" dirty="0">
                <a:solidFill>
                  <a:schemeClr val="bg1"/>
                </a:solidFill>
                <a:highlight>
                  <a:srgbClr val="0000FF"/>
                </a:highlight>
                <a:latin typeface="Arial Rounded MT Bold" panose="020F0704030504030204" pitchFamily="34" charset="0"/>
              </a:rPr>
              <a:t>(הדתה)</a:t>
            </a:r>
            <a:endParaRPr lang="en-US" dirty="0">
              <a:solidFill>
                <a:schemeClr val="bg1"/>
              </a:solidFill>
              <a:highlight>
                <a:srgbClr val="0000FF"/>
              </a:highlight>
              <a:latin typeface="Arial Rounded MT Bold" panose="020F0704030504030204" pitchFamily="34" charset="0"/>
            </a:endParaRPr>
          </a:p>
        </p:txBody>
      </p:sp>
      <p:pic>
        <p:nvPicPr>
          <p:cNvPr id="34824" name="Picture 8" descr="Image result for â«×§×¨××§×××¨× ×¤××××××§×â¬â">
            <a:extLst>
              <a:ext uri="{FF2B5EF4-FFF2-40B4-BE49-F238E27FC236}">
                <a16:creationId xmlns:a16="http://schemas.microsoft.com/office/drawing/2014/main" xmlns="" id="{1D163FCA-C155-462E-8883-CEB6A315FB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1733" y="3749402"/>
            <a:ext cx="28575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3758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0384DE0-5C6E-42D9-9D47-4E7B2ED82A3C}"/>
              </a:ext>
            </a:extLst>
          </p:cNvPr>
          <p:cNvPicPr>
            <a:picLocks noChangeAspect="1"/>
          </p:cNvPicPr>
          <p:nvPr/>
        </p:nvPicPr>
        <p:blipFill>
          <a:blip r:embed="rId3"/>
          <a:stretch>
            <a:fillRect/>
          </a:stretch>
        </p:blipFill>
        <p:spPr>
          <a:xfrm>
            <a:off x="588214" y="698124"/>
            <a:ext cx="4143194" cy="3113314"/>
          </a:xfrm>
          <a:prstGeom prst="rect">
            <a:avLst/>
          </a:prstGeom>
        </p:spPr>
      </p:pic>
      <p:pic>
        <p:nvPicPr>
          <p:cNvPr id="5" name="Picture 4">
            <a:extLst>
              <a:ext uri="{FF2B5EF4-FFF2-40B4-BE49-F238E27FC236}">
                <a16:creationId xmlns:a16="http://schemas.microsoft.com/office/drawing/2014/main" xmlns="" id="{3B4AB332-84F8-4AC2-B2C4-733B9396A818}"/>
              </a:ext>
            </a:extLst>
          </p:cNvPr>
          <p:cNvPicPr>
            <a:picLocks noChangeAspect="1"/>
          </p:cNvPicPr>
          <p:nvPr/>
        </p:nvPicPr>
        <p:blipFill>
          <a:blip r:embed="rId4"/>
          <a:stretch>
            <a:fillRect/>
          </a:stretch>
        </p:blipFill>
        <p:spPr>
          <a:xfrm>
            <a:off x="555259" y="3987573"/>
            <a:ext cx="3827236" cy="2870427"/>
          </a:xfrm>
          <a:prstGeom prst="rect">
            <a:avLst/>
          </a:prstGeom>
        </p:spPr>
      </p:pic>
      <p:pic>
        <p:nvPicPr>
          <p:cNvPr id="7" name="Picture 6">
            <a:extLst>
              <a:ext uri="{FF2B5EF4-FFF2-40B4-BE49-F238E27FC236}">
                <a16:creationId xmlns:a16="http://schemas.microsoft.com/office/drawing/2014/main" xmlns="" id="{3EF7CF25-9B47-47C9-9F26-0631358D70D3}"/>
              </a:ext>
            </a:extLst>
          </p:cNvPr>
          <p:cNvPicPr>
            <a:picLocks noChangeAspect="1"/>
          </p:cNvPicPr>
          <p:nvPr/>
        </p:nvPicPr>
        <p:blipFill>
          <a:blip r:embed="rId5"/>
          <a:stretch>
            <a:fillRect/>
          </a:stretch>
        </p:blipFill>
        <p:spPr>
          <a:xfrm>
            <a:off x="6397809" y="275581"/>
            <a:ext cx="4386303" cy="3271368"/>
          </a:xfrm>
          <a:prstGeom prst="rect">
            <a:avLst/>
          </a:prstGeom>
        </p:spPr>
      </p:pic>
      <p:pic>
        <p:nvPicPr>
          <p:cNvPr id="8" name="Picture 7">
            <a:extLst>
              <a:ext uri="{FF2B5EF4-FFF2-40B4-BE49-F238E27FC236}">
                <a16:creationId xmlns:a16="http://schemas.microsoft.com/office/drawing/2014/main" xmlns="" id="{6A9F30EF-3865-4F48-87A9-60232DEE6F11}"/>
              </a:ext>
            </a:extLst>
          </p:cNvPr>
          <p:cNvPicPr>
            <a:picLocks noChangeAspect="1"/>
          </p:cNvPicPr>
          <p:nvPr/>
        </p:nvPicPr>
        <p:blipFill>
          <a:blip r:embed="rId6"/>
          <a:stretch>
            <a:fillRect/>
          </a:stretch>
        </p:blipFill>
        <p:spPr>
          <a:xfrm>
            <a:off x="5976983" y="3619519"/>
            <a:ext cx="4052387" cy="3022328"/>
          </a:xfrm>
          <a:prstGeom prst="rect">
            <a:avLst/>
          </a:prstGeom>
        </p:spPr>
      </p:pic>
      <p:sp>
        <p:nvSpPr>
          <p:cNvPr id="11" name="Action Button: Go Home 10">
            <a:hlinkClick r:id="rId7" action="ppaction://hlinksldjump" highlightClick="1"/>
            <a:extLst>
              <a:ext uri="{FF2B5EF4-FFF2-40B4-BE49-F238E27FC236}">
                <a16:creationId xmlns:a16="http://schemas.microsoft.com/office/drawing/2014/main" xmlns="" id="{F044D2A1-1DFA-47FD-B398-61751A4CE9C0}"/>
              </a:ext>
            </a:extLst>
          </p:cNvPr>
          <p:cNvSpPr/>
          <p:nvPr/>
        </p:nvSpPr>
        <p:spPr>
          <a:xfrm>
            <a:off x="11120061" y="5815584"/>
            <a:ext cx="1042416" cy="1042416"/>
          </a:xfrm>
          <a:prstGeom prst="actionButtonHom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 name="Picture 1">
            <a:extLst>
              <a:ext uri="{FF2B5EF4-FFF2-40B4-BE49-F238E27FC236}">
                <a16:creationId xmlns:a16="http://schemas.microsoft.com/office/drawing/2014/main" xmlns="" id="{07657A33-D5AD-41DA-B258-EB50D0E34E75}"/>
              </a:ext>
            </a:extLst>
          </p:cNvPr>
          <p:cNvPicPr>
            <a:picLocks noChangeAspect="1"/>
          </p:cNvPicPr>
          <p:nvPr/>
        </p:nvPicPr>
        <p:blipFill>
          <a:blip r:embed="rId8"/>
          <a:stretch>
            <a:fillRect/>
          </a:stretch>
        </p:blipFill>
        <p:spPr>
          <a:xfrm>
            <a:off x="531102" y="417628"/>
            <a:ext cx="4200306" cy="3393810"/>
          </a:xfrm>
          <a:prstGeom prst="rect">
            <a:avLst/>
          </a:prstGeom>
        </p:spPr>
      </p:pic>
    </p:spTree>
    <p:extLst>
      <p:ext uri="{BB962C8B-B14F-4D97-AF65-F5344CB8AC3E}">
        <p14:creationId xmlns:p14="http://schemas.microsoft.com/office/powerpoint/2010/main" val="14567500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Image result for â«×§×¨××§×××¨× ×¤××××××§×â¬â">
            <a:extLst>
              <a:ext uri="{FF2B5EF4-FFF2-40B4-BE49-F238E27FC236}">
                <a16:creationId xmlns:a16="http://schemas.microsoft.com/office/drawing/2014/main" xmlns="" id="{032B25C8-2F57-4029-AA51-528BB6B5F4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87" y="868590"/>
            <a:ext cx="6096000" cy="35242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5229D409-078B-4DF1-AF2C-CDC9CDFFB1C9}"/>
              </a:ext>
            </a:extLst>
          </p:cNvPr>
          <p:cNvPicPr>
            <a:picLocks noChangeAspect="1"/>
          </p:cNvPicPr>
          <p:nvPr/>
        </p:nvPicPr>
        <p:blipFill>
          <a:blip r:embed="rId3"/>
          <a:stretch>
            <a:fillRect/>
          </a:stretch>
        </p:blipFill>
        <p:spPr>
          <a:xfrm>
            <a:off x="7072935" y="264886"/>
            <a:ext cx="4593069" cy="3164114"/>
          </a:xfrm>
          <a:prstGeom prst="rect">
            <a:avLst/>
          </a:prstGeom>
        </p:spPr>
      </p:pic>
      <p:sp>
        <p:nvSpPr>
          <p:cNvPr id="5" name="Rectangle 4">
            <a:extLst>
              <a:ext uri="{FF2B5EF4-FFF2-40B4-BE49-F238E27FC236}">
                <a16:creationId xmlns:a16="http://schemas.microsoft.com/office/drawing/2014/main" xmlns="" id="{A157F488-74C8-47F5-9562-375EA1F03049}"/>
              </a:ext>
            </a:extLst>
          </p:cNvPr>
          <p:cNvSpPr/>
          <p:nvPr/>
        </p:nvSpPr>
        <p:spPr>
          <a:xfrm>
            <a:off x="58081" y="37676"/>
            <a:ext cx="2382383" cy="454420"/>
          </a:xfrm>
          <a:prstGeom prst="rect">
            <a:avLst/>
          </a:prstGeom>
        </p:spPr>
        <p:txBody>
          <a:bodyPr wrap="none">
            <a:spAutoFit/>
          </a:bodyPr>
          <a:lstStyle/>
          <a:p>
            <a:pPr>
              <a:lnSpc>
                <a:spcPct val="150000"/>
              </a:lnSpc>
            </a:pPr>
            <a:r>
              <a:rPr lang="en-US" altLang="en-US" dirty="0">
                <a:solidFill>
                  <a:schemeClr val="bg1"/>
                </a:solidFill>
                <a:highlight>
                  <a:srgbClr val="0000FF"/>
                </a:highlight>
                <a:latin typeface="Arial Rounded MT Bold" panose="020F0704030504030204" pitchFamily="34" charset="0"/>
              </a:rPr>
              <a:t>Jewish power party</a:t>
            </a:r>
          </a:p>
        </p:txBody>
      </p:sp>
      <p:pic>
        <p:nvPicPr>
          <p:cNvPr id="7" name="Picture 6">
            <a:extLst>
              <a:ext uri="{FF2B5EF4-FFF2-40B4-BE49-F238E27FC236}">
                <a16:creationId xmlns:a16="http://schemas.microsoft.com/office/drawing/2014/main" xmlns="" id="{07062073-4B78-41BE-A6C5-8CDCF238B990}"/>
              </a:ext>
            </a:extLst>
          </p:cNvPr>
          <p:cNvPicPr>
            <a:picLocks noChangeAspect="1"/>
          </p:cNvPicPr>
          <p:nvPr/>
        </p:nvPicPr>
        <p:blipFill>
          <a:blip r:embed="rId4"/>
          <a:stretch>
            <a:fillRect/>
          </a:stretch>
        </p:blipFill>
        <p:spPr>
          <a:xfrm>
            <a:off x="7253601" y="3617686"/>
            <a:ext cx="3809830" cy="2841426"/>
          </a:xfrm>
          <a:prstGeom prst="rect">
            <a:avLst/>
          </a:prstGeom>
        </p:spPr>
      </p:pic>
      <p:sp>
        <p:nvSpPr>
          <p:cNvPr id="8" name="Action Button: Go Home 7">
            <a:hlinkClick r:id="rId5" action="ppaction://hlinksldjump" highlightClick="1"/>
            <a:extLst>
              <a:ext uri="{FF2B5EF4-FFF2-40B4-BE49-F238E27FC236}">
                <a16:creationId xmlns:a16="http://schemas.microsoft.com/office/drawing/2014/main" xmlns="" id="{1935A912-FBE3-4476-84B6-9ADCC4AFABF7}"/>
              </a:ext>
            </a:extLst>
          </p:cNvPr>
          <p:cNvSpPr/>
          <p:nvPr/>
        </p:nvSpPr>
        <p:spPr>
          <a:xfrm>
            <a:off x="11120061" y="5815584"/>
            <a:ext cx="1042416" cy="1042416"/>
          </a:xfrm>
          <a:prstGeom prst="actionButtonHom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6" name="Picture 5">
            <a:extLst>
              <a:ext uri="{FF2B5EF4-FFF2-40B4-BE49-F238E27FC236}">
                <a16:creationId xmlns:a16="http://schemas.microsoft.com/office/drawing/2014/main" xmlns="" id="{5E4BB11B-B1DB-451F-B5ED-8BA656290310}"/>
              </a:ext>
            </a:extLst>
          </p:cNvPr>
          <p:cNvPicPr>
            <a:picLocks noChangeAspect="1"/>
          </p:cNvPicPr>
          <p:nvPr/>
        </p:nvPicPr>
        <p:blipFill>
          <a:blip r:embed="rId6"/>
          <a:stretch>
            <a:fillRect/>
          </a:stretch>
        </p:blipFill>
        <p:spPr>
          <a:xfrm>
            <a:off x="1746328" y="4555767"/>
            <a:ext cx="1388271" cy="2086199"/>
          </a:xfrm>
          <a:prstGeom prst="rect">
            <a:avLst/>
          </a:prstGeom>
        </p:spPr>
      </p:pic>
      <p:sp>
        <p:nvSpPr>
          <p:cNvPr id="9" name="Action Button: Help 8">
            <a:hlinkClick r:id="" action="ppaction://noaction" highlightClick="1"/>
            <a:extLst>
              <a:ext uri="{FF2B5EF4-FFF2-40B4-BE49-F238E27FC236}">
                <a16:creationId xmlns:a16="http://schemas.microsoft.com/office/drawing/2014/main" xmlns="" id="{7BB4BD61-8D5C-4050-9896-A9C8250491ED}"/>
              </a:ext>
            </a:extLst>
          </p:cNvPr>
          <p:cNvSpPr/>
          <p:nvPr/>
        </p:nvSpPr>
        <p:spPr>
          <a:xfrm>
            <a:off x="1508760" y="5038399"/>
            <a:ext cx="441960" cy="524201"/>
          </a:xfrm>
          <a:prstGeom prst="actionButtonHelp">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9367820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Image result for â«×§×¨××§×××¨× ×¤××××××§×â¬â">
            <a:extLst>
              <a:ext uri="{FF2B5EF4-FFF2-40B4-BE49-F238E27FC236}">
                <a16:creationId xmlns:a16="http://schemas.microsoft.com/office/drawing/2014/main" xmlns="" id="{66B00B0D-41DF-413C-8F09-F157926A65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978" y="855682"/>
            <a:ext cx="43053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69607427-0636-4E4B-951F-5A84AEFD0F37}"/>
              </a:ext>
            </a:extLst>
          </p:cNvPr>
          <p:cNvPicPr>
            <a:picLocks noChangeAspect="1"/>
          </p:cNvPicPr>
          <p:nvPr/>
        </p:nvPicPr>
        <p:blipFill>
          <a:blip r:embed="rId3"/>
          <a:stretch>
            <a:fillRect/>
          </a:stretch>
        </p:blipFill>
        <p:spPr>
          <a:xfrm>
            <a:off x="7259428" y="408453"/>
            <a:ext cx="4699280" cy="2841425"/>
          </a:xfrm>
          <a:prstGeom prst="rect">
            <a:avLst/>
          </a:prstGeom>
        </p:spPr>
      </p:pic>
      <p:sp>
        <p:nvSpPr>
          <p:cNvPr id="6" name="Rectangle 5">
            <a:extLst>
              <a:ext uri="{FF2B5EF4-FFF2-40B4-BE49-F238E27FC236}">
                <a16:creationId xmlns:a16="http://schemas.microsoft.com/office/drawing/2014/main" xmlns="" id="{44E8ABC8-E195-4958-A70F-B4689F3F0E79}"/>
              </a:ext>
            </a:extLst>
          </p:cNvPr>
          <p:cNvSpPr/>
          <p:nvPr/>
        </p:nvSpPr>
        <p:spPr>
          <a:xfrm>
            <a:off x="58192" y="66703"/>
            <a:ext cx="1917704" cy="454420"/>
          </a:xfrm>
          <a:prstGeom prst="rect">
            <a:avLst/>
          </a:prstGeom>
        </p:spPr>
        <p:txBody>
          <a:bodyPr wrap="none">
            <a:spAutoFit/>
          </a:bodyPr>
          <a:lstStyle/>
          <a:p>
            <a:pPr>
              <a:lnSpc>
                <a:spcPct val="150000"/>
              </a:lnSpc>
            </a:pPr>
            <a:r>
              <a:rPr lang="en-US" altLang="en-US" dirty="0">
                <a:solidFill>
                  <a:schemeClr val="bg1"/>
                </a:solidFill>
                <a:highlight>
                  <a:srgbClr val="0000FF"/>
                </a:highlight>
                <a:latin typeface="Arial Rounded MT Bold" panose="020F0704030504030204" pitchFamily="34" charset="0"/>
              </a:rPr>
              <a:t>Judicial system</a:t>
            </a:r>
          </a:p>
        </p:txBody>
      </p:sp>
      <p:pic>
        <p:nvPicPr>
          <p:cNvPr id="7" name="Picture 6">
            <a:extLst>
              <a:ext uri="{FF2B5EF4-FFF2-40B4-BE49-F238E27FC236}">
                <a16:creationId xmlns:a16="http://schemas.microsoft.com/office/drawing/2014/main" xmlns="" id="{931D68E1-3C1C-44A2-955A-542A2D18821E}"/>
              </a:ext>
            </a:extLst>
          </p:cNvPr>
          <p:cNvPicPr>
            <a:picLocks noChangeAspect="1"/>
          </p:cNvPicPr>
          <p:nvPr/>
        </p:nvPicPr>
        <p:blipFill>
          <a:blip r:embed="rId4"/>
          <a:stretch>
            <a:fillRect/>
          </a:stretch>
        </p:blipFill>
        <p:spPr>
          <a:xfrm>
            <a:off x="7887716" y="3429000"/>
            <a:ext cx="4153196" cy="3097513"/>
          </a:xfrm>
          <a:prstGeom prst="rect">
            <a:avLst/>
          </a:prstGeom>
        </p:spPr>
      </p:pic>
      <p:pic>
        <p:nvPicPr>
          <p:cNvPr id="11" name="Picture 10">
            <a:extLst>
              <a:ext uri="{FF2B5EF4-FFF2-40B4-BE49-F238E27FC236}">
                <a16:creationId xmlns:a16="http://schemas.microsoft.com/office/drawing/2014/main" xmlns="" id="{DDF47FD9-C882-4104-B38E-EEB7AAA4D5E3}"/>
              </a:ext>
            </a:extLst>
          </p:cNvPr>
          <p:cNvPicPr>
            <a:picLocks noChangeAspect="1"/>
          </p:cNvPicPr>
          <p:nvPr/>
        </p:nvPicPr>
        <p:blipFill>
          <a:blip r:embed="rId5"/>
          <a:stretch>
            <a:fillRect/>
          </a:stretch>
        </p:blipFill>
        <p:spPr>
          <a:xfrm>
            <a:off x="304978" y="3461611"/>
            <a:ext cx="4309584" cy="3097513"/>
          </a:xfrm>
          <a:prstGeom prst="rect">
            <a:avLst/>
          </a:prstGeom>
        </p:spPr>
      </p:pic>
      <p:sp>
        <p:nvSpPr>
          <p:cNvPr id="14" name="Action Button: Go Home 13">
            <a:hlinkClick r:id="rId6" action="ppaction://hlinksldjump" highlightClick="1"/>
            <a:extLst>
              <a:ext uri="{FF2B5EF4-FFF2-40B4-BE49-F238E27FC236}">
                <a16:creationId xmlns:a16="http://schemas.microsoft.com/office/drawing/2014/main" xmlns="" id="{14C0E954-6E9F-425E-B8C4-03EE6E88EF9D}"/>
              </a:ext>
            </a:extLst>
          </p:cNvPr>
          <p:cNvSpPr/>
          <p:nvPr/>
        </p:nvSpPr>
        <p:spPr>
          <a:xfrm>
            <a:off x="11120061" y="5815584"/>
            <a:ext cx="1042416" cy="1042416"/>
          </a:xfrm>
          <a:prstGeom prst="actionButtonHom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2" name="Picture 11">
            <a:extLst>
              <a:ext uri="{FF2B5EF4-FFF2-40B4-BE49-F238E27FC236}">
                <a16:creationId xmlns:a16="http://schemas.microsoft.com/office/drawing/2014/main" xmlns="" id="{7F1683FD-BBD4-49FF-8B3B-08A41AA0125A}"/>
              </a:ext>
            </a:extLst>
          </p:cNvPr>
          <p:cNvPicPr>
            <a:picLocks noChangeAspect="1"/>
          </p:cNvPicPr>
          <p:nvPr/>
        </p:nvPicPr>
        <p:blipFill>
          <a:blip r:embed="rId7"/>
          <a:stretch>
            <a:fillRect/>
          </a:stretch>
        </p:blipFill>
        <p:spPr>
          <a:xfrm>
            <a:off x="4610278" y="3429000"/>
            <a:ext cx="3357833" cy="1941247"/>
          </a:xfrm>
          <a:prstGeom prst="rect">
            <a:avLst/>
          </a:prstGeom>
        </p:spPr>
      </p:pic>
    </p:spTree>
    <p:extLst>
      <p:ext uri="{BB962C8B-B14F-4D97-AF65-F5344CB8AC3E}">
        <p14:creationId xmlns:p14="http://schemas.microsoft.com/office/powerpoint/2010/main" val="28883504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634C649-9C4C-4905-890D-F8303BCE3A87}"/>
              </a:ext>
            </a:extLst>
          </p:cNvPr>
          <p:cNvPicPr>
            <a:picLocks noChangeAspect="1"/>
          </p:cNvPicPr>
          <p:nvPr/>
        </p:nvPicPr>
        <p:blipFill>
          <a:blip r:embed="rId3"/>
          <a:stretch>
            <a:fillRect/>
          </a:stretch>
        </p:blipFill>
        <p:spPr>
          <a:xfrm>
            <a:off x="6625677" y="521123"/>
            <a:ext cx="5094182" cy="3080203"/>
          </a:xfrm>
          <a:prstGeom prst="rect">
            <a:avLst/>
          </a:prstGeom>
        </p:spPr>
      </p:pic>
      <p:sp>
        <p:nvSpPr>
          <p:cNvPr id="5" name="Rectangle 4">
            <a:extLst>
              <a:ext uri="{FF2B5EF4-FFF2-40B4-BE49-F238E27FC236}">
                <a16:creationId xmlns:a16="http://schemas.microsoft.com/office/drawing/2014/main" xmlns="" id="{D1B07AF8-D9B9-4DCE-B74D-32201BB6B406}"/>
              </a:ext>
            </a:extLst>
          </p:cNvPr>
          <p:cNvSpPr/>
          <p:nvPr/>
        </p:nvSpPr>
        <p:spPr>
          <a:xfrm>
            <a:off x="110454" y="66703"/>
            <a:ext cx="4309641" cy="454420"/>
          </a:xfrm>
          <a:prstGeom prst="rect">
            <a:avLst/>
          </a:prstGeom>
        </p:spPr>
        <p:txBody>
          <a:bodyPr wrap="none">
            <a:spAutoFit/>
          </a:bodyPr>
          <a:lstStyle/>
          <a:p>
            <a:pPr>
              <a:lnSpc>
                <a:spcPct val="150000"/>
              </a:lnSpc>
            </a:pPr>
            <a:r>
              <a:rPr lang="en-US" altLang="en-US" dirty="0">
                <a:solidFill>
                  <a:schemeClr val="bg1"/>
                </a:solidFill>
                <a:highlight>
                  <a:srgbClr val="0000FF"/>
                </a:highlight>
                <a:latin typeface="Arial Rounded MT Bold" panose="020F0704030504030204" pitchFamily="34" charset="0"/>
              </a:rPr>
              <a:t>The  small parties and the threshold. </a:t>
            </a:r>
          </a:p>
        </p:txBody>
      </p:sp>
      <p:pic>
        <p:nvPicPr>
          <p:cNvPr id="6" name="Picture 5">
            <a:extLst>
              <a:ext uri="{FF2B5EF4-FFF2-40B4-BE49-F238E27FC236}">
                <a16:creationId xmlns:a16="http://schemas.microsoft.com/office/drawing/2014/main" xmlns="" id="{C31F93AC-22D5-446D-BD3C-52665B4B4C03}"/>
              </a:ext>
            </a:extLst>
          </p:cNvPr>
          <p:cNvPicPr>
            <a:picLocks noChangeAspect="1"/>
          </p:cNvPicPr>
          <p:nvPr/>
        </p:nvPicPr>
        <p:blipFill>
          <a:blip r:embed="rId4"/>
          <a:stretch>
            <a:fillRect/>
          </a:stretch>
        </p:blipFill>
        <p:spPr>
          <a:xfrm>
            <a:off x="472141" y="1176008"/>
            <a:ext cx="4238146" cy="4234192"/>
          </a:xfrm>
          <a:prstGeom prst="rect">
            <a:avLst/>
          </a:prstGeom>
        </p:spPr>
      </p:pic>
      <p:sp>
        <p:nvSpPr>
          <p:cNvPr id="7" name="Action Button: Go Home 6">
            <a:hlinkClick r:id="rId5" action="ppaction://hlinksldjump" highlightClick="1"/>
            <a:extLst>
              <a:ext uri="{FF2B5EF4-FFF2-40B4-BE49-F238E27FC236}">
                <a16:creationId xmlns:a16="http://schemas.microsoft.com/office/drawing/2014/main" xmlns="" id="{9FAB863D-A51A-4BE6-AFD9-31188CF1F9EF}"/>
              </a:ext>
            </a:extLst>
          </p:cNvPr>
          <p:cNvSpPr/>
          <p:nvPr/>
        </p:nvSpPr>
        <p:spPr>
          <a:xfrm>
            <a:off x="11120061" y="5815584"/>
            <a:ext cx="1042416" cy="1042416"/>
          </a:xfrm>
          <a:prstGeom prst="actionButtonHom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8" name="Picture 7">
            <a:extLst>
              <a:ext uri="{FF2B5EF4-FFF2-40B4-BE49-F238E27FC236}">
                <a16:creationId xmlns:a16="http://schemas.microsoft.com/office/drawing/2014/main" xmlns="" id="{B81C583D-057D-47F7-84AD-D0EFF8B26536}"/>
              </a:ext>
            </a:extLst>
          </p:cNvPr>
          <p:cNvPicPr>
            <a:picLocks noChangeAspect="1"/>
          </p:cNvPicPr>
          <p:nvPr/>
        </p:nvPicPr>
        <p:blipFill>
          <a:blip r:embed="rId6"/>
          <a:stretch>
            <a:fillRect/>
          </a:stretch>
        </p:blipFill>
        <p:spPr>
          <a:xfrm>
            <a:off x="6625677" y="4443222"/>
            <a:ext cx="2466975" cy="1847850"/>
          </a:xfrm>
          <a:prstGeom prst="rect">
            <a:avLst/>
          </a:prstGeom>
        </p:spPr>
      </p:pic>
      <p:cxnSp>
        <p:nvCxnSpPr>
          <p:cNvPr id="9" name="Straight Connector 8">
            <a:extLst>
              <a:ext uri="{FF2B5EF4-FFF2-40B4-BE49-F238E27FC236}">
                <a16:creationId xmlns:a16="http://schemas.microsoft.com/office/drawing/2014/main" xmlns="" id="{798801AC-C492-49DE-89D2-88AAFF3734CD}"/>
              </a:ext>
            </a:extLst>
          </p:cNvPr>
          <p:cNvCxnSpPr>
            <a:cxnSpLocks/>
          </p:cNvCxnSpPr>
          <p:nvPr/>
        </p:nvCxnSpPr>
        <p:spPr>
          <a:xfrm flipH="1">
            <a:off x="6625678" y="4443222"/>
            <a:ext cx="2466974" cy="18478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4BCB6C72-A2A4-4822-BC22-93D069AB4DAF}"/>
              </a:ext>
            </a:extLst>
          </p:cNvPr>
          <p:cNvCxnSpPr>
            <a:cxnSpLocks/>
          </p:cNvCxnSpPr>
          <p:nvPr/>
        </p:nvCxnSpPr>
        <p:spPr>
          <a:xfrm>
            <a:off x="6625677" y="4443222"/>
            <a:ext cx="2466975" cy="18936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5345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1CB89EC-5731-4315-B529-7AE93AC2E19D}"/>
              </a:ext>
            </a:extLst>
          </p:cNvPr>
          <p:cNvPicPr>
            <a:picLocks noChangeAspect="1"/>
          </p:cNvPicPr>
          <p:nvPr/>
        </p:nvPicPr>
        <p:blipFill>
          <a:blip r:embed="rId2"/>
          <a:stretch>
            <a:fillRect/>
          </a:stretch>
        </p:blipFill>
        <p:spPr>
          <a:xfrm>
            <a:off x="515647" y="972457"/>
            <a:ext cx="3780298" cy="2819400"/>
          </a:xfrm>
          <a:prstGeom prst="rect">
            <a:avLst/>
          </a:prstGeom>
        </p:spPr>
      </p:pic>
      <p:pic>
        <p:nvPicPr>
          <p:cNvPr id="5" name="Picture 4">
            <a:extLst>
              <a:ext uri="{FF2B5EF4-FFF2-40B4-BE49-F238E27FC236}">
                <a16:creationId xmlns:a16="http://schemas.microsoft.com/office/drawing/2014/main" xmlns="" id="{084AC793-0C21-43D9-870E-57545E9DCD0A}"/>
              </a:ext>
            </a:extLst>
          </p:cNvPr>
          <p:cNvPicPr>
            <a:picLocks noChangeAspect="1"/>
          </p:cNvPicPr>
          <p:nvPr/>
        </p:nvPicPr>
        <p:blipFill>
          <a:blip r:embed="rId3"/>
          <a:stretch>
            <a:fillRect/>
          </a:stretch>
        </p:blipFill>
        <p:spPr>
          <a:xfrm>
            <a:off x="515647" y="4298424"/>
            <a:ext cx="3388697" cy="2527339"/>
          </a:xfrm>
          <a:prstGeom prst="rect">
            <a:avLst/>
          </a:prstGeom>
        </p:spPr>
      </p:pic>
      <p:pic>
        <p:nvPicPr>
          <p:cNvPr id="6" name="Picture 5">
            <a:extLst>
              <a:ext uri="{FF2B5EF4-FFF2-40B4-BE49-F238E27FC236}">
                <a16:creationId xmlns:a16="http://schemas.microsoft.com/office/drawing/2014/main" xmlns="" id="{10456943-6ACF-4B37-877D-AB063821995F}"/>
              </a:ext>
            </a:extLst>
          </p:cNvPr>
          <p:cNvPicPr>
            <a:picLocks noChangeAspect="1"/>
          </p:cNvPicPr>
          <p:nvPr/>
        </p:nvPicPr>
        <p:blipFill>
          <a:blip r:embed="rId4"/>
          <a:stretch>
            <a:fillRect/>
          </a:stretch>
        </p:blipFill>
        <p:spPr>
          <a:xfrm>
            <a:off x="7418920" y="465816"/>
            <a:ext cx="3701141" cy="2760364"/>
          </a:xfrm>
          <a:prstGeom prst="rect">
            <a:avLst/>
          </a:prstGeom>
        </p:spPr>
      </p:pic>
      <p:pic>
        <p:nvPicPr>
          <p:cNvPr id="7" name="Picture 6">
            <a:extLst>
              <a:ext uri="{FF2B5EF4-FFF2-40B4-BE49-F238E27FC236}">
                <a16:creationId xmlns:a16="http://schemas.microsoft.com/office/drawing/2014/main" xmlns="" id="{32DF2821-94D1-4A64-800B-433716EC2600}"/>
              </a:ext>
            </a:extLst>
          </p:cNvPr>
          <p:cNvPicPr>
            <a:picLocks noChangeAspect="1"/>
          </p:cNvPicPr>
          <p:nvPr/>
        </p:nvPicPr>
        <p:blipFill>
          <a:blip r:embed="rId5"/>
          <a:stretch>
            <a:fillRect/>
          </a:stretch>
        </p:blipFill>
        <p:spPr>
          <a:xfrm>
            <a:off x="4205057" y="3850223"/>
            <a:ext cx="4147131" cy="2979892"/>
          </a:xfrm>
          <a:prstGeom prst="rect">
            <a:avLst/>
          </a:prstGeom>
        </p:spPr>
      </p:pic>
      <p:sp>
        <p:nvSpPr>
          <p:cNvPr id="8" name="Action Button: Go Home 7">
            <a:hlinkClick r:id="rId6" action="ppaction://hlinksldjump" highlightClick="1"/>
            <a:extLst>
              <a:ext uri="{FF2B5EF4-FFF2-40B4-BE49-F238E27FC236}">
                <a16:creationId xmlns:a16="http://schemas.microsoft.com/office/drawing/2014/main" xmlns="" id="{73003102-21D0-43E7-9038-7F0274E45C81}"/>
              </a:ext>
            </a:extLst>
          </p:cNvPr>
          <p:cNvSpPr/>
          <p:nvPr/>
        </p:nvSpPr>
        <p:spPr>
          <a:xfrm>
            <a:off x="11120061" y="5815584"/>
            <a:ext cx="1042416" cy="1042416"/>
          </a:xfrm>
          <a:prstGeom prst="actionButtonHom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Rectangle 8">
            <a:extLst>
              <a:ext uri="{FF2B5EF4-FFF2-40B4-BE49-F238E27FC236}">
                <a16:creationId xmlns:a16="http://schemas.microsoft.com/office/drawing/2014/main" xmlns="" id="{B0A4D85F-AA59-4C25-9574-ACCE06DDB335}"/>
              </a:ext>
            </a:extLst>
          </p:cNvPr>
          <p:cNvSpPr/>
          <p:nvPr/>
        </p:nvSpPr>
        <p:spPr>
          <a:xfrm>
            <a:off x="194543" y="66703"/>
            <a:ext cx="2690032" cy="454420"/>
          </a:xfrm>
          <a:prstGeom prst="rect">
            <a:avLst/>
          </a:prstGeom>
        </p:spPr>
        <p:txBody>
          <a:bodyPr wrap="none">
            <a:spAutoFit/>
          </a:bodyPr>
          <a:lstStyle/>
          <a:p>
            <a:pPr>
              <a:lnSpc>
                <a:spcPct val="150000"/>
              </a:lnSpc>
            </a:pPr>
            <a:r>
              <a:rPr lang="en-US" altLang="en-US" dirty="0">
                <a:solidFill>
                  <a:schemeClr val="bg1"/>
                </a:solidFill>
                <a:highlight>
                  <a:srgbClr val="0000FF"/>
                </a:highlight>
                <a:latin typeface="Arial Rounded MT Bold" panose="020F0704030504030204" pitchFamily="34" charset="0"/>
              </a:rPr>
              <a:t>Trump peace deal ?!@</a:t>
            </a:r>
          </a:p>
        </p:txBody>
      </p:sp>
      <p:pic>
        <p:nvPicPr>
          <p:cNvPr id="10" name="Picture 9">
            <a:extLst>
              <a:ext uri="{FF2B5EF4-FFF2-40B4-BE49-F238E27FC236}">
                <a16:creationId xmlns:a16="http://schemas.microsoft.com/office/drawing/2014/main" xmlns="" id="{2AA252C0-956C-4016-92E9-EC5A35465A93}"/>
              </a:ext>
            </a:extLst>
          </p:cNvPr>
          <p:cNvPicPr>
            <a:picLocks noChangeAspect="1"/>
          </p:cNvPicPr>
          <p:nvPr/>
        </p:nvPicPr>
        <p:blipFill rotWithShape="1">
          <a:blip r:embed="rId7"/>
          <a:srcRect l="43464" r="15510"/>
          <a:stretch/>
        </p:blipFill>
        <p:spPr>
          <a:xfrm>
            <a:off x="4440990" y="431420"/>
            <a:ext cx="2743214" cy="3200400"/>
          </a:xfrm>
          <a:prstGeom prst="rect">
            <a:avLst/>
          </a:prstGeom>
        </p:spPr>
      </p:pic>
      <p:pic>
        <p:nvPicPr>
          <p:cNvPr id="11" name="Picture 10">
            <a:extLst>
              <a:ext uri="{FF2B5EF4-FFF2-40B4-BE49-F238E27FC236}">
                <a16:creationId xmlns:a16="http://schemas.microsoft.com/office/drawing/2014/main" xmlns="" id="{65ADC124-8678-4DB8-871B-CB60AC047B0A}"/>
              </a:ext>
            </a:extLst>
          </p:cNvPr>
          <p:cNvPicPr>
            <a:picLocks noChangeAspect="1"/>
          </p:cNvPicPr>
          <p:nvPr/>
        </p:nvPicPr>
        <p:blipFill>
          <a:blip r:embed="rId8"/>
          <a:stretch>
            <a:fillRect/>
          </a:stretch>
        </p:blipFill>
        <p:spPr>
          <a:xfrm>
            <a:off x="8523252" y="3429000"/>
            <a:ext cx="3668748" cy="2119068"/>
          </a:xfrm>
          <a:prstGeom prst="rect">
            <a:avLst/>
          </a:prstGeom>
        </p:spPr>
      </p:pic>
    </p:spTree>
    <p:extLst>
      <p:ext uri="{BB962C8B-B14F-4D97-AF65-F5344CB8AC3E}">
        <p14:creationId xmlns:p14="http://schemas.microsoft.com/office/powerpoint/2010/main" val="19550695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Image result for â«××¨××¤ ×§×¨××§×××¨×â¬â">
            <a:extLst>
              <a:ext uri="{FF2B5EF4-FFF2-40B4-BE49-F238E27FC236}">
                <a16:creationId xmlns:a16="http://schemas.microsoft.com/office/drawing/2014/main" xmlns="" id="{EA918D63-3D73-4595-96EE-53D4F7CD3A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7520" y="2118745"/>
            <a:ext cx="5082509" cy="3267327"/>
          </a:xfrm>
          <a:prstGeom prst="rect">
            <a:avLst/>
          </a:prstGeom>
          <a:noFill/>
          <a:extLst>
            <a:ext uri="{909E8E84-426E-40DD-AFC4-6F175D3DCCD1}">
              <a14:hiddenFill xmlns:a14="http://schemas.microsoft.com/office/drawing/2010/main">
                <a:solidFill>
                  <a:srgbClr val="FFFFFF"/>
                </a:solidFill>
              </a14:hiddenFill>
            </a:ext>
          </a:extLst>
        </p:spPr>
      </p:pic>
      <p:sp>
        <p:nvSpPr>
          <p:cNvPr id="5" name="Action Button: Go Home 4">
            <a:hlinkClick r:id="rId3" action="ppaction://hlinksldjump" highlightClick="1"/>
            <a:extLst>
              <a:ext uri="{FF2B5EF4-FFF2-40B4-BE49-F238E27FC236}">
                <a16:creationId xmlns:a16="http://schemas.microsoft.com/office/drawing/2014/main" xmlns="" id="{056304CA-134D-4B80-AE3D-7A9F2E403463}"/>
              </a:ext>
            </a:extLst>
          </p:cNvPr>
          <p:cNvSpPr/>
          <p:nvPr/>
        </p:nvSpPr>
        <p:spPr>
          <a:xfrm>
            <a:off x="11120061" y="5815584"/>
            <a:ext cx="1042416" cy="1042416"/>
          </a:xfrm>
          <a:prstGeom prst="actionButtonHom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Rectangle 3">
            <a:extLst>
              <a:ext uri="{FF2B5EF4-FFF2-40B4-BE49-F238E27FC236}">
                <a16:creationId xmlns:a16="http://schemas.microsoft.com/office/drawing/2014/main" xmlns="" id="{071F1432-FAE3-461D-B5F7-559C756DF0DE}"/>
              </a:ext>
            </a:extLst>
          </p:cNvPr>
          <p:cNvSpPr/>
          <p:nvPr/>
        </p:nvSpPr>
        <p:spPr>
          <a:xfrm>
            <a:off x="159656" y="149240"/>
            <a:ext cx="7605486" cy="454420"/>
          </a:xfrm>
          <a:prstGeom prst="rect">
            <a:avLst/>
          </a:prstGeom>
        </p:spPr>
        <p:txBody>
          <a:bodyPr wrap="square">
            <a:spAutoFit/>
          </a:bodyPr>
          <a:lstStyle/>
          <a:p>
            <a:pPr>
              <a:lnSpc>
                <a:spcPct val="150000"/>
              </a:lnSpc>
            </a:pPr>
            <a:r>
              <a:rPr lang="en-US" altLang="en-US" dirty="0">
                <a:solidFill>
                  <a:schemeClr val="bg1"/>
                </a:solidFill>
                <a:highlight>
                  <a:srgbClr val="0000FF"/>
                </a:highlight>
                <a:latin typeface="Arial Rounded MT Bold" panose="020F0704030504030204" pitchFamily="34" charset="0"/>
              </a:rPr>
              <a:t>Economic issues- Housing, cost of living, hospitals etc.</a:t>
            </a:r>
          </a:p>
        </p:txBody>
      </p:sp>
      <p:pic>
        <p:nvPicPr>
          <p:cNvPr id="6" name="Picture 5">
            <a:extLst>
              <a:ext uri="{FF2B5EF4-FFF2-40B4-BE49-F238E27FC236}">
                <a16:creationId xmlns:a16="http://schemas.microsoft.com/office/drawing/2014/main" xmlns="" id="{C5DAACAD-6CED-4155-B8A9-86E2E56954EE}"/>
              </a:ext>
            </a:extLst>
          </p:cNvPr>
          <p:cNvPicPr>
            <a:picLocks noChangeAspect="1"/>
          </p:cNvPicPr>
          <p:nvPr/>
        </p:nvPicPr>
        <p:blipFill>
          <a:blip r:embed="rId4"/>
          <a:stretch>
            <a:fillRect/>
          </a:stretch>
        </p:blipFill>
        <p:spPr>
          <a:xfrm>
            <a:off x="388651" y="1200473"/>
            <a:ext cx="3725754" cy="2677886"/>
          </a:xfrm>
          <a:prstGeom prst="rect">
            <a:avLst/>
          </a:prstGeom>
        </p:spPr>
      </p:pic>
      <p:pic>
        <p:nvPicPr>
          <p:cNvPr id="7" name="Picture 6">
            <a:extLst>
              <a:ext uri="{FF2B5EF4-FFF2-40B4-BE49-F238E27FC236}">
                <a16:creationId xmlns:a16="http://schemas.microsoft.com/office/drawing/2014/main" xmlns="" id="{D2218FD2-CCBA-421A-B104-5D5F0430F267}"/>
              </a:ext>
            </a:extLst>
          </p:cNvPr>
          <p:cNvPicPr>
            <a:picLocks noChangeAspect="1"/>
          </p:cNvPicPr>
          <p:nvPr/>
        </p:nvPicPr>
        <p:blipFill>
          <a:blip r:embed="rId5"/>
          <a:stretch>
            <a:fillRect/>
          </a:stretch>
        </p:blipFill>
        <p:spPr>
          <a:xfrm>
            <a:off x="388651" y="4245681"/>
            <a:ext cx="3182991" cy="2390137"/>
          </a:xfrm>
          <a:prstGeom prst="rect">
            <a:avLst/>
          </a:prstGeom>
        </p:spPr>
      </p:pic>
    </p:spTree>
    <p:extLst>
      <p:ext uri="{BB962C8B-B14F-4D97-AF65-F5344CB8AC3E}">
        <p14:creationId xmlns:p14="http://schemas.microsoft.com/office/powerpoint/2010/main" val="34163945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B428157-E647-471E-B006-7305E82D017E}"/>
              </a:ext>
            </a:extLst>
          </p:cNvPr>
          <p:cNvPicPr>
            <a:picLocks noChangeAspect="1"/>
          </p:cNvPicPr>
          <p:nvPr/>
        </p:nvPicPr>
        <p:blipFill>
          <a:blip r:embed="rId2"/>
          <a:stretch>
            <a:fillRect/>
          </a:stretch>
        </p:blipFill>
        <p:spPr>
          <a:xfrm>
            <a:off x="7657192" y="1259681"/>
            <a:ext cx="4080223" cy="4338637"/>
          </a:xfrm>
          <a:prstGeom prst="rect">
            <a:avLst/>
          </a:prstGeom>
        </p:spPr>
      </p:pic>
      <p:pic>
        <p:nvPicPr>
          <p:cNvPr id="5" name="Picture 4">
            <a:extLst>
              <a:ext uri="{FF2B5EF4-FFF2-40B4-BE49-F238E27FC236}">
                <a16:creationId xmlns:a16="http://schemas.microsoft.com/office/drawing/2014/main" xmlns="" id="{5F638FBC-90CD-4FFB-BE62-CD111B5EBA43}"/>
              </a:ext>
            </a:extLst>
          </p:cNvPr>
          <p:cNvPicPr>
            <a:picLocks noChangeAspect="1"/>
          </p:cNvPicPr>
          <p:nvPr/>
        </p:nvPicPr>
        <p:blipFill>
          <a:blip r:embed="rId3"/>
          <a:stretch>
            <a:fillRect/>
          </a:stretch>
        </p:blipFill>
        <p:spPr>
          <a:xfrm>
            <a:off x="711143" y="2090057"/>
            <a:ext cx="6419400" cy="3983915"/>
          </a:xfrm>
          <a:prstGeom prst="rect">
            <a:avLst/>
          </a:prstGeom>
        </p:spPr>
      </p:pic>
      <p:sp>
        <p:nvSpPr>
          <p:cNvPr id="6" name="Rectangle 5">
            <a:extLst>
              <a:ext uri="{FF2B5EF4-FFF2-40B4-BE49-F238E27FC236}">
                <a16:creationId xmlns:a16="http://schemas.microsoft.com/office/drawing/2014/main" xmlns="" id="{862C222D-0C92-49D8-AC39-F05C5F427B70}"/>
              </a:ext>
            </a:extLst>
          </p:cNvPr>
          <p:cNvSpPr/>
          <p:nvPr/>
        </p:nvSpPr>
        <p:spPr>
          <a:xfrm>
            <a:off x="21738" y="66703"/>
            <a:ext cx="3151760" cy="454420"/>
          </a:xfrm>
          <a:prstGeom prst="rect">
            <a:avLst/>
          </a:prstGeom>
        </p:spPr>
        <p:txBody>
          <a:bodyPr wrap="none">
            <a:spAutoFit/>
          </a:bodyPr>
          <a:lstStyle/>
          <a:p>
            <a:pPr>
              <a:lnSpc>
                <a:spcPct val="150000"/>
              </a:lnSpc>
            </a:pPr>
            <a:r>
              <a:rPr lang="en-US" altLang="en-US" dirty="0">
                <a:solidFill>
                  <a:schemeClr val="bg1"/>
                </a:solidFill>
                <a:highlight>
                  <a:srgbClr val="0000FF"/>
                </a:highlight>
                <a:latin typeface="Arial Rounded MT Bold" panose="020F0704030504030204" pitchFamily="34" charset="0"/>
              </a:rPr>
              <a:t>Right wing – left wing bloc.</a:t>
            </a:r>
          </a:p>
        </p:txBody>
      </p:sp>
    </p:spTree>
    <p:extLst>
      <p:ext uri="{BB962C8B-B14F-4D97-AF65-F5344CB8AC3E}">
        <p14:creationId xmlns:p14="http://schemas.microsoft.com/office/powerpoint/2010/main" val="21332401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F40C4D6-DB5C-4317-913E-B7E55AAA150B}"/>
              </a:ext>
            </a:extLst>
          </p:cNvPr>
          <p:cNvGrpSpPr/>
          <p:nvPr/>
        </p:nvGrpSpPr>
        <p:grpSpPr>
          <a:xfrm>
            <a:off x="0" y="200327"/>
            <a:ext cx="3847516" cy="1489541"/>
            <a:chOff x="5180994" y="4605802"/>
            <a:chExt cx="4830104" cy="2037607"/>
          </a:xfrm>
        </p:grpSpPr>
        <p:sp>
          <p:nvSpPr>
            <p:cNvPr id="5" name="Rectangle 4">
              <a:extLst>
                <a:ext uri="{FF2B5EF4-FFF2-40B4-BE49-F238E27FC236}">
                  <a16:creationId xmlns:a16="http://schemas.microsoft.com/office/drawing/2014/main" xmlns="" id="{28BD7A55-6082-4817-9427-98ADD5261177}"/>
                </a:ext>
              </a:extLst>
            </p:cNvPr>
            <p:cNvSpPr/>
            <p:nvPr/>
          </p:nvSpPr>
          <p:spPr>
            <a:xfrm>
              <a:off x="5180994" y="4605802"/>
              <a:ext cx="2489718" cy="1178858"/>
            </a:xfrm>
            <a:prstGeom prst="rect">
              <a:avLst/>
            </a:prstGeom>
          </p:spPr>
          <p:txBody>
            <a:bodyPr wrap="none">
              <a:spAutoFit/>
            </a:bodyPr>
            <a:lstStyle/>
            <a:p>
              <a:r>
                <a:rPr lang="en-US" sz="2000" b="1" i="0" dirty="0">
                  <a:solidFill>
                    <a:srgbClr val="222222"/>
                  </a:solidFill>
                  <a:effectLst/>
                  <a:latin typeface="AR BLANCA" panose="02000000000000000000" pitchFamily="2" charset="0"/>
                </a:rPr>
                <a:t>United Arab List </a:t>
              </a:r>
            </a:p>
            <a:p>
              <a:pPr algn="ctr"/>
              <a:r>
                <a:rPr lang="en-US" sz="3000" b="1" dirty="0">
                  <a:solidFill>
                    <a:srgbClr val="222222"/>
                  </a:solidFill>
                  <a:latin typeface="AR BLANCA" panose="02000000000000000000" pitchFamily="2" charset="0"/>
                </a:rPr>
                <a:t>(</a:t>
              </a:r>
              <a:r>
                <a:rPr lang="en-US" sz="3000" b="1" dirty="0" err="1">
                  <a:solidFill>
                    <a:srgbClr val="222222"/>
                  </a:solidFill>
                  <a:latin typeface="AR BLANCA" panose="02000000000000000000" pitchFamily="2" charset="0"/>
                </a:rPr>
                <a:t>Ra’am</a:t>
              </a:r>
              <a:r>
                <a:rPr lang="en-US" sz="3000" b="1" dirty="0">
                  <a:solidFill>
                    <a:srgbClr val="222222"/>
                  </a:solidFill>
                  <a:latin typeface="AR BLANCA" panose="02000000000000000000" pitchFamily="2" charset="0"/>
                </a:rPr>
                <a:t>) </a:t>
              </a:r>
            </a:p>
          </p:txBody>
        </p:sp>
        <p:sp>
          <p:nvSpPr>
            <p:cNvPr id="6" name="Rectangle 5">
              <a:extLst>
                <a:ext uri="{FF2B5EF4-FFF2-40B4-BE49-F238E27FC236}">
                  <a16:creationId xmlns:a16="http://schemas.microsoft.com/office/drawing/2014/main" xmlns="" id="{DF884BCC-4898-4D8A-8098-F7DEEA3C4817}"/>
                </a:ext>
              </a:extLst>
            </p:cNvPr>
            <p:cNvSpPr/>
            <p:nvPr/>
          </p:nvSpPr>
          <p:spPr>
            <a:xfrm>
              <a:off x="8483112" y="4831727"/>
              <a:ext cx="1308451" cy="757838"/>
            </a:xfrm>
            <a:prstGeom prst="rect">
              <a:avLst/>
            </a:prstGeom>
          </p:spPr>
          <p:txBody>
            <a:bodyPr wrap="none">
              <a:spAutoFit/>
            </a:bodyPr>
            <a:lstStyle/>
            <a:p>
              <a:r>
                <a:rPr lang="en-US" sz="3000" b="1" i="0" dirty="0" err="1">
                  <a:solidFill>
                    <a:srgbClr val="222222"/>
                  </a:solidFill>
                  <a:effectLst/>
                  <a:latin typeface="AR BLANCA" panose="02000000000000000000" pitchFamily="2" charset="0"/>
                </a:rPr>
                <a:t>Balad</a:t>
              </a:r>
              <a:endParaRPr lang="en-US" sz="3000" b="1" i="0" dirty="0">
                <a:solidFill>
                  <a:srgbClr val="222222"/>
                </a:solidFill>
                <a:effectLst/>
                <a:latin typeface="AR BLANCA" panose="02000000000000000000" pitchFamily="2" charset="0"/>
              </a:endParaRPr>
            </a:p>
          </p:txBody>
        </p:sp>
        <p:pic>
          <p:nvPicPr>
            <p:cNvPr id="7" name="Picture 6" descr="United Arab List.svg">
              <a:extLst>
                <a:ext uri="{FF2B5EF4-FFF2-40B4-BE49-F238E27FC236}">
                  <a16:creationId xmlns:a16="http://schemas.microsoft.com/office/drawing/2014/main" xmlns="" id="{F2E243B4-1A4E-414E-8695-BE58D570A6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4054" y="5763666"/>
              <a:ext cx="1715052" cy="8797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Balad.svg">
              <a:extLst>
                <a:ext uri="{FF2B5EF4-FFF2-40B4-BE49-F238E27FC236}">
                  <a16:creationId xmlns:a16="http://schemas.microsoft.com/office/drawing/2014/main" xmlns="" id="{1A5DF65A-AFD5-4D06-BD83-198474393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6046" y="5551954"/>
              <a:ext cx="1715052" cy="1017884"/>
            </a:xfrm>
            <a:prstGeom prst="rect">
              <a:avLst/>
            </a:prstGeom>
            <a:noFill/>
            <a:extLst>
              <a:ext uri="{909E8E84-426E-40DD-AFC4-6F175D3DCCD1}">
                <a14:hiddenFill xmlns:a14="http://schemas.microsoft.com/office/drawing/2010/main">
                  <a:solidFill>
                    <a:srgbClr val="FFFFFF"/>
                  </a:solidFill>
                </a14:hiddenFill>
              </a:ext>
            </a:extLst>
          </p:spPr>
        </p:pic>
        <p:sp>
          <p:nvSpPr>
            <p:cNvPr id="9" name="Plus 8">
              <a:extLst>
                <a:ext uri="{FF2B5EF4-FFF2-40B4-BE49-F238E27FC236}">
                  <a16:creationId xmlns:a16="http://schemas.microsoft.com/office/drawing/2014/main" xmlns="" id="{781A2CAE-73FC-457A-BDB2-5C99AE13C9E0}"/>
                </a:ext>
              </a:extLst>
            </p:cNvPr>
            <p:cNvSpPr/>
            <p:nvPr/>
          </p:nvSpPr>
          <p:spPr>
            <a:xfrm>
              <a:off x="7305521" y="5681353"/>
              <a:ext cx="902525" cy="85502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10" name="Group 9">
            <a:extLst>
              <a:ext uri="{FF2B5EF4-FFF2-40B4-BE49-F238E27FC236}">
                <a16:creationId xmlns:a16="http://schemas.microsoft.com/office/drawing/2014/main" xmlns="" id="{A76BC263-1384-4FE5-AE62-818476F84105}"/>
              </a:ext>
            </a:extLst>
          </p:cNvPr>
          <p:cNvGrpSpPr/>
          <p:nvPr/>
        </p:nvGrpSpPr>
        <p:grpSpPr>
          <a:xfrm>
            <a:off x="538881" y="1736898"/>
            <a:ext cx="2717100" cy="1491227"/>
            <a:chOff x="471516" y="4997655"/>
            <a:chExt cx="3031461" cy="1707441"/>
          </a:xfrm>
        </p:grpSpPr>
        <p:pic>
          <p:nvPicPr>
            <p:cNvPr id="11" name="Picture 4" descr="Hadash Logo.svg">
              <a:extLst>
                <a:ext uri="{FF2B5EF4-FFF2-40B4-BE49-F238E27FC236}">
                  <a16:creationId xmlns:a16="http://schemas.microsoft.com/office/drawing/2014/main" xmlns="" id="{D90AC632-FB36-4C65-B957-65A2551DF4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331" y="5468267"/>
              <a:ext cx="1234838" cy="110513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xmlns="" id="{A7B76A1F-7247-4F41-8A30-881CFF131270}"/>
                </a:ext>
              </a:extLst>
            </p:cNvPr>
            <p:cNvSpPr/>
            <p:nvPr/>
          </p:nvSpPr>
          <p:spPr>
            <a:xfrm>
              <a:off x="471516" y="5009768"/>
              <a:ext cx="1274708" cy="553998"/>
            </a:xfrm>
            <a:prstGeom prst="rect">
              <a:avLst/>
            </a:prstGeom>
          </p:spPr>
          <p:txBody>
            <a:bodyPr wrap="none">
              <a:spAutoFit/>
            </a:bodyPr>
            <a:lstStyle/>
            <a:p>
              <a:r>
                <a:rPr lang="en-US" sz="3000" b="1" i="0" dirty="0" err="1">
                  <a:solidFill>
                    <a:srgbClr val="222222"/>
                  </a:solidFill>
                  <a:effectLst/>
                  <a:latin typeface="AR BLANCA" panose="02000000000000000000" pitchFamily="2" charset="0"/>
                </a:rPr>
                <a:t>Hadash</a:t>
              </a:r>
              <a:endParaRPr lang="he-IL" sz="3000" b="1" dirty="0">
                <a:latin typeface="AR BLANCA" panose="02000000000000000000" pitchFamily="2" charset="0"/>
              </a:endParaRPr>
            </a:p>
          </p:txBody>
        </p:sp>
        <p:sp>
          <p:nvSpPr>
            <p:cNvPr id="13" name="Rectangle 12">
              <a:extLst>
                <a:ext uri="{FF2B5EF4-FFF2-40B4-BE49-F238E27FC236}">
                  <a16:creationId xmlns:a16="http://schemas.microsoft.com/office/drawing/2014/main" xmlns="" id="{ABCCE960-C15B-436D-8BEF-4EFB640E282D}"/>
                </a:ext>
              </a:extLst>
            </p:cNvPr>
            <p:cNvSpPr/>
            <p:nvPr/>
          </p:nvSpPr>
          <p:spPr>
            <a:xfrm>
              <a:off x="2385746" y="4997655"/>
              <a:ext cx="896399" cy="553998"/>
            </a:xfrm>
            <a:prstGeom prst="rect">
              <a:avLst/>
            </a:prstGeom>
          </p:spPr>
          <p:txBody>
            <a:bodyPr wrap="none">
              <a:spAutoFit/>
            </a:bodyPr>
            <a:lstStyle/>
            <a:p>
              <a:r>
                <a:rPr lang="en-US" sz="3000" b="1" i="0" dirty="0" err="1">
                  <a:solidFill>
                    <a:srgbClr val="222222"/>
                  </a:solidFill>
                  <a:effectLst/>
                  <a:latin typeface="AR BLANCA" panose="02000000000000000000" pitchFamily="2" charset="0"/>
                </a:rPr>
                <a:t>Ta'al</a:t>
              </a:r>
              <a:endParaRPr lang="he-IL" sz="3000" b="1" dirty="0">
                <a:latin typeface="AR BLANCA" panose="02000000000000000000" pitchFamily="2" charset="0"/>
              </a:endParaRPr>
            </a:p>
          </p:txBody>
        </p:sp>
        <p:pic>
          <p:nvPicPr>
            <p:cNvPr id="14" name="Picture 8" descr="Ta'al logo.png">
              <a:extLst>
                <a:ext uri="{FF2B5EF4-FFF2-40B4-BE49-F238E27FC236}">
                  <a16:creationId xmlns:a16="http://schemas.microsoft.com/office/drawing/2014/main" xmlns="" id="{B5AC8CFB-2227-4011-9946-7D5B31E976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3946" y="5621776"/>
              <a:ext cx="1029031" cy="1083320"/>
            </a:xfrm>
            <a:prstGeom prst="rect">
              <a:avLst/>
            </a:prstGeom>
            <a:noFill/>
            <a:extLst>
              <a:ext uri="{909E8E84-426E-40DD-AFC4-6F175D3DCCD1}">
                <a14:hiddenFill xmlns:a14="http://schemas.microsoft.com/office/drawing/2010/main">
                  <a:solidFill>
                    <a:srgbClr val="FFFFFF"/>
                  </a:solidFill>
                </a14:hiddenFill>
              </a:ext>
            </a:extLst>
          </p:spPr>
        </p:pic>
        <p:sp>
          <p:nvSpPr>
            <p:cNvPr id="15" name="Plus 8">
              <a:extLst>
                <a:ext uri="{FF2B5EF4-FFF2-40B4-BE49-F238E27FC236}">
                  <a16:creationId xmlns:a16="http://schemas.microsoft.com/office/drawing/2014/main" xmlns="" id="{AF9BD115-63D6-4859-BE65-D81783613F87}"/>
                </a:ext>
              </a:extLst>
            </p:cNvPr>
            <p:cNvSpPr/>
            <p:nvPr/>
          </p:nvSpPr>
          <p:spPr>
            <a:xfrm>
              <a:off x="1624699" y="5665936"/>
              <a:ext cx="902525" cy="85502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16" name="Picture 2" descr="Meretz Logo.svg">
            <a:extLst>
              <a:ext uri="{FF2B5EF4-FFF2-40B4-BE49-F238E27FC236}">
                <a16:creationId xmlns:a16="http://schemas.microsoft.com/office/drawing/2014/main" xmlns="" id="{0158242B-14BC-4FC7-86C8-1E423137CD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372" y="3455416"/>
            <a:ext cx="1905000" cy="6953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Logo haAwoda.svg">
            <a:extLst>
              <a:ext uri="{FF2B5EF4-FFF2-40B4-BE49-F238E27FC236}">
                <a16:creationId xmlns:a16="http://schemas.microsoft.com/office/drawing/2014/main" xmlns="" id="{91D980AD-F489-49E1-B534-DC8E520BE2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986" y="4486578"/>
            <a:ext cx="3334853" cy="5202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ulanuNew.svg">
            <a:extLst>
              <a:ext uri="{FF2B5EF4-FFF2-40B4-BE49-F238E27FC236}">
                <a16:creationId xmlns:a16="http://schemas.microsoft.com/office/drawing/2014/main" xmlns="" id="{2244EE32-0905-4DDC-A42A-2C1E50FF51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5710" y="433159"/>
            <a:ext cx="1685491" cy="9176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Likud Logo.svg">
            <a:extLst>
              <a:ext uri="{FF2B5EF4-FFF2-40B4-BE49-F238E27FC236}">
                <a16:creationId xmlns:a16="http://schemas.microsoft.com/office/drawing/2014/main" xmlns="" id="{8AB2733E-E6CB-4B2F-8915-2C52D8C86B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87485" y="2843066"/>
            <a:ext cx="2655581" cy="77011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Shas logo.svg">
            <a:extLst>
              <a:ext uri="{FF2B5EF4-FFF2-40B4-BE49-F238E27FC236}">
                <a16:creationId xmlns:a16="http://schemas.microsoft.com/office/drawing/2014/main" xmlns="" id="{6C2BF058-B0A0-4811-AC1E-30296EF7807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0833" y="1268192"/>
            <a:ext cx="1243414" cy="119367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United Torah Judaism logo.jpg">
            <a:extLst>
              <a:ext uri="{FF2B5EF4-FFF2-40B4-BE49-F238E27FC236}">
                <a16:creationId xmlns:a16="http://schemas.microsoft.com/office/drawing/2014/main" xmlns="" id="{CE2C0DA3-D7CB-43BA-91EB-39C9E6265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03963" y="571608"/>
            <a:ext cx="2372928" cy="4904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Logo of HaYamin HeHadash.png">
            <a:extLst>
              <a:ext uri="{FF2B5EF4-FFF2-40B4-BE49-F238E27FC236}">
                <a16:creationId xmlns:a16="http://schemas.microsoft.com/office/drawing/2014/main" xmlns="" id="{89E67ECD-BAFD-4036-94C3-6B569942B2D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34919" y="3979912"/>
            <a:ext cx="1715052" cy="1193676"/>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a:extLst>
              <a:ext uri="{FF2B5EF4-FFF2-40B4-BE49-F238E27FC236}">
                <a16:creationId xmlns:a16="http://schemas.microsoft.com/office/drawing/2014/main" xmlns="" id="{46039725-08B6-4CFA-A4BE-DF3DAC49ED22}"/>
              </a:ext>
            </a:extLst>
          </p:cNvPr>
          <p:cNvCxnSpPr>
            <a:cxnSpLocks/>
          </p:cNvCxnSpPr>
          <p:nvPr/>
        </p:nvCxnSpPr>
        <p:spPr>
          <a:xfrm>
            <a:off x="5143986" y="91440"/>
            <a:ext cx="77744" cy="676656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292" name="Picture 4" descr="Image result for â«××××× ××¤××××ª ×××××â¬â">
            <a:extLst>
              <a:ext uri="{FF2B5EF4-FFF2-40B4-BE49-F238E27FC236}">
                <a16:creationId xmlns:a16="http://schemas.microsoft.com/office/drawing/2014/main" xmlns="" id="{0FCE6C78-02D5-424C-9E19-C768C1947F1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83449" y="5377263"/>
            <a:ext cx="2410015" cy="1193675"/>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Image result for â«××¤×××ª ××©×¨â¬â">
            <a:extLst>
              <a:ext uri="{FF2B5EF4-FFF2-40B4-BE49-F238E27FC236}">
                <a16:creationId xmlns:a16="http://schemas.microsoft.com/office/drawing/2014/main" xmlns="" id="{9032FA15-4937-4B67-8917-43B68685162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39360" y="629748"/>
            <a:ext cx="1162559" cy="863470"/>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Image result for â«××¤×××ª ××××ªâ¬â">
            <a:extLst>
              <a:ext uri="{FF2B5EF4-FFF2-40B4-BE49-F238E27FC236}">
                <a16:creationId xmlns:a16="http://schemas.microsoft.com/office/drawing/2014/main" xmlns="" id="{3751E8EC-CACC-4129-B040-0F5CB83F1DC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22933" y="2880658"/>
            <a:ext cx="1317162" cy="1317162"/>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logo">
            <a:extLst>
              <a:ext uri="{FF2B5EF4-FFF2-40B4-BE49-F238E27FC236}">
                <a16:creationId xmlns:a16="http://schemas.microsoft.com/office/drawing/2014/main" xmlns="" id="{849FEB25-03F9-49E2-A1B0-6B4F42B9772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867525" y="1575742"/>
            <a:ext cx="2095500" cy="857250"/>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Image result for â«×××× ×××â¬â">
            <a:extLst>
              <a:ext uri="{FF2B5EF4-FFF2-40B4-BE49-F238E27FC236}">
                <a16:creationId xmlns:a16="http://schemas.microsoft.com/office/drawing/2014/main" xmlns="" id="{70EDBA27-B04B-4C3B-91A2-BC9C667EAFD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30662" y="5256184"/>
            <a:ext cx="1869322" cy="1323228"/>
          </a:xfrm>
          <a:prstGeom prst="rect">
            <a:avLst/>
          </a:prstGeom>
          <a:noFill/>
          <a:extLst>
            <a:ext uri="{909E8E84-426E-40DD-AFC4-6F175D3DCCD1}">
              <a14:hiddenFill xmlns:a14="http://schemas.microsoft.com/office/drawing/2010/main">
                <a:solidFill>
                  <a:srgbClr val="FFFFFF"/>
                </a:solidFill>
              </a14:hiddenFill>
            </a:ext>
          </a:extLst>
        </p:spPr>
      </p:pic>
      <p:sp>
        <p:nvSpPr>
          <p:cNvPr id="27" name="Action Button: Help 26">
            <a:hlinkClick r:id="" action="ppaction://noaction" highlightClick="1"/>
            <a:extLst>
              <a:ext uri="{FF2B5EF4-FFF2-40B4-BE49-F238E27FC236}">
                <a16:creationId xmlns:a16="http://schemas.microsoft.com/office/drawing/2014/main" xmlns="" id="{B1477138-CBDA-4C34-B21C-FD952F1CA749}"/>
              </a:ext>
            </a:extLst>
          </p:cNvPr>
          <p:cNvSpPr/>
          <p:nvPr/>
        </p:nvSpPr>
        <p:spPr>
          <a:xfrm>
            <a:off x="4876800" y="200327"/>
            <a:ext cx="487680" cy="553998"/>
          </a:xfrm>
          <a:prstGeom prst="actionButtonHelp">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 name="Action Button: Go Home 27">
            <a:hlinkClick r:id="rId18" action="ppaction://hlinksldjump" highlightClick="1"/>
            <a:extLst>
              <a:ext uri="{FF2B5EF4-FFF2-40B4-BE49-F238E27FC236}">
                <a16:creationId xmlns:a16="http://schemas.microsoft.com/office/drawing/2014/main" xmlns="" id="{7B61C19C-4A23-464F-ADB1-E4D7E2352AA5}"/>
              </a:ext>
            </a:extLst>
          </p:cNvPr>
          <p:cNvSpPr/>
          <p:nvPr/>
        </p:nvSpPr>
        <p:spPr>
          <a:xfrm>
            <a:off x="11120061" y="5815584"/>
            <a:ext cx="1042416" cy="1042416"/>
          </a:xfrm>
          <a:prstGeom prst="actionButtonHom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950313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11FA50B3-0EAA-4995-B70A-CE767CF92906}"/>
              </a:ext>
            </a:extLst>
          </p:cNvPr>
          <p:cNvPicPr>
            <a:picLocks noChangeAspect="1"/>
          </p:cNvPicPr>
          <p:nvPr/>
        </p:nvPicPr>
        <p:blipFill>
          <a:blip r:embed="rId3"/>
          <a:stretch>
            <a:fillRect/>
          </a:stretch>
        </p:blipFill>
        <p:spPr>
          <a:xfrm>
            <a:off x="6433824" y="746760"/>
            <a:ext cx="3817615" cy="5584754"/>
          </a:xfrm>
          <a:prstGeom prst="rect">
            <a:avLst/>
          </a:prstGeom>
        </p:spPr>
      </p:pic>
      <p:pic>
        <p:nvPicPr>
          <p:cNvPr id="6156" name="Picture 12" descr="Related image">
            <a:extLst>
              <a:ext uri="{FF2B5EF4-FFF2-40B4-BE49-F238E27FC236}">
                <a16:creationId xmlns:a16="http://schemas.microsoft.com/office/drawing/2014/main" xmlns="" id="{88CBC70A-93A8-419D-9209-C4D84DEFC1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98" y="746760"/>
            <a:ext cx="4192309" cy="558475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xmlns="" id="{D04A8F77-73DE-4DA8-9721-8009B1CCE08E}"/>
              </a:ext>
            </a:extLst>
          </p:cNvPr>
          <p:cNvSpPr/>
          <p:nvPr/>
        </p:nvSpPr>
        <p:spPr>
          <a:xfrm>
            <a:off x="213360" y="91440"/>
            <a:ext cx="10881360" cy="430887"/>
          </a:xfrm>
          <a:prstGeom prst="rect">
            <a:avLst/>
          </a:prstGeom>
        </p:spPr>
        <p:txBody>
          <a:bodyPr wrap="square">
            <a:spAutoFit/>
          </a:bodyPr>
          <a:lstStyle/>
          <a:p>
            <a:r>
              <a:rPr lang="en-US" sz="2200" b="1" dirty="0">
                <a:highlight>
                  <a:srgbClr val="0000FF"/>
                </a:highlight>
                <a:latin typeface="Arial" panose="020B0604020202020204" pitchFamily="34" charset="0"/>
              </a:rPr>
              <a:t>Easy process as part of equality</a:t>
            </a:r>
            <a:endParaRPr lang="he-IL" sz="2200" dirty="0">
              <a:highlight>
                <a:srgbClr val="0000FF"/>
              </a:highlight>
              <a:latin typeface="Arial" panose="020B0604020202020204" pitchFamily="34" charset="0"/>
            </a:endParaRPr>
          </a:p>
        </p:txBody>
      </p:sp>
    </p:spTree>
    <p:extLst>
      <p:ext uri="{BB962C8B-B14F-4D97-AF65-F5344CB8AC3E}">
        <p14:creationId xmlns:p14="http://schemas.microsoft.com/office/powerpoint/2010/main" val="3731761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0" y="1224281"/>
            <a:ext cx="6786880" cy="2075967"/>
          </a:xfrm>
        </p:spPr>
        <p:txBody>
          <a:bodyPr>
            <a:noAutofit/>
          </a:bodyPr>
          <a:lstStyle/>
          <a:p>
            <a:pPr algn="l" rtl="0">
              <a:lnSpc>
                <a:spcPct val="150000"/>
              </a:lnSpc>
            </a:pPr>
            <a:r>
              <a:rPr lang="en-US" sz="2000" b="1" dirty="0">
                <a:solidFill>
                  <a:schemeClr val="bg1"/>
                </a:solidFill>
                <a:latin typeface="Century Gothic" panose="020B0502020202020204" pitchFamily="34" charset="0"/>
                <a:cs typeface="David" panose="020E0502060401010101" pitchFamily="34" charset="-79"/>
              </a:rPr>
              <a:t>National: </a:t>
            </a:r>
            <a:r>
              <a:rPr lang="en-US" sz="2000" dirty="0">
                <a:solidFill>
                  <a:schemeClr val="bg1"/>
                </a:solidFill>
                <a:latin typeface="Century Gothic" panose="020B0502020202020204" pitchFamily="34" charset="0"/>
                <a:cs typeface="David" panose="020E0502060401010101" pitchFamily="34" charset="-79"/>
              </a:rPr>
              <a:t>The entire country constitutes a single electoral constituency</a:t>
            </a:r>
          </a:p>
          <a:p>
            <a:pPr marL="0" indent="0" algn="l" rtl="0">
              <a:lnSpc>
                <a:spcPct val="150000"/>
              </a:lnSpc>
              <a:buNone/>
            </a:pPr>
            <a:r>
              <a:rPr lang="en-US" dirty="0">
                <a:solidFill>
                  <a:schemeClr val="bg1"/>
                </a:solidFill>
                <a:latin typeface="Century Gothic" panose="020B0502020202020204" pitchFamily="34" charset="0"/>
                <a:cs typeface="David" panose="020E0502060401010101" pitchFamily="34" charset="-79"/>
              </a:rPr>
              <a:t>   (voting for a list not person) </a:t>
            </a:r>
            <a:endParaRPr lang="en-US" sz="2000" dirty="0">
              <a:solidFill>
                <a:schemeClr val="bg1"/>
              </a:solidFill>
              <a:latin typeface="Century Gothic" panose="020B0502020202020204" pitchFamily="34" charset="0"/>
              <a:cs typeface="David" panose="020E0502060401010101" pitchFamily="34" charset="-79"/>
            </a:endParaRPr>
          </a:p>
        </p:txBody>
      </p:sp>
      <p:grpSp>
        <p:nvGrpSpPr>
          <p:cNvPr id="14" name="Group 13">
            <a:extLst>
              <a:ext uri="{FF2B5EF4-FFF2-40B4-BE49-F238E27FC236}">
                <a16:creationId xmlns:a16="http://schemas.microsoft.com/office/drawing/2014/main" xmlns="" id="{A20C5B57-6CE9-40FF-8E08-F54A74E0B5A0}"/>
              </a:ext>
            </a:extLst>
          </p:cNvPr>
          <p:cNvGrpSpPr/>
          <p:nvPr/>
        </p:nvGrpSpPr>
        <p:grpSpPr>
          <a:xfrm>
            <a:off x="4780280" y="2014220"/>
            <a:ext cx="4521200" cy="4525962"/>
            <a:chOff x="7813040" y="254000"/>
            <a:chExt cx="3931920" cy="3322320"/>
          </a:xfrm>
        </p:grpSpPr>
        <p:pic>
          <p:nvPicPr>
            <p:cNvPr id="6146" name="Picture 2" descr="Image result for gerrymandering in canada">
              <a:extLst>
                <a:ext uri="{FF2B5EF4-FFF2-40B4-BE49-F238E27FC236}">
                  <a16:creationId xmlns:a16="http://schemas.microsoft.com/office/drawing/2014/main" xmlns="" id="{18EBBDAB-C686-4339-8678-AF925DDB78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6880" y="474860"/>
              <a:ext cx="3467577" cy="293092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xmlns="" id="{3866745E-B0C2-4E56-AAF4-B9E45D57DC5C}"/>
                </a:ext>
              </a:extLst>
            </p:cNvPr>
            <p:cNvCxnSpPr>
              <a:cxnSpLocks/>
            </p:cNvCxnSpPr>
            <p:nvPr/>
          </p:nvCxnSpPr>
          <p:spPr>
            <a:xfrm>
              <a:off x="7813040" y="254000"/>
              <a:ext cx="3931920" cy="332232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C23E38FD-77D8-402E-9B95-D0723FA587DF}"/>
                </a:ext>
              </a:extLst>
            </p:cNvPr>
            <p:cNvCxnSpPr>
              <a:cxnSpLocks/>
            </p:cNvCxnSpPr>
            <p:nvPr/>
          </p:nvCxnSpPr>
          <p:spPr>
            <a:xfrm flipH="1">
              <a:off x="7813040" y="254000"/>
              <a:ext cx="3931920" cy="332232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xmlns="" id="{DA6077D2-8EB1-4B2C-BBCC-17E4367B4C23}"/>
              </a:ext>
            </a:extLst>
          </p:cNvPr>
          <p:cNvSpPr/>
          <p:nvPr/>
        </p:nvSpPr>
        <p:spPr>
          <a:xfrm>
            <a:off x="924911" y="56564"/>
            <a:ext cx="10941266" cy="996406"/>
          </a:xfrm>
          <a:prstGeom prst="rect">
            <a:avLst/>
          </a:prstGeom>
          <a:solidFill>
            <a:schemeClr val="tx1"/>
          </a:solidFill>
          <a:ln w="31750">
            <a:solidFill>
              <a:srgbClr val="0070C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TextBox 23">
            <a:extLst>
              <a:ext uri="{FF2B5EF4-FFF2-40B4-BE49-F238E27FC236}">
                <a16:creationId xmlns:a16="http://schemas.microsoft.com/office/drawing/2014/main" xmlns="" id="{1B7CBECA-F8BB-4812-9206-FFD3F651C3C6}"/>
              </a:ext>
            </a:extLst>
          </p:cNvPr>
          <p:cNvSpPr txBox="1"/>
          <p:nvPr/>
        </p:nvSpPr>
        <p:spPr>
          <a:xfrm>
            <a:off x="-10510" y="84082"/>
            <a:ext cx="12192000" cy="923330"/>
          </a:xfrm>
          <a:prstGeom prst="rect">
            <a:avLst/>
          </a:prstGeom>
          <a:noFill/>
        </p:spPr>
        <p:txBody>
          <a:bodyPr wrap="square" rtlCol="0">
            <a:spAutoFit/>
          </a:bodyPr>
          <a:lstStyle/>
          <a:p>
            <a:pPr algn="ctr" hangingPunct="0"/>
            <a:r>
              <a:rPr lang="en-US" sz="5400" b="1" dirty="0">
                <a:solidFill>
                  <a:schemeClr val="bg1"/>
                </a:solidFill>
                <a:latin typeface="Arial Rounded MT Bold" panose="020F0704030504030204" pitchFamily="34" charset="0"/>
              </a:rPr>
              <a:t>Principles</a:t>
            </a:r>
          </a:p>
        </p:txBody>
      </p:sp>
    </p:spTree>
    <p:extLst>
      <p:ext uri="{BB962C8B-B14F-4D97-AF65-F5344CB8AC3E}">
        <p14:creationId xmlns:p14="http://schemas.microsoft.com/office/powerpoint/2010/main" val="2822640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0" y="1224281"/>
            <a:ext cx="6786880" cy="4525963"/>
          </a:xfrm>
        </p:spPr>
        <p:txBody>
          <a:bodyPr>
            <a:noAutofit/>
          </a:bodyPr>
          <a:lstStyle/>
          <a:p>
            <a:pPr algn="l" rtl="0">
              <a:lnSpc>
                <a:spcPct val="150000"/>
              </a:lnSpc>
            </a:pPr>
            <a:r>
              <a:rPr lang="en-US" sz="2000" b="1" dirty="0">
                <a:solidFill>
                  <a:schemeClr val="bg1"/>
                </a:solidFill>
                <a:latin typeface="Century Gothic" panose="020B0502020202020204" pitchFamily="34" charset="0"/>
                <a:cs typeface="David" panose="020E0502060401010101" pitchFamily="34" charset="-79"/>
              </a:rPr>
              <a:t>National: </a:t>
            </a:r>
            <a:r>
              <a:rPr lang="en-US" sz="2000" dirty="0">
                <a:solidFill>
                  <a:schemeClr val="bg1"/>
                </a:solidFill>
                <a:latin typeface="Century Gothic" panose="020B0502020202020204" pitchFamily="34" charset="0"/>
                <a:cs typeface="David" panose="020E0502060401010101" pitchFamily="34" charset="-79"/>
              </a:rPr>
              <a:t>The entire country constitutes a single electoral constituency</a:t>
            </a:r>
          </a:p>
          <a:p>
            <a:pPr algn="l" rtl="0">
              <a:lnSpc>
                <a:spcPct val="150000"/>
              </a:lnSpc>
            </a:pPr>
            <a:r>
              <a:rPr lang="en-US" sz="2000" b="1" dirty="0">
                <a:solidFill>
                  <a:schemeClr val="bg1"/>
                </a:solidFill>
                <a:latin typeface="Century Gothic" panose="020B0502020202020204" pitchFamily="34" charset="0"/>
                <a:cs typeface="David" panose="020E0502060401010101" pitchFamily="34" charset="-79"/>
              </a:rPr>
              <a:t>Direct: </a:t>
            </a:r>
            <a:r>
              <a:rPr lang="en-US" sz="2000" dirty="0">
                <a:solidFill>
                  <a:schemeClr val="bg1"/>
                </a:solidFill>
                <a:latin typeface="Century Gothic" panose="020B0502020202020204" pitchFamily="34" charset="0"/>
                <a:cs typeface="David" panose="020E0502060401010101" pitchFamily="34" charset="-79"/>
              </a:rPr>
              <a:t>The Knesset, the Israeli parliament, is elected directly by the voters, not through a body of electors</a:t>
            </a:r>
          </a:p>
        </p:txBody>
      </p:sp>
      <p:pic>
        <p:nvPicPr>
          <p:cNvPr id="9218" name="Picture 2" descr="Minnesota's 10 electoral college members">
            <a:extLst>
              <a:ext uri="{FF2B5EF4-FFF2-40B4-BE49-F238E27FC236}">
                <a16:creationId xmlns:a16="http://schemas.microsoft.com/office/drawing/2014/main" xmlns="" id="{3A18B93E-172F-4F20-9DB5-8EB63B572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0880" y="1659575"/>
            <a:ext cx="4968657" cy="37264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FE167F35-D199-4A2D-BB2E-8700B1FB0979}"/>
              </a:ext>
            </a:extLst>
          </p:cNvPr>
          <p:cNvSpPr/>
          <p:nvPr/>
        </p:nvSpPr>
        <p:spPr>
          <a:xfrm>
            <a:off x="7040880" y="5386068"/>
            <a:ext cx="6096000" cy="1200329"/>
          </a:xfrm>
          <a:prstGeom prst="rect">
            <a:avLst/>
          </a:prstGeom>
        </p:spPr>
        <p:txBody>
          <a:bodyPr>
            <a:spAutoFit/>
          </a:bodyPr>
          <a:lstStyle/>
          <a:p>
            <a:r>
              <a:rPr lang="en-US" dirty="0">
                <a:solidFill>
                  <a:srgbClr val="000000"/>
                </a:solidFill>
                <a:latin typeface="Georgia" panose="02040502050405020303" pitchFamily="18" charset="0"/>
              </a:rPr>
              <a:t>Minnesota's 10 electoral college members </a:t>
            </a:r>
            <a:r>
              <a:rPr lang="en-US" i="1" dirty="0">
                <a:solidFill>
                  <a:srgbClr val="999999"/>
                </a:solidFill>
                <a:latin typeface="Georgia" panose="02040502050405020303" pitchFamily="18" charset="0"/>
              </a:rPr>
              <a:t>MPR Photo/Curtis Gilbert</a:t>
            </a:r>
            <a:endParaRPr lang="en-US" dirty="0">
              <a:solidFill>
                <a:srgbClr val="000000"/>
              </a:solidFill>
              <a:latin typeface="Georgia" panose="02040502050405020303" pitchFamily="18" charset="0"/>
            </a:endParaRPr>
          </a:p>
          <a:p>
            <a:r>
              <a:rPr lang="en-US" dirty="0"/>
              <a:t/>
            </a:r>
            <a:br>
              <a:rPr lang="en-US" dirty="0"/>
            </a:br>
            <a:endParaRPr lang="he-IL" dirty="0"/>
          </a:p>
        </p:txBody>
      </p:sp>
      <p:cxnSp>
        <p:nvCxnSpPr>
          <p:cNvPr id="15" name="Straight Connector 14">
            <a:extLst>
              <a:ext uri="{FF2B5EF4-FFF2-40B4-BE49-F238E27FC236}">
                <a16:creationId xmlns:a16="http://schemas.microsoft.com/office/drawing/2014/main" xmlns="" id="{3D352014-A045-4C4E-A05F-0E7698A3DE91}"/>
              </a:ext>
            </a:extLst>
          </p:cNvPr>
          <p:cNvCxnSpPr>
            <a:cxnSpLocks/>
          </p:cNvCxnSpPr>
          <p:nvPr/>
        </p:nvCxnSpPr>
        <p:spPr>
          <a:xfrm>
            <a:off x="7040880" y="1659575"/>
            <a:ext cx="4968657" cy="372649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7AC9840-8279-4F9C-8A7B-8A32CB3EEBA4}"/>
              </a:ext>
            </a:extLst>
          </p:cNvPr>
          <p:cNvCxnSpPr>
            <a:cxnSpLocks/>
          </p:cNvCxnSpPr>
          <p:nvPr/>
        </p:nvCxnSpPr>
        <p:spPr>
          <a:xfrm flipH="1">
            <a:off x="6936828" y="1659575"/>
            <a:ext cx="5072709" cy="381631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xmlns="" id="{6A21E063-7DA9-4F79-9011-C89A3927C4A5}"/>
              </a:ext>
            </a:extLst>
          </p:cNvPr>
          <p:cNvSpPr/>
          <p:nvPr/>
        </p:nvSpPr>
        <p:spPr>
          <a:xfrm>
            <a:off x="924911" y="56564"/>
            <a:ext cx="10941266" cy="996406"/>
          </a:xfrm>
          <a:prstGeom prst="rect">
            <a:avLst/>
          </a:prstGeom>
          <a:solidFill>
            <a:schemeClr val="tx1"/>
          </a:solidFill>
          <a:ln w="31750">
            <a:solidFill>
              <a:srgbClr val="0070C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7" name="TextBox 26">
            <a:extLst>
              <a:ext uri="{FF2B5EF4-FFF2-40B4-BE49-F238E27FC236}">
                <a16:creationId xmlns:a16="http://schemas.microsoft.com/office/drawing/2014/main" xmlns="" id="{2419DC25-A3ED-4B7F-B6D2-94934018E87E}"/>
              </a:ext>
            </a:extLst>
          </p:cNvPr>
          <p:cNvSpPr txBox="1"/>
          <p:nvPr/>
        </p:nvSpPr>
        <p:spPr>
          <a:xfrm>
            <a:off x="-10510" y="84082"/>
            <a:ext cx="12192000" cy="923330"/>
          </a:xfrm>
          <a:prstGeom prst="rect">
            <a:avLst/>
          </a:prstGeom>
          <a:noFill/>
        </p:spPr>
        <p:txBody>
          <a:bodyPr wrap="square" rtlCol="0">
            <a:spAutoFit/>
          </a:bodyPr>
          <a:lstStyle/>
          <a:p>
            <a:pPr algn="ctr" hangingPunct="0"/>
            <a:r>
              <a:rPr lang="en-US" sz="5400" b="1" dirty="0">
                <a:solidFill>
                  <a:schemeClr val="bg1"/>
                </a:solidFill>
                <a:latin typeface="Arial Rounded MT Bold" panose="020F0704030504030204" pitchFamily="34" charset="0"/>
              </a:rPr>
              <a:t>Principles</a:t>
            </a:r>
          </a:p>
        </p:txBody>
      </p:sp>
    </p:spTree>
    <p:extLst>
      <p:ext uri="{BB962C8B-B14F-4D97-AF65-F5344CB8AC3E}">
        <p14:creationId xmlns:p14="http://schemas.microsoft.com/office/powerpoint/2010/main" val="1046153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0" y="1224281"/>
            <a:ext cx="6786880" cy="4525963"/>
          </a:xfrm>
        </p:spPr>
        <p:txBody>
          <a:bodyPr>
            <a:noAutofit/>
          </a:bodyPr>
          <a:lstStyle/>
          <a:p>
            <a:pPr algn="l" rtl="0">
              <a:lnSpc>
                <a:spcPct val="150000"/>
              </a:lnSpc>
            </a:pPr>
            <a:r>
              <a:rPr lang="en-US" sz="2000" b="1" dirty="0">
                <a:solidFill>
                  <a:schemeClr val="bg1"/>
                </a:solidFill>
                <a:latin typeface="Century Gothic" panose="020B0502020202020204" pitchFamily="34" charset="0"/>
                <a:cs typeface="David" panose="020E0502060401010101" pitchFamily="34" charset="-79"/>
              </a:rPr>
              <a:t>National: </a:t>
            </a:r>
            <a:r>
              <a:rPr lang="en-US" sz="2000" dirty="0">
                <a:solidFill>
                  <a:schemeClr val="bg1"/>
                </a:solidFill>
                <a:latin typeface="Century Gothic" panose="020B0502020202020204" pitchFamily="34" charset="0"/>
                <a:cs typeface="David" panose="020E0502060401010101" pitchFamily="34" charset="-79"/>
              </a:rPr>
              <a:t>The entire country constitutes a single electoral constituency</a:t>
            </a:r>
          </a:p>
          <a:p>
            <a:pPr algn="l" rtl="0">
              <a:lnSpc>
                <a:spcPct val="150000"/>
              </a:lnSpc>
            </a:pPr>
            <a:r>
              <a:rPr lang="en-US" sz="2000" b="1" dirty="0">
                <a:solidFill>
                  <a:schemeClr val="bg1"/>
                </a:solidFill>
                <a:latin typeface="Century Gothic" panose="020B0502020202020204" pitchFamily="34" charset="0"/>
                <a:cs typeface="David" panose="020E0502060401010101" pitchFamily="34" charset="-79"/>
              </a:rPr>
              <a:t>Direct: </a:t>
            </a:r>
            <a:r>
              <a:rPr lang="en-US" sz="2000" dirty="0">
                <a:solidFill>
                  <a:schemeClr val="bg1"/>
                </a:solidFill>
                <a:latin typeface="Century Gothic" panose="020B0502020202020204" pitchFamily="34" charset="0"/>
                <a:cs typeface="David" panose="020E0502060401010101" pitchFamily="34" charset="-79"/>
              </a:rPr>
              <a:t>The Knesset, the Israeli parliament, is elected directly by the voters, not through a body of electors</a:t>
            </a:r>
          </a:p>
          <a:p>
            <a:pPr algn="l" rtl="0">
              <a:lnSpc>
                <a:spcPct val="150000"/>
              </a:lnSpc>
            </a:pPr>
            <a:r>
              <a:rPr lang="en-US" sz="2000" b="1" dirty="0">
                <a:solidFill>
                  <a:schemeClr val="bg1"/>
                </a:solidFill>
                <a:latin typeface="Century Gothic" panose="020B0502020202020204" pitchFamily="34" charset="0"/>
                <a:cs typeface="David" panose="020E0502060401010101" pitchFamily="34" charset="-79"/>
              </a:rPr>
              <a:t>Equal: </a:t>
            </a:r>
            <a:r>
              <a:rPr lang="en-US" sz="2000" dirty="0">
                <a:solidFill>
                  <a:schemeClr val="bg1"/>
                </a:solidFill>
                <a:latin typeface="Century Gothic" panose="020B0502020202020204" pitchFamily="34" charset="0"/>
                <a:cs typeface="David" panose="020E0502060401010101" pitchFamily="34" charset="-79"/>
              </a:rPr>
              <a:t>All votes cast are equal in weight</a:t>
            </a:r>
          </a:p>
        </p:txBody>
      </p:sp>
      <p:pic>
        <p:nvPicPr>
          <p:cNvPr id="6152" name="Picture 8" descr="https://upload.wikimedia.org/wikipedia/commons/8/8c/2004CampaignAttention_%28edit%29.png">
            <a:extLst>
              <a:ext uri="{FF2B5EF4-FFF2-40B4-BE49-F238E27FC236}">
                <a16:creationId xmlns:a16="http://schemas.microsoft.com/office/drawing/2014/main" xmlns="" id="{382F4559-71B6-4422-A742-49B623E4A1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3876" y="1440230"/>
            <a:ext cx="2463534" cy="306082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s://upload.wikimedia.org/wikipedia/commons/thumb/c/ca/USA_ElectoralCollege.svg/300px-USA_ElectoralCollege.svg.png">
            <a:extLst>
              <a:ext uri="{FF2B5EF4-FFF2-40B4-BE49-F238E27FC236}">
                <a16:creationId xmlns:a16="http://schemas.microsoft.com/office/drawing/2014/main" xmlns="" id="{6EADFF55-9481-4696-9DC4-1D968279DE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6903" y="3858418"/>
            <a:ext cx="2383280" cy="279638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xmlns="" id="{C23E38FD-77D8-402E-9B95-D0723FA587DF}"/>
              </a:ext>
            </a:extLst>
          </p:cNvPr>
          <p:cNvCxnSpPr>
            <a:cxnSpLocks/>
          </p:cNvCxnSpPr>
          <p:nvPr/>
        </p:nvCxnSpPr>
        <p:spPr>
          <a:xfrm flipH="1">
            <a:off x="9013876" y="1440230"/>
            <a:ext cx="2463535" cy="306082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3866745E-B0C2-4E56-AAF4-B9E45D57DC5C}"/>
              </a:ext>
            </a:extLst>
          </p:cNvPr>
          <p:cNvCxnSpPr>
            <a:cxnSpLocks/>
          </p:cNvCxnSpPr>
          <p:nvPr/>
        </p:nvCxnSpPr>
        <p:spPr>
          <a:xfrm>
            <a:off x="9013876" y="1440230"/>
            <a:ext cx="2463534" cy="306082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E2434F27-3A1C-4AD6-A656-3565347215A7}"/>
              </a:ext>
            </a:extLst>
          </p:cNvPr>
          <p:cNvCxnSpPr>
            <a:cxnSpLocks/>
          </p:cNvCxnSpPr>
          <p:nvPr/>
        </p:nvCxnSpPr>
        <p:spPr>
          <a:xfrm flipH="1">
            <a:off x="5986903" y="3792100"/>
            <a:ext cx="2422896" cy="28627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0213865B-8429-496A-93C7-F647A29EF587}"/>
              </a:ext>
            </a:extLst>
          </p:cNvPr>
          <p:cNvCxnSpPr>
            <a:cxnSpLocks/>
          </p:cNvCxnSpPr>
          <p:nvPr/>
        </p:nvCxnSpPr>
        <p:spPr>
          <a:xfrm>
            <a:off x="5976743" y="3873380"/>
            <a:ext cx="2393440" cy="278142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8194" name="Picture 2" descr="Image result for one person one vote">
            <a:extLst>
              <a:ext uri="{FF2B5EF4-FFF2-40B4-BE49-F238E27FC236}">
                <a16:creationId xmlns:a16="http://schemas.microsoft.com/office/drawing/2014/main" xmlns="" id="{54325C6C-670F-4D08-9553-C96013FD4B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8205" y="4418156"/>
            <a:ext cx="2383280" cy="238328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xmlns="" id="{05F521C7-7316-4042-A16E-67D8CB859401}"/>
              </a:ext>
            </a:extLst>
          </p:cNvPr>
          <p:cNvSpPr/>
          <p:nvPr/>
        </p:nvSpPr>
        <p:spPr>
          <a:xfrm>
            <a:off x="924911" y="56564"/>
            <a:ext cx="10941266" cy="996406"/>
          </a:xfrm>
          <a:prstGeom prst="rect">
            <a:avLst/>
          </a:prstGeom>
          <a:solidFill>
            <a:schemeClr val="tx1"/>
          </a:solidFill>
          <a:ln w="31750">
            <a:solidFill>
              <a:srgbClr val="0070C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7" name="TextBox 26">
            <a:extLst>
              <a:ext uri="{FF2B5EF4-FFF2-40B4-BE49-F238E27FC236}">
                <a16:creationId xmlns:a16="http://schemas.microsoft.com/office/drawing/2014/main" xmlns="" id="{4999644B-FAC5-4882-BD4C-A08739493C77}"/>
              </a:ext>
            </a:extLst>
          </p:cNvPr>
          <p:cNvSpPr txBox="1"/>
          <p:nvPr/>
        </p:nvSpPr>
        <p:spPr>
          <a:xfrm>
            <a:off x="-10510" y="84082"/>
            <a:ext cx="12192000" cy="923330"/>
          </a:xfrm>
          <a:prstGeom prst="rect">
            <a:avLst/>
          </a:prstGeom>
          <a:noFill/>
        </p:spPr>
        <p:txBody>
          <a:bodyPr wrap="square" rtlCol="0">
            <a:spAutoFit/>
          </a:bodyPr>
          <a:lstStyle/>
          <a:p>
            <a:pPr algn="ctr" hangingPunct="0"/>
            <a:r>
              <a:rPr lang="en-US" sz="5400" b="1" dirty="0">
                <a:solidFill>
                  <a:schemeClr val="bg1"/>
                </a:solidFill>
                <a:latin typeface="Arial Rounded MT Bold" panose="020F0704030504030204" pitchFamily="34" charset="0"/>
              </a:rPr>
              <a:t>Principles</a:t>
            </a:r>
          </a:p>
        </p:txBody>
      </p:sp>
    </p:spTree>
    <p:extLst>
      <p:ext uri="{BB962C8B-B14F-4D97-AF65-F5344CB8AC3E}">
        <p14:creationId xmlns:p14="http://schemas.microsoft.com/office/powerpoint/2010/main" val="273656280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TM04033921[[fn=Damask]]</Template>
  <TotalTime>12065</TotalTime>
  <Words>2124</Words>
  <Application>Microsoft Office PowerPoint</Application>
  <PresentationFormat>מסך רחב</PresentationFormat>
  <Paragraphs>260</Paragraphs>
  <Slides>59</Slides>
  <Notes>30</Notes>
  <HiddenSlides>2</HiddenSlides>
  <MMClips>0</MMClips>
  <ScaleCrop>false</ScaleCrop>
  <HeadingPairs>
    <vt:vector size="6" baseType="variant">
      <vt:variant>
        <vt:lpstr>גופנים בשימוש</vt:lpstr>
      </vt:variant>
      <vt:variant>
        <vt:i4>13</vt:i4>
      </vt:variant>
      <vt:variant>
        <vt:lpstr>ערכת נושא</vt:lpstr>
      </vt:variant>
      <vt:variant>
        <vt:i4>1</vt:i4>
      </vt:variant>
      <vt:variant>
        <vt:lpstr>כותרות שקופיות</vt:lpstr>
      </vt:variant>
      <vt:variant>
        <vt:i4>59</vt:i4>
      </vt:variant>
    </vt:vector>
  </HeadingPairs>
  <TitlesOfParts>
    <vt:vector size="73" baseType="lpstr">
      <vt:lpstr>AR BLANCA</vt:lpstr>
      <vt:lpstr>Arial</vt:lpstr>
      <vt:lpstr>Arial Narrow</vt:lpstr>
      <vt:lpstr>Arial Rounded MT Bold</vt:lpstr>
      <vt:lpstr>Bookman Old Style</vt:lpstr>
      <vt:lpstr>Calibri</vt:lpstr>
      <vt:lpstr>Century Gothic</vt:lpstr>
      <vt:lpstr>Cooper Black</vt:lpstr>
      <vt:lpstr>David</vt:lpstr>
      <vt:lpstr>Georgia</vt:lpstr>
      <vt:lpstr>Rockwell</vt:lpstr>
      <vt:lpstr>Times New Roman</vt:lpstr>
      <vt:lpstr>Wingdings</vt:lpstr>
      <vt:lpstr>Damask</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Tomer Dayagi</dc:creator>
  <cp:lastModifiedBy>Yoni Alon</cp:lastModifiedBy>
  <cp:revision>167</cp:revision>
  <dcterms:created xsi:type="dcterms:W3CDTF">2019-01-06T05:03:47Z</dcterms:created>
  <dcterms:modified xsi:type="dcterms:W3CDTF">2019-08-17T14:12:29Z</dcterms:modified>
</cp:coreProperties>
</file>