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6" r:id="rId2"/>
    <p:sldId id="271" r:id="rId3"/>
    <p:sldId id="270" r:id="rId4"/>
    <p:sldId id="281" r:id="rId5"/>
    <p:sldId id="280" r:id="rId6"/>
    <p:sldId id="265" r:id="rId7"/>
    <p:sldId id="274" r:id="rId8"/>
    <p:sldId id="294" r:id="rId9"/>
    <p:sldId id="283" r:id="rId10"/>
    <p:sldId id="275" r:id="rId11"/>
    <p:sldId id="257" r:id="rId12"/>
    <p:sldId id="256" r:id="rId13"/>
    <p:sldId id="258" r:id="rId14"/>
    <p:sldId id="259" r:id="rId15"/>
    <p:sldId id="289" r:id="rId16"/>
    <p:sldId id="290" r:id="rId17"/>
    <p:sldId id="277" r:id="rId18"/>
    <p:sldId id="279" r:id="rId19"/>
    <p:sldId id="276" r:id="rId20"/>
    <p:sldId id="278" r:id="rId21"/>
    <p:sldId id="285" r:id="rId22"/>
    <p:sldId id="287" r:id="rId23"/>
    <p:sldId id="291" r:id="rId24"/>
    <p:sldId id="292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>
              <a:solidFill>
                <a:srgbClr val="DAEDEF">
                  <a:lumMod val="50000"/>
                </a:srgbClr>
              </a:solidFill>
            </a:ln>
          </c:spPr>
          <c:marker>
            <c:symbol val="circle"/>
            <c:size val="10"/>
            <c:spPr>
              <a:solidFill>
                <a:srgbClr val="0000FF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marker>
          <c:dPt>
            <c:idx val="7"/>
            <c:bubble3D val="0"/>
            <c:spPr>
              <a:ln w="25400">
                <a:solidFill>
                  <a:srgbClr val="DAEDEF">
                    <a:lumMod val="50000"/>
                  </a:srgbClr>
                </a:solidFill>
              </a:ln>
            </c:spPr>
          </c:dPt>
          <c:xVal>
            <c:numRef>
              <c:f>Sheet1!$A$2:$A$19</c:f>
              <c:numCache>
                <c:formatCode>General</c:formatCode>
                <c:ptCount val="18"/>
                <c:pt idx="0">
                  <c:v>1949</c:v>
                </c:pt>
                <c:pt idx="1">
                  <c:v>1951</c:v>
                </c:pt>
                <c:pt idx="2">
                  <c:v>1955</c:v>
                </c:pt>
                <c:pt idx="3">
                  <c:v>1959</c:v>
                </c:pt>
                <c:pt idx="4">
                  <c:v>1961</c:v>
                </c:pt>
                <c:pt idx="5">
                  <c:v>1965</c:v>
                </c:pt>
                <c:pt idx="6">
                  <c:v>1969</c:v>
                </c:pt>
                <c:pt idx="7">
                  <c:v>1974</c:v>
                </c:pt>
                <c:pt idx="8">
                  <c:v>1977</c:v>
                </c:pt>
                <c:pt idx="9">
                  <c:v>1984</c:v>
                </c:pt>
                <c:pt idx="10">
                  <c:v>1988</c:v>
                </c:pt>
                <c:pt idx="11">
                  <c:v>1992</c:v>
                </c:pt>
                <c:pt idx="12">
                  <c:v>1996</c:v>
                </c:pt>
                <c:pt idx="13">
                  <c:v>1999</c:v>
                </c:pt>
                <c:pt idx="14">
                  <c:v>2003</c:v>
                </c:pt>
                <c:pt idx="15">
                  <c:v>2006</c:v>
                </c:pt>
                <c:pt idx="16">
                  <c:v>2009</c:v>
                </c:pt>
                <c:pt idx="17">
                  <c:v>2013</c:v>
                </c:pt>
              </c:numCache>
            </c:numRef>
          </c:xVal>
          <c:yVal>
            <c:numRef>
              <c:f>Sheet1!$B$2:$B$19</c:f>
              <c:numCache>
                <c:formatCode>0%</c:formatCode>
                <c:ptCount val="18"/>
                <c:pt idx="0">
                  <c:v>0.1</c:v>
                </c:pt>
                <c:pt idx="1">
                  <c:v>0.1</c:v>
                </c:pt>
                <c:pt idx="2" formatCode="0.00%">
                  <c:v>0.11700000000000001</c:v>
                </c:pt>
                <c:pt idx="3" formatCode="0.00%">
                  <c:v>8.3000000000000004E-2</c:v>
                </c:pt>
                <c:pt idx="4">
                  <c:v>0.1</c:v>
                </c:pt>
                <c:pt idx="5" formatCode="0.00%">
                  <c:v>8.3000000000000004E-2</c:v>
                </c:pt>
                <c:pt idx="6" formatCode="0.00%">
                  <c:v>7.4999999999999997E-2</c:v>
                </c:pt>
                <c:pt idx="7" formatCode="0.00%">
                  <c:v>9.1999999999999998E-2</c:v>
                </c:pt>
                <c:pt idx="8" formatCode="0.00%">
                  <c:v>7.4999999999999997E-2</c:v>
                </c:pt>
                <c:pt idx="9" formatCode="0.00%">
                  <c:v>8.3000000000000004E-2</c:v>
                </c:pt>
                <c:pt idx="10" formatCode="0.00%">
                  <c:v>7.4999999999999997E-2</c:v>
                </c:pt>
                <c:pt idx="11">
                  <c:v>0.1</c:v>
                </c:pt>
                <c:pt idx="12" formatCode="0.00%">
                  <c:v>7.4999999999999997E-2</c:v>
                </c:pt>
                <c:pt idx="13" formatCode="0.00%">
                  <c:v>7.4999999999999997E-2</c:v>
                </c:pt>
                <c:pt idx="14">
                  <c:v>0.2</c:v>
                </c:pt>
                <c:pt idx="15" formatCode="0.00%">
                  <c:v>0.14199999999999999</c:v>
                </c:pt>
                <c:pt idx="16">
                  <c:v>0.2</c:v>
                </c:pt>
                <c:pt idx="17" formatCode="0.00%">
                  <c:v>0.22500000000000001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084224"/>
        <c:axId val="130084800"/>
      </c:scatterChart>
      <c:valAx>
        <c:axId val="130084224"/>
        <c:scaling>
          <c:orientation val="minMax"/>
          <c:max val="201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rebuchet MS"/>
                <a:cs typeface="Trebuchet MS"/>
              </a:defRPr>
            </a:pPr>
            <a:endParaRPr lang="en-US"/>
          </a:p>
        </c:txPr>
        <c:crossAx val="130084800"/>
        <c:crosses val="autoZero"/>
        <c:crossBetween val="midCat"/>
        <c:majorUnit val="5"/>
      </c:valAx>
      <c:valAx>
        <c:axId val="130084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rebuchet MS"/>
                <a:cs typeface="Trebuchet MS"/>
              </a:defRPr>
            </a:pPr>
            <a:endParaRPr lang="en-US"/>
          </a:p>
        </c:txPr>
        <c:crossAx val="13008422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89CB-65C6-439F-97CE-D9B24D5AEDA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6AE2-0013-4AD3-9E2A-AFF9909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89CB-65C6-439F-97CE-D9B24D5AEDA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6AE2-0013-4AD3-9E2A-AFF9909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89CB-65C6-439F-97CE-D9B24D5AEDA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6AE2-0013-4AD3-9E2A-AFF9909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89CB-65C6-439F-97CE-D9B24D5AEDA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6AE2-0013-4AD3-9E2A-AFF9909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89CB-65C6-439F-97CE-D9B24D5AEDA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6AE2-0013-4AD3-9E2A-AFF9909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89CB-65C6-439F-97CE-D9B24D5AEDA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6AE2-0013-4AD3-9E2A-AFF9909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89CB-65C6-439F-97CE-D9B24D5AEDA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6AE2-0013-4AD3-9E2A-AFF9909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89CB-65C6-439F-97CE-D9B24D5AEDA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6AE2-0013-4AD3-9E2A-AFF9909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89CB-65C6-439F-97CE-D9B24D5AEDA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6AE2-0013-4AD3-9E2A-AFF9909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89CB-65C6-439F-97CE-D9B24D5AEDA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6AE2-0013-4AD3-9E2A-AFF990959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89CB-65C6-439F-97CE-D9B24D5AEDA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A6AE2-0013-4AD3-9E2A-AFF99095976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F9489CB-65C6-439F-97CE-D9B24D5AEDA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51A6AE2-0013-4AD3-9E2A-AFF990959762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28" descr="https://scontent-ord1-1.xx.fbcdn.net/hphotos-xfa1/v/t1.0-9/35076_10150200558360013_85519_n.jpg?oh=d3883287244ecb2212771dc8438f292a&amp;oe=5636A3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30" y="-574"/>
            <a:ext cx="295066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-ord1-1.xx.fbcdn.net/hphotos-xfa1/v/t1.0-9/479933_10152388049450013_1159019068_n.jpg?oh=a044ab233f0b85795fc474dab5692bc7&amp;oe=5678F2C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71" y="1"/>
            <a:ext cx="2643115" cy="23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s://scontent-ord1-1.xx.fbcdn.net/hphotos-xaf1/v/t1.0-9/31749_10150182140345013_4370094_n.jpg?oh=67dda5b080e2e147bf2074f2cf2653d5&amp;oe=564C0FF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2"/>
          <a:stretch/>
        </p:blipFill>
        <p:spPr bwMode="auto">
          <a:xfrm>
            <a:off x="-21771" y="1904165"/>
            <a:ext cx="2358515" cy="262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-ord1-1.xx.fbcdn.net/hphotos-xpf1/v/t1.0-9/10929188_10155566012135013_81501490321877889_n.jpg?oh=b58e7cf24f894d7b8c39531d1c694037&amp;oe=5676FAE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" r="8264"/>
          <a:stretch/>
        </p:blipFill>
        <p:spPr bwMode="auto">
          <a:xfrm>
            <a:off x="6617053" y="4513286"/>
            <a:ext cx="2537833" cy="23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scontent-ord1-1.xx.fbcdn.net/hphotos-xfa1/v/t1.0-9/385445_10151119881690013_1466041819_n.jpg?oh=e7242d034c1be9df0b4ace94b1d3d3c4&amp;oe=5679929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r="3840"/>
          <a:stretch/>
        </p:blipFill>
        <p:spPr bwMode="auto">
          <a:xfrm>
            <a:off x="2336743" y="2079335"/>
            <a:ext cx="2524795" cy="24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content-ord1-1.xx.fbcdn.net/hphotos-xtp1/v/t1.0-9/11822749_10155903373270013_8130618389847723470_n.jpg?oh=1de6f4655b1327bcf6ddd404fa67e57e&amp;oe=563E143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"/>
            <a:ext cx="2336744" cy="207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content-ord1-1.xx.fbcdn.net/hphotos-prn2/v/t1.0-9/521739_10152254451075013_671149789_n.jpg?oh=4714be3e1c96388cb058281394aa6ec9&amp;oe=5637F35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/>
          <a:stretch/>
        </p:blipFill>
        <p:spPr bwMode="auto">
          <a:xfrm>
            <a:off x="-32657" y="4507679"/>
            <a:ext cx="2224301" cy="23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s://scontent-ord1-1.xx.fbcdn.net/hphotos-xfa1/v/t1.0-9/165497_10150361638400013_1118334_n.jpg?oh=0273887d07fe70892ac94321cc1f78cc&amp;oe=5637F48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282928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scontent-ord1-1.xx.fbcdn.net/hphotos-xaf1/v/t1.0-9/318600_10150968313040013_8466580_n.jpg?oh=32d1dec60d232ff1b932b4d1be409ed6&amp;oe=5676359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7"/>
          <a:stretch/>
        </p:blipFill>
        <p:spPr bwMode="auto">
          <a:xfrm>
            <a:off x="2024742" y="4513286"/>
            <a:ext cx="2305865" cy="23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content-ord1-1.xx.fbcdn.net/hphotos-xtp1/t31.0-8/s960x960/11709873_10155771245180013_1301262624628112295_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5" t="439" r="8165" b="1"/>
          <a:stretch/>
        </p:blipFill>
        <p:spPr bwMode="auto">
          <a:xfrm>
            <a:off x="4861538" y="2057400"/>
            <a:ext cx="1908320" cy="24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scontent-ord1-1.xx.fbcdn.net/hphotos-xpf1/v/t1.0-9/380530_10150916880720013_1780332848_n.jpg?oh=7f10082f18fef59db67a0d9cc7aca83b&amp;oe=56752C7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450" r="11237"/>
          <a:stretch/>
        </p:blipFill>
        <p:spPr bwMode="auto">
          <a:xfrm>
            <a:off x="6770914" y="2079336"/>
            <a:ext cx="2405743" cy="245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3626089"/>
            <a:ext cx="9133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Maiandra GD" panose="020E0502030308020204" pitchFamily="34" charset="0"/>
                <a:cs typeface="+mj-cs"/>
              </a:rPr>
              <a:t>Women In Israel</a:t>
            </a:r>
            <a:endParaRPr lang="en-US" sz="5400" b="1" dirty="0">
              <a:latin typeface="Maiandra GD" panose="020E0502030308020204" pitchFamily="34" charset="0"/>
              <a:cs typeface="+mj-cs"/>
            </a:endParaRPr>
          </a:p>
        </p:txBody>
      </p:sp>
      <p:pic>
        <p:nvPicPr>
          <p:cNvPr id="2" name="Picture 2" descr="https://scontent-ord1-1.xx.fbcdn.net/hphotos-xpf1/v/t1.0-9/10710849_10154734196625013_9030215294523621760_n.jpg?oh=838dcc00c0c7e83a8fff01c28a08e99f&amp;oe=56791B5B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/>
          <a:stretch/>
        </p:blipFill>
        <p:spPr bwMode="auto">
          <a:xfrm>
            <a:off x="4708733" y="608"/>
            <a:ext cx="2127364" cy="20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eople.socsci.tau.ac.il/mu/bazira/files/2013/01/image0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34111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6706" y="53340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Golda Meir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The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 fourth Prime Minister of 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Israel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1969-1974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9770" y="1951290"/>
            <a:ext cx="419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First</a:t>
            </a:r>
            <a:r>
              <a:rPr lang="en-US" sz="16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 female Israeli prime minister</a:t>
            </a:r>
          </a:p>
          <a:p>
            <a:endParaRPr lang="en-US" sz="1600" dirty="0" smtClean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Third</a:t>
            </a:r>
            <a:r>
              <a:rPr lang="en-US" sz="16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female </a:t>
            </a:r>
            <a:r>
              <a:rPr lang="en-US" sz="16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prime </a:t>
            </a: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minister </a:t>
            </a:r>
            <a:r>
              <a:rPr lang="en-US" sz="16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in the world</a:t>
            </a:r>
          </a:p>
        </p:txBody>
      </p:sp>
      <p:pic>
        <p:nvPicPr>
          <p:cNvPr id="5122" name="Picture 2" descr="https://upload.wikimedia.org/wikipedia/commons/thumb/a/ad/Golda_Meir_Square_in_New_York_City_IMG_1604.JPG/200px-Golda_Meir_Square_in_New_York_City_IMG_1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70" y="35814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09370" y="5251102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Golda Meir Square is designated in New York City south of Times Square</a:t>
            </a:r>
          </a:p>
        </p:txBody>
      </p:sp>
    </p:spTree>
    <p:extLst>
      <p:ext uri="{BB962C8B-B14F-4D97-AF65-F5344CB8AC3E}">
        <p14:creationId xmlns:p14="http://schemas.microsoft.com/office/powerpoint/2010/main" val="16560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Maiandra GD" panose="020E0502030308020204" pitchFamily="34" charset="0"/>
                <a:ea typeface="+mn-ea"/>
              </a:rPr>
              <a:t>Percentage of Women in Knesset</a:t>
            </a:r>
            <a:endParaRPr lang="he-IL" dirty="0">
              <a:solidFill>
                <a:schemeClr val="bg1"/>
              </a:solidFill>
              <a:latin typeface="Maiandra GD" panose="020E0502030308020204" pitchFamily="34" charset="0"/>
              <a:ea typeface="+mn-ea"/>
            </a:endParaRPr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571981"/>
              </p:ext>
            </p:extLst>
          </p:nvPr>
        </p:nvGraphicFramePr>
        <p:xfrm>
          <a:off x="228600" y="12954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11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06 at 4.52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7" b="8671"/>
          <a:stretch/>
        </p:blipFill>
        <p:spPr>
          <a:xfrm>
            <a:off x="1219200" y="1828800"/>
            <a:ext cx="6705600" cy="4387945"/>
          </a:xfrm>
          <a:prstGeom prst="rect">
            <a:avLst/>
          </a:prstGeom>
        </p:spPr>
      </p:pic>
      <p:sp>
        <p:nvSpPr>
          <p:cNvPr id="5" name="מציין מיקום תוכן 5"/>
          <p:cNvSpPr txBox="1">
            <a:spLocks/>
          </p:cNvSpPr>
          <p:nvPr/>
        </p:nvSpPr>
        <p:spPr bwMode="auto">
          <a:xfrm>
            <a:off x="152400" y="609600"/>
            <a:ext cx="8991600" cy="4929411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Maiandra GD" panose="020E0502030308020204" pitchFamily="34" charset="0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Although the percentage of women in Knesset has increased over the last 30 years, the percentage of women ministers has </a:t>
            </a:r>
            <a:r>
              <a:rPr lang="en-US" dirty="0" smtClean="0">
                <a:solidFill>
                  <a:schemeClr val="bg1"/>
                </a:solidFill>
              </a:rPr>
              <a:t>not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5113" cy="924475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Maiandra GD" panose="020E0502030308020204" pitchFamily="34" charset="0"/>
                <a:ea typeface="+mn-ea"/>
              </a:rPr>
              <a:t>How Does Israel Compare?</a:t>
            </a:r>
            <a:endParaRPr lang="he-IL" dirty="0">
              <a:solidFill>
                <a:schemeClr val="bg1"/>
              </a:solidFill>
              <a:latin typeface="Maiandra GD" panose="020E0502030308020204" pitchFamily="34" charset="0"/>
              <a:ea typeface="+mn-ea"/>
            </a:endParaRPr>
          </a:p>
        </p:txBody>
      </p:sp>
      <p:pic>
        <p:nvPicPr>
          <p:cNvPr id="4" name="Content Placeholder 7" descr="cha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8339842" cy="4343400"/>
          </a:xfrm>
        </p:spPr>
      </p:pic>
      <p:sp>
        <p:nvSpPr>
          <p:cNvPr id="6" name="TextBox 5"/>
          <p:cNvSpPr txBox="1"/>
          <p:nvPr/>
        </p:nvSpPr>
        <p:spPr>
          <a:xfrm>
            <a:off x="1146427" y="1295400"/>
            <a:ext cx="7157344" cy="4001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Maiandra GD" panose="020E0502030308020204" pitchFamily="34" charset="0"/>
                <a:cs typeface="Trebuchet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Percentage of Women in National Governments 1990-2014</a:t>
            </a:r>
          </a:p>
        </p:txBody>
      </p:sp>
    </p:spTree>
    <p:extLst>
      <p:ext uri="{BB962C8B-B14F-4D97-AF65-F5344CB8AC3E}">
        <p14:creationId xmlns:p14="http://schemas.microsoft.com/office/powerpoint/2010/main" val="15812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76593"/>
              </p:ext>
            </p:extLst>
          </p:nvPr>
        </p:nvGraphicFramePr>
        <p:xfrm>
          <a:off x="381000" y="1600200"/>
          <a:ext cx="8324464" cy="458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804"/>
                <a:gridCol w="2644315"/>
                <a:gridCol w="3096345"/>
              </a:tblGrid>
              <a:tr h="658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Party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Total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Seats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Number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of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Women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</a:tr>
              <a:tr h="3924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Likud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</a:tr>
              <a:tr h="3924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Zionist Camp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</a:tr>
              <a:tr h="3924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Habayit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Hayehudi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</a:tr>
              <a:tr h="3924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Shas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</a:tr>
              <a:tr h="39248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United Torah Judaism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</a:tr>
              <a:tr h="3924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Arab Parties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  <a:tr h="3924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Yesh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Atid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</a:tr>
              <a:tr h="3924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Kulanu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</a:tr>
              <a:tr h="3924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Meretz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</a:tr>
              <a:tr h="3924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Israel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Beiteinu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כותרת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 algn="ctr">
              <a:spcBef>
                <a:spcPct val="20000"/>
              </a:spcBef>
              <a:buNone/>
              <a:defRPr sz="4400">
                <a:latin typeface="Maiandra GD" panose="020E0502030308020204" pitchFamily="34" charset="0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Women on Party Lists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217714" y="21336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algn="ctr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defRPr>
            </a:lvl1pPr>
          </a:lstStyle>
          <a:p>
            <a:r>
              <a:rPr lang="en-US" dirty="0"/>
              <a:t>A campaign of Ultra Orthodox </a:t>
            </a:r>
            <a:r>
              <a:rPr lang="en-US" dirty="0" smtClean="0"/>
              <a:t>women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Demand: Haredi women want representation on lists of existing Haredi parties or they won’t vote for </a:t>
            </a:r>
            <a:r>
              <a:rPr lang="en-US" dirty="0" smtClean="0"/>
              <a:t>them</a:t>
            </a:r>
            <a:endParaRPr lang="en-US" dirty="0"/>
          </a:p>
        </p:txBody>
      </p:sp>
      <p:pic>
        <p:nvPicPr>
          <p:cNvPr id="3" name="Picture 2" descr="Screen Shot 2015-02-07 at 9.45.1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35" y="3962400"/>
            <a:ext cx="4419600" cy="1566755"/>
          </a:xfrm>
          <a:prstGeom prst="rect">
            <a:avLst/>
          </a:prstGeom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460049" y="457200"/>
            <a:ext cx="8229600" cy="1143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 algn="ctr">
              <a:spcBef>
                <a:spcPct val="20000"/>
              </a:spcBef>
              <a:buNone/>
              <a:defRPr sz="4400">
                <a:latin typeface="Maiandra GD" panose="020E0502030308020204" pitchFamily="34" charset="0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Lo </a:t>
            </a:r>
            <a:r>
              <a:rPr lang="en-US" sz="4800" dirty="0" err="1" smtClean="0">
                <a:solidFill>
                  <a:schemeClr val="bg1"/>
                </a:solidFill>
              </a:rPr>
              <a:t>Nivcharot</a:t>
            </a:r>
            <a:r>
              <a:rPr lang="en-US" sz="4800" dirty="0">
                <a:solidFill>
                  <a:schemeClr val="bg1"/>
                </a:solidFill>
              </a:rPr>
              <a:t>, Lo </a:t>
            </a:r>
            <a:r>
              <a:rPr lang="en-US" sz="4800" dirty="0" err="1" smtClean="0">
                <a:solidFill>
                  <a:schemeClr val="bg1"/>
                </a:solidFill>
              </a:rPr>
              <a:t>Bochorot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  <a:cs typeface="Trebuchet MS"/>
              </a:rPr>
              <a:t>No Representation, No Voting</a:t>
            </a:r>
            <a:endParaRPr lang="en-US" sz="4800" dirty="0">
              <a:solidFill>
                <a:schemeClr val="bg1"/>
              </a:solidFill>
              <a:cs typeface="Trebuchet MS"/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 </a:t>
            </a:r>
            <a:endParaRPr lang="he-IL" sz="4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mame.kikar.co.il/data/auto/nadm/dt/os70gsb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191532" cy="215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90" y="2667000"/>
            <a:ext cx="9030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“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We want to preserve our identity and demonstrate that women can be educated, be leaders and stay Haredi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”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</p:txBody>
      </p:sp>
      <p:pic>
        <p:nvPicPr>
          <p:cNvPr id="4" name="Picture 2" descr="https://www.mimoona.co.il/Graphics/Modules/Projects/MainMedia/2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609599"/>
            <a:ext cx="3200400" cy="107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80183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B’Zhutan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: Haredi Women Making a Change</a:t>
            </a:r>
          </a:p>
        </p:txBody>
      </p:sp>
      <p:pic>
        <p:nvPicPr>
          <p:cNvPr id="1026" name="Picture 2" descr="http://www.israelhayom.co.il/sites/default/files/styles/1200x627/public/images/articles/2015/02/05/14231648117723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985" y="3625256"/>
            <a:ext cx="5603719" cy="292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צלם: מאיר אזולאי - כותרת התמונה: תמונה ללא כותרת - קטגוריה: סיגנון חיי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5264" r="33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pload.wikimedia.org/wikipedia/he/f/fa/IDF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43" y="1"/>
            <a:ext cx="1223110" cy="10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669002" y="2207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aiandra GD" panose="020E0502030308020204" pitchFamily="34" charset="0"/>
                <a:cs typeface="+mj-cs"/>
              </a:rPr>
              <a:t>Women in the military</a:t>
            </a:r>
          </a:p>
        </p:txBody>
      </p:sp>
    </p:spTree>
    <p:extLst>
      <p:ext uri="{BB962C8B-B14F-4D97-AF65-F5344CB8AC3E}">
        <p14:creationId xmlns:p14="http://schemas.microsoft.com/office/powerpoint/2010/main" val="628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sc.wcdn.co.il/w/w-700/165510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586"/>
            <a:ext cx="4168900" cy="59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6284381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Alice Miller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746936" y="565023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  <a:cs typeface="Trebuchet MS"/>
              </a:rPr>
              <a:t>1994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ord1-1.xx.fbcdn.net/hphotos-xtf1/v/t1.0-9/11111051_10155538091335013_4695587846950416908_n.jpg?oh=1fe49d857cb57b4a3fc879ded379d020&amp;oe=567EBE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38615"/>
            <a:ext cx="3450062" cy="33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ord1-1.xx.fbcdn.net/hphotos-xap1/t31.0-8/10862530_10154936339405013_5009420894939289699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3938" r="4564" b="8828"/>
          <a:stretch/>
        </p:blipFill>
        <p:spPr bwMode="auto">
          <a:xfrm>
            <a:off x="101109" y="533400"/>
            <a:ext cx="5284181" cy="39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598" y="5029200"/>
            <a:ext cx="426720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Today, 92%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of positions in the IDF are open for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woman</a:t>
            </a:r>
          </a:p>
          <a:p>
            <a:endParaRPr lang="en-US" dirty="0" smtClean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</p:txBody>
      </p:sp>
      <p:pic>
        <p:nvPicPr>
          <p:cNvPr id="4097" name="Picture 1" descr="C:\Users\asifd\Desktop\Danielle\1\Faces of IDF\IDF\New folder\AZU_76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5502"/>
          <a:stretch/>
        </p:blipFill>
        <p:spPr bwMode="auto">
          <a:xfrm>
            <a:off x="5513040" y="228600"/>
            <a:ext cx="3499622" cy="305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zvigal.files.wordpress.com/2014/02/d79cd793d799-d794d7a9d79ed7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3" y="2438400"/>
            <a:ext cx="41864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avdori.co.il/assets/4937/%D7%A9%D7%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4295094" cy="319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762000"/>
            <a:ext cx="388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First Aliyah</a:t>
            </a:r>
            <a:br>
              <a:rPr lang="en-US" sz="3200" dirty="0" smtClean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</a:br>
            <a:r>
              <a:rPr lang="en-US" sz="3200" dirty="0" smtClean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1882 - 1904</a:t>
            </a:r>
            <a:endParaRPr lang="en-US" sz="2000" dirty="0">
              <a:solidFill>
                <a:schemeClr val="bg1"/>
              </a:solidFill>
              <a:latin typeface="Maiandra GD" panose="020E0502030308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51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ifd\Desktop\Danielle\1\Faces of IDF\Photos 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ifd\Desktop\Danielle\1\Faces of IDF\Photos 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34200" y="533399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2006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54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nrg.co.il/images/archive/465x349/1/337/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286000"/>
            <a:ext cx="5486400" cy="41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9918" y="609600"/>
            <a:ext cx="269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Orna</a:t>
            </a:r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Barbivai</a:t>
            </a:r>
            <a:endParaRPr lang="en-US" sz="3200" dirty="0">
              <a:solidFill>
                <a:schemeClr val="bg1"/>
              </a:solidFill>
              <a:latin typeface="Maiandra GD" panose="020E0502030308020204" pitchFamily="34" charset="0"/>
              <a:cs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9437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The 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first (and only)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female 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Major-general in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the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Israel Defense Forces</a:t>
            </a:r>
            <a:b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</a:b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(IDF’s second highest rank)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409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-ord1-1.xx.fbcdn.net/hphotos-xfa1/t31.0-8/339357_10151922619345013_2107335441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2975" b="12261"/>
          <a:stretch/>
        </p:blipFill>
        <p:spPr bwMode="auto">
          <a:xfrm>
            <a:off x="0" y="-29308"/>
            <a:ext cx="9144000" cy="688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981200" y="609600"/>
            <a:ext cx="7810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Maiandra GD" panose="020E0502030308020204" pitchFamily="34" charset="0"/>
                <a:cs typeface="+mj-cs"/>
              </a:rPr>
              <a:t>Women in the </a:t>
            </a:r>
            <a:r>
              <a:rPr lang="en-US" sz="4000" b="1" dirty="0" smtClean="0">
                <a:latin typeface="Maiandra GD" panose="020E0502030308020204" pitchFamily="34" charset="0"/>
                <a:cs typeface="+mj-cs"/>
              </a:rPr>
              <a:t/>
            </a:r>
            <a:br>
              <a:rPr lang="en-US" sz="4000" b="1" dirty="0" smtClean="0">
                <a:latin typeface="Maiandra GD" panose="020E0502030308020204" pitchFamily="34" charset="0"/>
                <a:cs typeface="+mj-cs"/>
              </a:rPr>
            </a:br>
            <a:r>
              <a:rPr lang="en-US" sz="4000" b="1" dirty="0" smtClean="0">
                <a:latin typeface="Maiandra GD" panose="020E0502030308020204" pitchFamily="34" charset="0"/>
                <a:cs typeface="+mj-cs"/>
              </a:rPr>
              <a:t>workforce</a:t>
            </a:r>
            <a:endParaRPr lang="en-US" sz="4000" b="1" dirty="0">
              <a:latin typeface="Maiandra GD" panose="020E0502030308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50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ord1-1.xx.fbcdn.net/hphotos-xfa1/v/t1.0-9/295481_174504256040985_1859000533_n.jpg?oh=5aa85ec7473d9872b2fe42b5ba3b222a&amp;oe=5679D5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773668"/>
            <a:ext cx="4791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Wage gaps in Israel </a:t>
            </a:r>
            <a:r>
              <a:rPr lang="en-US" sz="2000" dirty="0" smtClean="0"/>
              <a:t>- </a:t>
            </a:r>
            <a:r>
              <a:rPr lang="en-US" sz="2000" dirty="0"/>
              <a:t>Hourly </a:t>
            </a:r>
            <a:r>
              <a:rPr lang="en-US" sz="2000" dirty="0" smtClean="0"/>
              <a:t>wages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391400" y="762000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ux.shenkar.ac.il/2012/group29/images/li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56" y="304800"/>
            <a:ext cx="196691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ux.shenkar.ac.il/2012/group29/images/noli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196691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284" y="2333685"/>
            <a:ext cx="40712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Israeli 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law prohibits discrimination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in 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employment and wages, and provides for class action suits</a:t>
            </a:r>
          </a:p>
          <a:p>
            <a:pPr algn="ctr"/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Israel was the third country in the world to be led by a female prime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minister</a:t>
            </a:r>
          </a:p>
          <a:p>
            <a:endParaRPr lang="en-US" dirty="0" smtClean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Israel has always had at least one woman on its Supreme Court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– 2 female presidents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Majority of 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military positions are open for women.</a:t>
            </a:r>
          </a:p>
          <a:p>
            <a:pPr algn="ctr"/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762000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There 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are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significant 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wage disparities between men and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Since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1948, 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the representation of women among the members of the Knesset, relative to men, was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Although there are more women than men in higher education institutes, women concentrate in "feminine"  professions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and 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not in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those 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considered to have high earning 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potential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886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20" descr="https://scontent-ord1-1.xx.fbcdn.net/hphotos-xaf1/t31.0-8/241772_10152064329245013_210518498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64" y="4696332"/>
            <a:ext cx="2459979" cy="21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content-ord1-1.xx.fbcdn.net/hphotos-xpt1/v/t1.0-9/11252773_10155776336685013_7475521557023093307_n.jpg?oh=117bb9f82669f66c1c449a4003d07bf6&amp;oe=567D1DB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/>
          <a:stretch/>
        </p:blipFill>
        <p:spPr bwMode="auto">
          <a:xfrm>
            <a:off x="4800600" y="2286000"/>
            <a:ext cx="211354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content-ord1-1.xx.fbcdn.net/hphotos-xaf1/t31.0-8/192360_10150410398315013_3362531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90" y="1"/>
            <a:ext cx="2660902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scontent-ord1-1.xx.fbcdn.net/hphotos-xta1/t31.0-8/11149668_10155509148170013_5934693516936839002_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4" b="9892"/>
          <a:stretch/>
        </p:blipFill>
        <p:spPr bwMode="auto">
          <a:xfrm>
            <a:off x="6914147" y="-5697"/>
            <a:ext cx="2229853" cy="290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content-ord1-1.xx.fbcdn.net/hphotos-xtp1/l/t31.0-8/11722322_10155864231955013_125872805121900666_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" r="5622"/>
          <a:stretch/>
        </p:blipFill>
        <p:spPr bwMode="auto">
          <a:xfrm>
            <a:off x="2017090" y="2286000"/>
            <a:ext cx="2796442" cy="245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scontent-ord1-1.xx.fbcdn.net/hphotos-xpt1/t31.0-8/10842179_10155022334570013_5944761783982150978_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b="11739"/>
          <a:stretch/>
        </p:blipFill>
        <p:spPr bwMode="auto">
          <a:xfrm>
            <a:off x="4456943" y="-5697"/>
            <a:ext cx="2475120" cy="229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scontent-ord1-1.xx.fbcdn.net/hphotos-xpt1/t31.0-8/10628675_10154602635180013_4589146416129875579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2" y="4696332"/>
            <a:ext cx="2451332" cy="21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s://scontent-ord1-1.xx.fbcdn.net/hphotos-xaf1/t31.0-8/334787_10151864499445013_772017143_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/>
          <a:stretch/>
        </p:blipFill>
        <p:spPr bwMode="auto">
          <a:xfrm>
            <a:off x="6914146" y="2895349"/>
            <a:ext cx="2229853" cy="19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https://scontent-ord1-1.xx.fbcdn.net/hphotos-ash2/t31.0-8/176408_10150399751360013_3214340_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4878"/>
          <a:stretch/>
        </p:blipFill>
        <p:spPr bwMode="auto">
          <a:xfrm>
            <a:off x="4818517" y="4739270"/>
            <a:ext cx="2653511" cy="21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https://scontent-ord1-1.xx.fbcdn.net/hphotos-xaf1/t31.0-8/170136_10150342229785013_6193108_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r="17887"/>
          <a:stretch/>
        </p:blipFill>
        <p:spPr bwMode="auto">
          <a:xfrm>
            <a:off x="7355964" y="4739270"/>
            <a:ext cx="1788036" cy="211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content-ord1-1.xx.fbcdn.net/hphotos-xfa1/v/t1.0-9/200537_10150410398575013_1820379_n.jpg?oh=7af471e528bde8becaa6fcf81f674a7e&amp;oe=56684CA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2" y="-5697"/>
            <a:ext cx="2261574" cy="292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scontent-ord1-1.xx.fbcdn.net/hphotos-xpf1/t31.0-8/10862717_10154988280220013_8624471297062670276_o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-2028"/>
          <a:stretch/>
        </p:blipFill>
        <p:spPr bwMode="auto">
          <a:xfrm>
            <a:off x="0" y="2490786"/>
            <a:ext cx="2229852" cy="22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3886200"/>
            <a:ext cx="4094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Maiandra GD" panose="020E0502030308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445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343400"/>
            <a:ext cx="388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Second Aliyah</a:t>
            </a:r>
            <a:endParaRPr lang="en-US" sz="3200" dirty="0">
              <a:solidFill>
                <a:schemeClr val="bg1"/>
              </a:solidFill>
              <a:latin typeface="Maiandra GD" panose="020E0502030308020204" pitchFamily="34" charset="0"/>
              <a:cs typeface="Trebuchet MS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1904 - 1914</a:t>
            </a:r>
            <a:r>
              <a:rPr lang="en-US" sz="2000" dirty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</a:br>
            <a:endParaRPr lang="en-US" sz="2000" dirty="0">
              <a:solidFill>
                <a:schemeClr val="bg1"/>
              </a:solidFill>
              <a:latin typeface="Maiandra GD" panose="020E0502030308020204" pitchFamily="34" charset="0"/>
              <a:cs typeface="Trebuchet MS"/>
            </a:endParaRPr>
          </a:p>
        </p:txBody>
      </p:sp>
      <p:pic>
        <p:nvPicPr>
          <p:cNvPr id="3078" name="Picture 6" descr="http://www.ynet.co.il/PicServer2/02012008/1618795/3201751_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4543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haaretz.co.il/polopoly_fs/1.2009128.1367418061!/image/4105339661.jpg_gen/derivatives/size_936xAuto/4105339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195"/>
            <a:ext cx="4959068" cy="33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lasindias.com/wp-content/uploads/2014/08/colaboran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4419600" cy="27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8/81/Mishmar_HaEm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30892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haokets.org/wp-content/uploads/2011/05/IDF_women_officers_1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0195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upload.wikimedia.org/wikipedia/commons/thumb/6/65/A_Hagana_dispatch_rider%2C_Drora_Harehuveni%2C_on_her_motocycle.jpg/800px-A_Hagana_dispatch_rider%2C_Drora_Harehuveni%2C_on_her_motocy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435"/>
            <a:ext cx="4084188" cy="47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35498" y="5184768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Before the establishment of the state, women served in combat roles in the militias that would become the Israel Defense Forces</a:t>
            </a:r>
          </a:p>
        </p:txBody>
      </p:sp>
    </p:spTree>
    <p:extLst>
      <p:ext uri="{BB962C8B-B14F-4D97-AF65-F5344CB8AC3E}">
        <p14:creationId xmlns:p14="http://schemas.microsoft.com/office/powerpoint/2010/main" val="11839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ifd\Desktop\Danielle\1\Women\Pictur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990600"/>
            <a:ext cx="3059244" cy="40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ifd\Desktop\Danielle\1\Women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44" y="228600"/>
            <a:ext cx="25717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ifd\Desktop\Danielle\1\Women\Pictur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8" y="1962150"/>
            <a:ext cx="2795587" cy="3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ifd\Desktop\Danielle\1\Women\Pictur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19" y="3799681"/>
            <a:ext cx="2209800" cy="29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4456314"/>
            <a:ext cx="762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“…will </a:t>
            </a:r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ensure complete equality of social and political rights to all its inhabitants irrespective of religion, race or </a:t>
            </a:r>
            <a:r>
              <a:rPr lang="en-US" sz="32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gender;”</a:t>
            </a:r>
            <a:endParaRPr lang="en-US" sz="3200" b="1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10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THE DECLARATION OF THE ESTABLISHMENT OF THE STATE OF </a:t>
            </a:r>
            <a:r>
              <a:rPr lang="en-US" sz="3200" dirty="0" smtClean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ISRAEL:</a:t>
            </a:r>
            <a: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</a:br>
            <a:r>
              <a:rPr lang="en-US" sz="2000" dirty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May 14, 1948</a:t>
            </a:r>
          </a:p>
        </p:txBody>
      </p:sp>
      <p:pic>
        <p:nvPicPr>
          <p:cNvPr id="3074" name="Picture 2" descr="http://www.mfa.gov.il/MFA_Graphics/MFA%20Gallery/2006/12/declindep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319992"/>
            <a:ext cx="3238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571" y="413657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Women's Equal Rights Law -1951 </a:t>
            </a:r>
            <a:r>
              <a:rPr lang="en-US" sz="3600" dirty="0" smtClean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:</a:t>
            </a:r>
            <a:r>
              <a:rPr lang="en-US" sz="3600" dirty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</a:br>
            <a:r>
              <a:rPr lang="en-US" sz="3200" dirty="0" smtClean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</a:b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purpose of the law, as its name indicates, is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“to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create equality between men and women, and to prevent and eradicate all legal discrimination against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women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"</a:t>
            </a:r>
          </a:p>
        </p:txBody>
      </p:sp>
      <p:pic>
        <p:nvPicPr>
          <p:cNvPr id="7170" name="Picture 2" descr="http://static1.febrayer.com/wp-content/uploads/2014/09/38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71" y="2819400"/>
            <a:ext cx="3200400" cy="36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68063" y="4334296"/>
            <a:ext cx="2546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• </a:t>
            </a:r>
            <a:r>
              <a:rPr lang="en-US" sz="1600" u="sng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1998- </a:t>
            </a:r>
            <a:r>
              <a:rPr lang="en-US" sz="1600" u="sng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The law against sexual </a:t>
            </a:r>
            <a:r>
              <a:rPr lang="en-US" sz="1600" u="sng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harassment</a:t>
            </a:r>
            <a:r>
              <a:rPr lang="en-US" sz="1600" u="sng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endParaRPr lang="en-US" sz="1600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71" y="4190999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• 1988 - Equal Opportunity in Employment </a:t>
            </a:r>
            <a:r>
              <a:rPr lang="en-US" sz="1600" u="sng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Law</a:t>
            </a:r>
            <a:endParaRPr lang="en-US" sz="1600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3988" y="3412139"/>
            <a:ext cx="2559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• </a:t>
            </a:r>
            <a:r>
              <a:rPr lang="en-US" sz="1600" u="sng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1996 </a:t>
            </a:r>
            <a:r>
              <a:rPr lang="en-US" sz="1600" u="sng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- Equal Pay Law </a:t>
            </a:r>
            <a:endParaRPr lang="en-US" sz="1600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007527"/>
            <a:ext cx="2737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1954 - Employment </a:t>
            </a:r>
            <a:r>
              <a:rPr lang="en-US" sz="1600" u="sng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Women </a:t>
            </a:r>
            <a:r>
              <a:rPr lang="en-US" sz="1600" u="sng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Law</a:t>
            </a:r>
            <a:br>
              <a:rPr lang="en-US" sz="1600" u="sng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</a:br>
            <a:endParaRPr lang="en-US" sz="1600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812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5389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he 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largest Israeli women's 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organization 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Founded 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in 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1921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Has a 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membership of 800,000 women, (Jews, Arabs, Druze 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and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Circassians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) representing the entire spectrum of Israeli 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society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 </a:t>
            </a:r>
            <a:endParaRPr lang="en-US" sz="2400" dirty="0" smtClean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100 </a:t>
            </a: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branches in cities, towns and settlements all over the 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rebuchet MS"/>
              </a:rPr>
              <a:t>country</a:t>
            </a: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5019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Na'amat</a:t>
            </a:r>
            <a:r>
              <a:rPr lang="en-US" sz="4000" u="sng" dirty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 </a:t>
            </a:r>
            <a:r>
              <a:rPr lang="en-US" sz="4000" u="sng" dirty="0" smtClean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in Israel</a:t>
            </a:r>
            <a:r>
              <a:rPr lang="en-US" sz="4000" u="sng" dirty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 </a:t>
            </a:r>
            <a:r>
              <a:rPr lang="he-IL" sz="4000" u="sng" dirty="0" smtClean="0">
                <a:solidFill>
                  <a:schemeClr val="bg1"/>
                </a:solidFill>
                <a:latin typeface="Maiandra GD" panose="020E0502030308020204" pitchFamily="34" charset="0"/>
                <a:cs typeface="Trebuchet MS"/>
              </a:rPr>
              <a:t>נעמ"ת‎ </a:t>
            </a:r>
            <a:endParaRPr lang="en-US" sz="4000" u="sng" dirty="0">
              <a:solidFill>
                <a:schemeClr val="bg1"/>
              </a:solidFill>
              <a:latin typeface="Maiandra GD" panose="020E0502030308020204" pitchFamily="34" charset="0"/>
              <a:cs typeface="Trebuchet MS"/>
            </a:endParaRPr>
          </a:p>
        </p:txBody>
      </p:sp>
      <p:pic>
        <p:nvPicPr>
          <p:cNvPr id="1026" name="Picture 2" descr="נעמת תנועת נשים עובדות ומתנדבו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19240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upload.wikimedia.org/wikipedia/commons/thumb/e/e2/President_Nixon%2C_Henry_Kissinger_and_Israeli_Prime_Minister_Golda_Meir%2C_meeting_in_the_Oval_Office_-_NARA_-_194491.tif/lossy-page1-1920px-President_Nixon%2C_Henry_Kissinger_and_Israeli_Prime_Minister_Golda_Meir%2C_meeting_in_the_Oval_Office_-_NARA_-_194491.t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83549" y="1066800"/>
            <a:ext cx="5776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aiandra GD" panose="020E0502030308020204" pitchFamily="34" charset="0"/>
                <a:cs typeface="+mj-cs"/>
              </a:rPr>
              <a:t>Political leadership</a:t>
            </a:r>
          </a:p>
        </p:txBody>
      </p:sp>
    </p:spTree>
    <p:extLst>
      <p:ext uri="{BB962C8B-B14F-4D97-AF65-F5344CB8AC3E}">
        <p14:creationId xmlns:p14="http://schemas.microsoft.com/office/powerpoint/2010/main" val="8274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Custom 17">
      <a:dk1>
        <a:sysClr val="windowText" lastClr="000000"/>
      </a:dk1>
      <a:lt1>
        <a:sysClr val="window" lastClr="FFFFFF"/>
      </a:lt1>
      <a:dk2>
        <a:srgbClr val="FFCCFF"/>
      </a:dk2>
      <a:lt2>
        <a:srgbClr val="CC66FF"/>
      </a:lt2>
      <a:accent1>
        <a:srgbClr val="FF99FF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16280</TotalTime>
  <Words>417</Words>
  <Application>Microsoft Office PowerPoint</Application>
  <PresentationFormat>On-screen Show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Autumn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Percentage of Women in Knesset</vt:lpstr>
      <vt:lpstr>PowerPoint Presentation</vt:lpstr>
      <vt:lpstr>How Does Israel Compare?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Jewish Federation of Cleveland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 Asif, Danielle (x573)</dc:creator>
  <cp:lastModifiedBy>Asif, Danielle (x573)</cp:lastModifiedBy>
  <cp:revision>96</cp:revision>
  <dcterms:created xsi:type="dcterms:W3CDTF">2015-04-16T16:05:37Z</dcterms:created>
  <dcterms:modified xsi:type="dcterms:W3CDTF">2015-09-09T22:02:05Z</dcterms:modified>
</cp:coreProperties>
</file>