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1" r:id="rId4"/>
    <p:sldId id="262" r:id="rId5"/>
    <p:sldId id="260" r:id="rId6"/>
    <p:sldId id="263" r:id="rId7"/>
    <p:sldId id="259" r:id="rId8"/>
    <p:sldId id="265" r:id="rId9"/>
    <p:sldId id="264" r:id="rId10"/>
    <p:sldId id="267"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692" y="-4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B3ECB-9F64-4FD1-B6BA-6B08B4A258FA}" type="datetimeFigureOut">
              <a:rPr lang="en-US" smtClean="0"/>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15C00-B457-4103-9CFB-8DB6A6C8C7A1}" type="slidenum">
              <a:rPr lang="en-US" smtClean="0"/>
              <a:t>‹#›</a:t>
            </a:fld>
            <a:endParaRPr lang="en-US"/>
          </a:p>
        </p:txBody>
      </p:sp>
    </p:spTree>
    <p:extLst>
      <p:ext uri="{BB962C8B-B14F-4D97-AF65-F5344CB8AC3E}">
        <p14:creationId xmlns:p14="http://schemas.microsoft.com/office/powerpoint/2010/main" val="90651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שאלה ראשונה – </a:t>
            </a:r>
            <a:r>
              <a:rPr lang="en-US" dirty="0" smtClean="0"/>
              <a:t>A</a:t>
            </a:r>
            <a:r>
              <a:rPr lang="he-IL" dirty="0" smtClean="0"/>
              <a:t>,</a:t>
            </a:r>
            <a:r>
              <a:rPr lang="he-IL" baseline="0" dirty="0" smtClean="0"/>
              <a:t> שאלה שנייה – </a:t>
            </a:r>
            <a:r>
              <a:rPr lang="en-US" baseline="0" dirty="0" smtClean="0"/>
              <a:t>B</a:t>
            </a:r>
            <a:r>
              <a:rPr lang="he-IL" baseline="0" dirty="0" smtClean="0"/>
              <a:t>, שאלה שלישית – </a:t>
            </a:r>
            <a:r>
              <a:rPr lang="en-US" baseline="0" dirty="0" smtClean="0"/>
              <a:t>A</a:t>
            </a:r>
            <a:r>
              <a:rPr lang="he-IL" baseline="0" dirty="0" smtClean="0"/>
              <a:t> (מוסלמים, נוצרים, דרוזים ובדואים בגדול)</a:t>
            </a:r>
            <a:endParaRPr lang="en-US" dirty="0"/>
          </a:p>
        </p:txBody>
      </p:sp>
      <p:sp>
        <p:nvSpPr>
          <p:cNvPr id="4" name="Slide Number Placeholder 3"/>
          <p:cNvSpPr>
            <a:spLocks noGrp="1"/>
          </p:cNvSpPr>
          <p:nvPr>
            <p:ph type="sldNum" sz="quarter" idx="10"/>
          </p:nvPr>
        </p:nvSpPr>
        <p:spPr/>
        <p:txBody>
          <a:bodyPr/>
          <a:lstStyle/>
          <a:p>
            <a:fld id="{38A15C00-B457-4103-9CFB-8DB6A6C8C7A1}" type="slidenum">
              <a:rPr lang="en-US" smtClean="0"/>
              <a:t>2</a:t>
            </a:fld>
            <a:endParaRPr lang="en-US"/>
          </a:p>
        </p:txBody>
      </p:sp>
    </p:spTree>
    <p:extLst>
      <p:ext uri="{BB962C8B-B14F-4D97-AF65-F5344CB8AC3E}">
        <p14:creationId xmlns:p14="http://schemas.microsoft.com/office/powerpoint/2010/main" val="402421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aseline="0" dirty="0" smtClean="0"/>
              <a:t>שאלה ראשונה – </a:t>
            </a:r>
            <a:r>
              <a:rPr lang="en-US" baseline="0" dirty="0" smtClean="0"/>
              <a:t>B</a:t>
            </a:r>
            <a:r>
              <a:rPr lang="he-IL" baseline="0" dirty="0" smtClean="0"/>
              <a:t> (עכו, ת"א-יפו, רמלה, לוד, ירושלים, חיפה), שאלה שנייה – </a:t>
            </a:r>
            <a:r>
              <a:rPr lang="en-US" baseline="0" dirty="0" smtClean="0"/>
              <a:t>A </a:t>
            </a:r>
            <a:r>
              <a:rPr lang="he-IL" baseline="0" dirty="0" smtClean="0"/>
              <a:t>(הקבוצות האחרות יכולות להתנדב עם הגבלות מסויימות, לדרוזים הגיוס חובה) שאלה שלישית - </a:t>
            </a:r>
            <a:r>
              <a:rPr lang="en-US" baseline="0" dirty="0" smtClean="0"/>
              <a:t>A</a:t>
            </a:r>
            <a:endParaRPr lang="en-US" dirty="0"/>
          </a:p>
        </p:txBody>
      </p:sp>
      <p:sp>
        <p:nvSpPr>
          <p:cNvPr id="4" name="Slide Number Placeholder 3"/>
          <p:cNvSpPr>
            <a:spLocks noGrp="1"/>
          </p:cNvSpPr>
          <p:nvPr>
            <p:ph type="sldNum" sz="quarter" idx="10"/>
          </p:nvPr>
        </p:nvSpPr>
        <p:spPr/>
        <p:txBody>
          <a:bodyPr/>
          <a:lstStyle/>
          <a:p>
            <a:fld id="{38A15C00-B457-4103-9CFB-8DB6A6C8C7A1}" type="slidenum">
              <a:rPr lang="en-US" smtClean="0"/>
              <a:t>3</a:t>
            </a:fld>
            <a:endParaRPr lang="en-US"/>
          </a:p>
        </p:txBody>
      </p:sp>
    </p:spTree>
    <p:extLst>
      <p:ext uri="{BB962C8B-B14F-4D97-AF65-F5344CB8AC3E}">
        <p14:creationId xmlns:p14="http://schemas.microsoft.com/office/powerpoint/2010/main" val="703903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תוכנית החלוקה</a:t>
            </a:r>
            <a:r>
              <a:rPr lang="he-IL" baseline="0" dirty="0" smtClean="0"/>
              <a:t> שלא הוסכמה על-ידי הערבים (וגם הרבה מהיהודים בתכלס לא רצו בה) הובילה ל"מלחמת אזרחים" בשטח מדינת ישראל. במאי 48 הבריטים עוזבים, ישראל מוכרזת וצבאות ערב פולשים. המלחמה מסתיימת בגבולות שאנחנו מכירים היום בתור "קווי 67" או "הקו הירוק". הרבה מהאוכלוסיה הערבית שחיה בשטח שהיום הוא ארץ ישראל עזבה\ברחה\גורשה\הלכה לקרובי משפחה עד שייגמר הבלגן. הגדה המערבית בשליטה ירדנית, רצועת עזה בשליטה מצרית. בישראל נשאלת השאלה מה לעשות עם הערבים שנשארו בארץ, שעד לפני רגע היינו במלחמת אזרחים נגדם?</a:t>
            </a:r>
            <a:endParaRPr lang="en-US" dirty="0"/>
          </a:p>
        </p:txBody>
      </p:sp>
      <p:sp>
        <p:nvSpPr>
          <p:cNvPr id="4" name="Slide Number Placeholder 3"/>
          <p:cNvSpPr>
            <a:spLocks noGrp="1"/>
          </p:cNvSpPr>
          <p:nvPr>
            <p:ph type="sldNum" sz="quarter" idx="10"/>
          </p:nvPr>
        </p:nvSpPr>
        <p:spPr/>
        <p:txBody>
          <a:bodyPr/>
          <a:lstStyle/>
          <a:p>
            <a:fld id="{38A15C00-B457-4103-9CFB-8DB6A6C8C7A1}" type="slidenum">
              <a:rPr lang="en-US" smtClean="0"/>
              <a:t>5</a:t>
            </a:fld>
            <a:endParaRPr lang="en-US"/>
          </a:p>
        </p:txBody>
      </p:sp>
    </p:spTree>
    <p:extLst>
      <p:ext uri="{BB962C8B-B14F-4D97-AF65-F5344CB8AC3E}">
        <p14:creationId xmlns:p14="http://schemas.microsoft.com/office/powerpoint/2010/main" val="26250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הפתרון שמחליטים עליו הוא משטר צבאי (אפשר ללמוד</a:t>
            </a:r>
            <a:r>
              <a:rPr lang="he-IL" baseline="0" dirty="0" smtClean="0"/>
              <a:t> הרבה על המשטר הצבאי בתקומה, נראה לי פרק 11. יש ביו-טיוב) שחל בתכלס רק על הערים והכפרים הערביים. כל איזור מקבל מושל צבאי יהודי שמרכז בידיו את כל הכח והסמכויות. חלקם רקמו יחסים טובים מאוד עם הקהילה וחלקם ניצלו את סמכותם לרעה. בערים המעורבות הממשל הצבאי הוסר תוך שנה-שנתיים, מה שהוביל ונתן טיעונים למתנגדי המשטר הצבאי. הפגנות בירושלים של מפלגות השמאל וההנהגה הערבית נגד הממשל הצבאי.</a:t>
            </a:r>
            <a:endParaRPr lang="en-US" dirty="0"/>
          </a:p>
        </p:txBody>
      </p:sp>
      <p:sp>
        <p:nvSpPr>
          <p:cNvPr id="4" name="Slide Number Placeholder 3"/>
          <p:cNvSpPr>
            <a:spLocks noGrp="1"/>
          </p:cNvSpPr>
          <p:nvPr>
            <p:ph type="sldNum" sz="quarter" idx="10"/>
          </p:nvPr>
        </p:nvSpPr>
        <p:spPr/>
        <p:txBody>
          <a:bodyPr/>
          <a:lstStyle/>
          <a:p>
            <a:fld id="{38A15C00-B457-4103-9CFB-8DB6A6C8C7A1}" type="slidenum">
              <a:rPr lang="en-US" smtClean="0"/>
              <a:t>6</a:t>
            </a:fld>
            <a:endParaRPr lang="en-US"/>
          </a:p>
        </p:txBody>
      </p:sp>
    </p:spTree>
    <p:extLst>
      <p:ext uri="{BB962C8B-B14F-4D97-AF65-F5344CB8AC3E}">
        <p14:creationId xmlns:p14="http://schemas.microsoft.com/office/powerpoint/2010/main" val="22720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הטבח בכפר קאסם. נקודת</a:t>
            </a:r>
            <a:r>
              <a:rPr lang="he-IL" baseline="0" dirty="0" smtClean="0"/>
              <a:t> ציון משמעותית בשנים הראשונות של המדינה. אם לא מכירים את הסיפור כדאי לקרוא לפני בוויקיפדיה או לראות בפרק של תקומה. בגדול ההרגשה בציבור הערבי הייתה שחיים של ערבי שווים פחות מאגורה. מצד המדינה הייתה גישה מזלזלת מצד אחד, אבל עד היום בבתי ספר יהודיים ובצבא לומדים את הסיפור כדוגמא לפקודה בלתי חוקית בעליל כדי שאירועים כאלו לא יישנו.</a:t>
            </a:r>
            <a:endParaRPr lang="en-US" dirty="0"/>
          </a:p>
        </p:txBody>
      </p:sp>
      <p:sp>
        <p:nvSpPr>
          <p:cNvPr id="4" name="Slide Number Placeholder 3"/>
          <p:cNvSpPr>
            <a:spLocks noGrp="1"/>
          </p:cNvSpPr>
          <p:nvPr>
            <p:ph type="sldNum" sz="quarter" idx="10"/>
          </p:nvPr>
        </p:nvSpPr>
        <p:spPr/>
        <p:txBody>
          <a:bodyPr/>
          <a:lstStyle/>
          <a:p>
            <a:fld id="{38A15C00-B457-4103-9CFB-8DB6A6C8C7A1}" type="slidenum">
              <a:rPr lang="en-US" smtClean="0"/>
              <a:t>7</a:t>
            </a:fld>
            <a:endParaRPr lang="en-US"/>
          </a:p>
        </p:txBody>
      </p:sp>
    </p:spTree>
    <p:extLst>
      <p:ext uri="{BB962C8B-B14F-4D97-AF65-F5344CB8AC3E}">
        <p14:creationId xmlns:p14="http://schemas.microsoft.com/office/powerpoint/2010/main" val="371909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הפקעת אדמות – ברוב שטחי המדינה ובעיקר בגליל הופקעו קרקעות</a:t>
            </a:r>
            <a:r>
              <a:rPr lang="he-IL" baseline="0" dirty="0" smtClean="0"/>
              <a:t> רבות על מנת לסייע למפעל ההתיישבות היהודי, לאור ריבוי העולים והפליטים ממחנות העקורים ומדינות ערב שהגיעו למדינה, וכן תוך נסיון "לייהד" חלקים מהמדינה בשביל למנוע מובלעות מוסלמיות שעלולות להיות בסיס לפעילות עוינת. שוב תחושה של זלזול בערבים הישראלים, שאמנם יש להם אזרחות ישראלית אבל נמצאים נמוך בסולם העדיפויות.</a:t>
            </a:r>
          </a:p>
          <a:p>
            <a:pPr algn="r" rtl="1"/>
            <a:r>
              <a:rPr lang="he-IL" baseline="0" dirty="0" smtClean="0"/>
              <a:t>במצגת רואים את הדוגמא של כרמיאל שנבנתה על השטחים של הכפרים מג'ד אל כרום, דיר אל אסד ובענה. הנקודות הירוקות הן כפרים ערביים.</a:t>
            </a:r>
            <a:endParaRPr lang="en-US" dirty="0"/>
          </a:p>
        </p:txBody>
      </p:sp>
      <p:sp>
        <p:nvSpPr>
          <p:cNvPr id="4" name="Slide Number Placeholder 3"/>
          <p:cNvSpPr>
            <a:spLocks noGrp="1"/>
          </p:cNvSpPr>
          <p:nvPr>
            <p:ph type="sldNum" sz="quarter" idx="10"/>
          </p:nvPr>
        </p:nvSpPr>
        <p:spPr/>
        <p:txBody>
          <a:bodyPr/>
          <a:lstStyle/>
          <a:p>
            <a:fld id="{38A15C00-B457-4103-9CFB-8DB6A6C8C7A1}" type="slidenum">
              <a:rPr lang="en-US" smtClean="0"/>
              <a:t>8</a:t>
            </a:fld>
            <a:endParaRPr lang="en-US"/>
          </a:p>
        </p:txBody>
      </p:sp>
    </p:spTree>
    <p:extLst>
      <p:ext uri="{BB962C8B-B14F-4D97-AF65-F5344CB8AC3E}">
        <p14:creationId xmlns:p14="http://schemas.microsoft.com/office/powerpoint/2010/main" val="351693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באקה אל גרביה ובקה אל שרקיה – בתרגום חופשי באקה המערבית ובאקה המזרחית, קצת כמו ברלין אחרי מלחה"ע ה2, מחולקת מאז 48 לצד הפלסטיני(ירדני)</a:t>
            </a:r>
            <a:r>
              <a:rPr lang="he-IL" baseline="0" dirty="0" smtClean="0"/>
              <a:t> ולצד הישראלי. מצד אחד עוול, משפחות חצויות וכו', אבל מה שמעניין בסיפור שלהם הוא ההבדלים בין שני הצדדים של הכפר שמחשפו אחרי ששת הימים, כשלכאורה הכפר יכול היה להתאחד אבל נשאר 2 יישויות נפרדות. ציטוט רלוונטי בשקופית הבאה.</a:t>
            </a:r>
            <a:endParaRPr lang="en-US" dirty="0"/>
          </a:p>
        </p:txBody>
      </p:sp>
      <p:sp>
        <p:nvSpPr>
          <p:cNvPr id="4" name="Slide Number Placeholder 3"/>
          <p:cNvSpPr>
            <a:spLocks noGrp="1"/>
          </p:cNvSpPr>
          <p:nvPr>
            <p:ph type="sldNum" sz="quarter" idx="10"/>
          </p:nvPr>
        </p:nvSpPr>
        <p:spPr/>
        <p:txBody>
          <a:bodyPr/>
          <a:lstStyle/>
          <a:p>
            <a:fld id="{38A15C00-B457-4103-9CFB-8DB6A6C8C7A1}" type="slidenum">
              <a:rPr lang="en-US" smtClean="0"/>
              <a:t>9</a:t>
            </a:fld>
            <a:endParaRPr lang="en-US"/>
          </a:p>
        </p:txBody>
      </p:sp>
    </p:spTree>
    <p:extLst>
      <p:ext uri="{BB962C8B-B14F-4D97-AF65-F5344CB8AC3E}">
        <p14:creationId xmlns:p14="http://schemas.microsoft.com/office/powerpoint/2010/main" val="118649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סיכום:</a:t>
            </a:r>
            <a:r>
              <a:rPr lang="he-IL" baseline="0" dirty="0" smtClean="0"/>
              <a:t> הערבי הישראלי חצוי בהגדרה העצמית שלו. מחקר שפורסם אומר שרוב הערבים הישראלים מגדירים את עצמם עם מרכיב ישראלי בזהות שלהם – ישראלי-ערבי \ ערבי-ישראלי\ פלסטיני-ישראלי\ ישראלי-פלסטיני. יש הרגשה של אזרחים סוג ב' אבל אמונה ורצון להשתלב ולהשפיע על המרחב הציבורי באמצעים דמוקרטיים – הפגנות, בחירות, ולא בטרור. רואים את עצמם חלק מהמדינה לרוב. בעיות משמעותיות עם האמון שלהם בהנהגה הפוליטית המקומית והערבית בכנסת (בדיוק כמו שהיהודים מתקשים להאמין לפוליטיקאים שמייצגים אותם).</a:t>
            </a:r>
            <a:endParaRPr lang="en-US" dirty="0"/>
          </a:p>
        </p:txBody>
      </p:sp>
      <p:sp>
        <p:nvSpPr>
          <p:cNvPr id="4" name="Slide Number Placeholder 3"/>
          <p:cNvSpPr>
            <a:spLocks noGrp="1"/>
          </p:cNvSpPr>
          <p:nvPr>
            <p:ph type="sldNum" sz="quarter" idx="10"/>
          </p:nvPr>
        </p:nvSpPr>
        <p:spPr/>
        <p:txBody>
          <a:bodyPr/>
          <a:lstStyle/>
          <a:p>
            <a:fld id="{38A15C00-B457-4103-9CFB-8DB6A6C8C7A1}" type="slidenum">
              <a:rPr lang="en-US" smtClean="0"/>
              <a:t>11</a:t>
            </a:fld>
            <a:endParaRPr lang="en-US"/>
          </a:p>
        </p:txBody>
      </p:sp>
    </p:spTree>
    <p:extLst>
      <p:ext uri="{BB962C8B-B14F-4D97-AF65-F5344CB8AC3E}">
        <p14:creationId xmlns:p14="http://schemas.microsoft.com/office/powerpoint/2010/main" val="348782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16BF34-2B18-401C-A64A-D723977A75B5}"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DE10B-8EDC-49E0-AF7E-A49312D9C56C}" type="slidenum">
              <a:rPr lang="en-US" smtClean="0"/>
              <a:t>‹#›</a:t>
            </a:fld>
            <a:endParaRPr lang="en-US"/>
          </a:p>
        </p:txBody>
      </p:sp>
    </p:spTree>
    <p:extLst>
      <p:ext uri="{BB962C8B-B14F-4D97-AF65-F5344CB8AC3E}">
        <p14:creationId xmlns:p14="http://schemas.microsoft.com/office/powerpoint/2010/main" val="219804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6BF34-2B18-401C-A64A-D723977A75B5}"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DE10B-8EDC-49E0-AF7E-A49312D9C56C}" type="slidenum">
              <a:rPr lang="en-US" smtClean="0"/>
              <a:t>‹#›</a:t>
            </a:fld>
            <a:endParaRPr lang="en-US"/>
          </a:p>
        </p:txBody>
      </p:sp>
    </p:spTree>
    <p:extLst>
      <p:ext uri="{BB962C8B-B14F-4D97-AF65-F5344CB8AC3E}">
        <p14:creationId xmlns:p14="http://schemas.microsoft.com/office/powerpoint/2010/main" val="302410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6BF34-2B18-401C-A64A-D723977A75B5}"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DE10B-8EDC-49E0-AF7E-A49312D9C56C}" type="slidenum">
              <a:rPr lang="en-US" smtClean="0"/>
              <a:t>‹#›</a:t>
            </a:fld>
            <a:endParaRPr lang="en-US"/>
          </a:p>
        </p:txBody>
      </p:sp>
    </p:spTree>
    <p:extLst>
      <p:ext uri="{BB962C8B-B14F-4D97-AF65-F5344CB8AC3E}">
        <p14:creationId xmlns:p14="http://schemas.microsoft.com/office/powerpoint/2010/main" val="224154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6BF34-2B18-401C-A64A-D723977A75B5}"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DE10B-8EDC-49E0-AF7E-A49312D9C56C}" type="slidenum">
              <a:rPr lang="en-US" smtClean="0"/>
              <a:t>‹#›</a:t>
            </a:fld>
            <a:endParaRPr lang="en-US"/>
          </a:p>
        </p:txBody>
      </p:sp>
    </p:spTree>
    <p:extLst>
      <p:ext uri="{BB962C8B-B14F-4D97-AF65-F5344CB8AC3E}">
        <p14:creationId xmlns:p14="http://schemas.microsoft.com/office/powerpoint/2010/main" val="417314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6BF34-2B18-401C-A64A-D723977A75B5}"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DE10B-8EDC-49E0-AF7E-A49312D9C56C}" type="slidenum">
              <a:rPr lang="en-US" smtClean="0"/>
              <a:t>‹#›</a:t>
            </a:fld>
            <a:endParaRPr lang="en-US"/>
          </a:p>
        </p:txBody>
      </p:sp>
    </p:spTree>
    <p:extLst>
      <p:ext uri="{BB962C8B-B14F-4D97-AF65-F5344CB8AC3E}">
        <p14:creationId xmlns:p14="http://schemas.microsoft.com/office/powerpoint/2010/main" val="74857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16BF34-2B18-401C-A64A-D723977A75B5}"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DE10B-8EDC-49E0-AF7E-A49312D9C56C}" type="slidenum">
              <a:rPr lang="en-US" smtClean="0"/>
              <a:t>‹#›</a:t>
            </a:fld>
            <a:endParaRPr lang="en-US"/>
          </a:p>
        </p:txBody>
      </p:sp>
    </p:spTree>
    <p:extLst>
      <p:ext uri="{BB962C8B-B14F-4D97-AF65-F5344CB8AC3E}">
        <p14:creationId xmlns:p14="http://schemas.microsoft.com/office/powerpoint/2010/main" val="339189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16BF34-2B18-401C-A64A-D723977A75B5}"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DE10B-8EDC-49E0-AF7E-A49312D9C56C}" type="slidenum">
              <a:rPr lang="en-US" smtClean="0"/>
              <a:t>‹#›</a:t>
            </a:fld>
            <a:endParaRPr lang="en-US"/>
          </a:p>
        </p:txBody>
      </p:sp>
    </p:spTree>
    <p:extLst>
      <p:ext uri="{BB962C8B-B14F-4D97-AF65-F5344CB8AC3E}">
        <p14:creationId xmlns:p14="http://schemas.microsoft.com/office/powerpoint/2010/main" val="408587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16BF34-2B18-401C-A64A-D723977A75B5}"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DE10B-8EDC-49E0-AF7E-A49312D9C56C}" type="slidenum">
              <a:rPr lang="en-US" smtClean="0"/>
              <a:t>‹#›</a:t>
            </a:fld>
            <a:endParaRPr lang="en-US"/>
          </a:p>
        </p:txBody>
      </p:sp>
    </p:spTree>
    <p:extLst>
      <p:ext uri="{BB962C8B-B14F-4D97-AF65-F5344CB8AC3E}">
        <p14:creationId xmlns:p14="http://schemas.microsoft.com/office/powerpoint/2010/main" val="202763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6BF34-2B18-401C-A64A-D723977A75B5}"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DE10B-8EDC-49E0-AF7E-A49312D9C56C}" type="slidenum">
              <a:rPr lang="en-US" smtClean="0"/>
              <a:t>‹#›</a:t>
            </a:fld>
            <a:endParaRPr lang="en-US"/>
          </a:p>
        </p:txBody>
      </p:sp>
    </p:spTree>
    <p:extLst>
      <p:ext uri="{BB962C8B-B14F-4D97-AF65-F5344CB8AC3E}">
        <p14:creationId xmlns:p14="http://schemas.microsoft.com/office/powerpoint/2010/main" val="109805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6BF34-2B18-401C-A64A-D723977A75B5}"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DE10B-8EDC-49E0-AF7E-A49312D9C56C}" type="slidenum">
              <a:rPr lang="en-US" smtClean="0"/>
              <a:t>‹#›</a:t>
            </a:fld>
            <a:endParaRPr lang="en-US"/>
          </a:p>
        </p:txBody>
      </p:sp>
    </p:spTree>
    <p:extLst>
      <p:ext uri="{BB962C8B-B14F-4D97-AF65-F5344CB8AC3E}">
        <p14:creationId xmlns:p14="http://schemas.microsoft.com/office/powerpoint/2010/main" val="322204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6BF34-2B18-401C-A64A-D723977A75B5}"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DE10B-8EDC-49E0-AF7E-A49312D9C56C}" type="slidenum">
              <a:rPr lang="en-US" smtClean="0"/>
              <a:t>‹#›</a:t>
            </a:fld>
            <a:endParaRPr lang="en-US"/>
          </a:p>
        </p:txBody>
      </p:sp>
    </p:spTree>
    <p:extLst>
      <p:ext uri="{BB962C8B-B14F-4D97-AF65-F5344CB8AC3E}">
        <p14:creationId xmlns:p14="http://schemas.microsoft.com/office/powerpoint/2010/main" val="187542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6BF34-2B18-401C-A64A-D723977A75B5}" type="datetimeFigureOut">
              <a:rPr lang="en-US" smtClean="0"/>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DE10B-8EDC-49E0-AF7E-A49312D9C56C}" type="slidenum">
              <a:rPr lang="en-US" smtClean="0"/>
              <a:t>‹#›</a:t>
            </a:fld>
            <a:endParaRPr lang="en-US"/>
          </a:p>
        </p:txBody>
      </p:sp>
    </p:spTree>
    <p:extLst>
      <p:ext uri="{BB962C8B-B14F-4D97-AF65-F5344CB8AC3E}">
        <p14:creationId xmlns:p14="http://schemas.microsoft.com/office/powerpoint/2010/main" val="4156859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276872"/>
            <a:ext cx="7772400" cy="1470025"/>
          </a:xfrm>
        </p:spPr>
        <p:txBody>
          <a:bodyPr>
            <a:normAutofit/>
          </a:bodyPr>
          <a:lstStyle/>
          <a:p>
            <a:r>
              <a:rPr lang="en-US" sz="8800" dirty="0" smtClean="0">
                <a:latin typeface="Calligraph421 BT" panose="03060702050402020204" pitchFamily="66" charset="0"/>
              </a:rPr>
              <a:t>Israeli </a:t>
            </a:r>
            <a:r>
              <a:rPr lang="en-US" sz="8800" dirty="0" err="1" smtClean="0">
                <a:latin typeface="Calligraph421 BT" panose="03060702050402020204" pitchFamily="66" charset="0"/>
              </a:rPr>
              <a:t>arabs</a:t>
            </a:r>
            <a:endParaRPr lang="en-US" sz="8800" dirty="0">
              <a:latin typeface="Calligraph421 BT" panose="03060702050402020204" pitchFamily="66" charset="0"/>
            </a:endParaRPr>
          </a:p>
        </p:txBody>
      </p:sp>
      <p:pic>
        <p:nvPicPr>
          <p:cNvPr id="1026" name="Picture 2" descr="https://s-media-cache-ak0.pinimg.com/236x/6a/43/34/6a43340d323fbf9c1f3cc41396ab91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07197">
            <a:off x="5653686" y="3865261"/>
            <a:ext cx="2560286" cy="25602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1.ynet.co.il/PicServer4/2014/07/05/5436473/20140705_213548.jpgW.jpg"/>
          <p:cNvPicPr>
            <a:picLocks noChangeAspect="1" noChangeArrowheads="1"/>
          </p:cNvPicPr>
          <p:nvPr/>
        </p:nvPicPr>
        <p:blipFill rotWithShape="1">
          <a:blip r:embed="rId3">
            <a:extLst>
              <a:ext uri="{28A0092B-C50C-407E-A947-70E740481C1C}">
                <a14:useLocalDpi xmlns:a14="http://schemas.microsoft.com/office/drawing/2010/main" val="0"/>
              </a:ext>
            </a:extLst>
          </a:blip>
          <a:srcRect l="8391" r="19773" b="31039"/>
          <a:stretch/>
        </p:blipFill>
        <p:spPr bwMode="auto">
          <a:xfrm>
            <a:off x="5135033" y="332656"/>
            <a:ext cx="3995151"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photoliga.co.il/photo/2008-09-19/2653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47" y="3717032"/>
            <a:ext cx="4272909" cy="28567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2/21/%D7%9E%D7%A9%D7%95%D7%9C%D7%A9_%D7%94%D7%93%D7%AA%D7%95%D7%AA_-_%D7%9E%D7%A1%D7%92%D7%93,_%D7%9B%D7%A0%D7%A1%D7%99%D7%99%D7%94_%D7%95%D7%91%D7%99%D7%AA-%D7%9B%D7%A0%D7%A1%D7%AA_%D7%91%D7%A2%D7%99%D7%A8_%D7%94%D7%A2%D7%AA%D7%99%D7%A7%D7%94_%D7%91%D7%9C%D7%95%D7%9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3" t="14769" r="10141" b="11933"/>
          <a:stretch/>
        </p:blipFill>
        <p:spPr bwMode="auto">
          <a:xfrm>
            <a:off x="209303" y="116632"/>
            <a:ext cx="4445410" cy="242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25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7992888" cy="5693866"/>
          </a:xfrm>
          <a:prstGeom prst="rect">
            <a:avLst/>
          </a:prstGeom>
          <a:noFill/>
        </p:spPr>
        <p:txBody>
          <a:bodyPr wrap="square" rtlCol="0">
            <a:spAutoFit/>
          </a:bodyPr>
          <a:lstStyle/>
          <a:p>
            <a:r>
              <a:rPr lang="en-US" sz="2800" dirty="0" smtClean="0"/>
              <a:t>“We suddenly saw how different they are from us. We have already lived for 19 years with the Israelis. We were more modern than they were, more liberal and free. We had a hard time getting used to them. </a:t>
            </a:r>
          </a:p>
          <a:p>
            <a:endParaRPr lang="en-US" sz="2800" dirty="0"/>
          </a:p>
          <a:p>
            <a:r>
              <a:rPr lang="en-US" sz="2800" dirty="0" smtClean="0"/>
              <a:t>For instance – our treatment for women is liberal and advanced, while they have a complete separation between boys and girls since kindergarten. </a:t>
            </a:r>
          </a:p>
          <a:p>
            <a:endParaRPr lang="en-US" sz="2800" dirty="0"/>
          </a:p>
          <a:p>
            <a:r>
              <a:rPr lang="en-US" sz="2800" dirty="0" smtClean="0"/>
              <a:t>But still  - we felt contempt from them towards us. As if they have stayed loyal to the tradition and religion. They looked down on us – feeling like they were “more Arab”</a:t>
            </a:r>
            <a:endParaRPr lang="en-US" sz="2800" dirty="0"/>
          </a:p>
        </p:txBody>
      </p:sp>
    </p:spTree>
    <p:extLst>
      <p:ext uri="{BB962C8B-B14F-4D97-AF65-F5344CB8AC3E}">
        <p14:creationId xmlns:p14="http://schemas.microsoft.com/office/powerpoint/2010/main" val="404266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373" y="908720"/>
            <a:ext cx="3514232" cy="1323439"/>
          </a:xfrm>
          <a:prstGeom prst="rect">
            <a:avLst/>
          </a:prstGeom>
          <a:noFill/>
        </p:spPr>
        <p:txBody>
          <a:bodyPr wrap="none" lIns="91440" tIns="45720" rIns="91440" bIns="45720">
            <a:spAutoFit/>
          </a:bodyPr>
          <a:lstStyle/>
          <a:p>
            <a:pPr algn="ctr"/>
            <a:r>
              <a:rPr lang="en-US" sz="8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Identity</a:t>
            </a:r>
            <a:endParaRPr lang="en-US" sz="8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Rectangle 3"/>
          <p:cNvSpPr/>
          <p:nvPr/>
        </p:nvSpPr>
        <p:spPr>
          <a:xfrm>
            <a:off x="2843808" y="2537609"/>
            <a:ext cx="3272435" cy="1323439"/>
          </a:xfrm>
          <a:prstGeom prst="rect">
            <a:avLst/>
          </a:prstGeom>
          <a:noFill/>
        </p:spPr>
        <p:txBody>
          <a:bodyPr wrap="none" lIns="91440" tIns="45720" rIns="91440" bIns="45720">
            <a:spAutoFit/>
          </a:bodyPr>
          <a:lstStyle/>
          <a:p>
            <a:pPr algn="ctr"/>
            <a:r>
              <a:rPr lang="en-US" sz="8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destiny</a:t>
            </a:r>
            <a:endParaRPr lang="en-US" sz="8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5292080" y="4149080"/>
            <a:ext cx="2981586" cy="1323439"/>
          </a:xfrm>
          <a:prstGeom prst="rect">
            <a:avLst/>
          </a:prstGeom>
          <a:noFill/>
        </p:spPr>
        <p:txBody>
          <a:bodyPr wrap="none" lIns="91440" tIns="45720" rIns="91440" bIns="45720">
            <a:spAutoFit/>
          </a:bodyPr>
          <a:lstStyle/>
          <a:p>
            <a:pPr algn="ctr"/>
            <a:r>
              <a:rPr lang="en-US" sz="8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Future</a:t>
            </a:r>
            <a:endParaRPr lang="en-US" sz="8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100" name="Picture 4" descr="http://thediplomat.com/wp-content/uploads/2014/07/thediplomat_2014-07-17_15-2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17939"/>
            <a:ext cx="3048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1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260648"/>
            <a:ext cx="6325322"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Test your knowledge!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467544" y="1340768"/>
            <a:ext cx="7091941" cy="1231106"/>
          </a:xfrm>
          <a:prstGeom prst="rect">
            <a:avLst/>
          </a:prstGeom>
          <a:noFill/>
        </p:spPr>
        <p:txBody>
          <a:bodyPr wrap="none" rtlCol="0">
            <a:spAutoFit/>
          </a:bodyPr>
          <a:lstStyle/>
          <a:p>
            <a:r>
              <a:rPr lang="en-US" sz="2000" b="1" dirty="0" smtClean="0"/>
              <a:t>Except for Jews in Israel, what other group has a blue (Israeli) ID?</a:t>
            </a:r>
          </a:p>
          <a:p>
            <a:pPr marL="342900" indent="-342900">
              <a:buAutoNum type="alphaLcPeriod"/>
            </a:pPr>
            <a:r>
              <a:rPr lang="en-US" dirty="0" smtClean="0"/>
              <a:t>Arabs</a:t>
            </a:r>
          </a:p>
          <a:p>
            <a:pPr marL="342900" indent="-342900">
              <a:buAutoNum type="alphaLcPeriod"/>
            </a:pPr>
            <a:r>
              <a:rPr lang="en-US" dirty="0" smtClean="0"/>
              <a:t>Evangelical priests</a:t>
            </a:r>
          </a:p>
          <a:p>
            <a:pPr marL="342900" indent="-342900">
              <a:buAutoNum type="alphaLcPeriod"/>
            </a:pPr>
            <a:r>
              <a:rPr lang="en-US" dirty="0" smtClean="0"/>
              <a:t>Whoever declares loyalty to the state of Israel</a:t>
            </a:r>
            <a:endParaRPr lang="en-US" dirty="0"/>
          </a:p>
        </p:txBody>
      </p:sp>
      <p:sp>
        <p:nvSpPr>
          <p:cNvPr id="6" name="TextBox 5"/>
          <p:cNvSpPr txBox="1"/>
          <p:nvPr/>
        </p:nvSpPr>
        <p:spPr>
          <a:xfrm>
            <a:off x="755575" y="2571874"/>
            <a:ext cx="6426888" cy="1231106"/>
          </a:xfrm>
          <a:prstGeom prst="rect">
            <a:avLst/>
          </a:prstGeom>
          <a:noFill/>
        </p:spPr>
        <p:txBody>
          <a:bodyPr wrap="none" rtlCol="0">
            <a:spAutoFit/>
          </a:bodyPr>
          <a:lstStyle/>
          <a:p>
            <a:r>
              <a:rPr lang="en-US" sz="2000" b="1" dirty="0" smtClean="0"/>
              <a:t>Why do the traffic signs in Israel are also written in Arabic?</a:t>
            </a:r>
            <a:endParaRPr lang="en-US" dirty="0" smtClean="0"/>
          </a:p>
          <a:p>
            <a:pPr marL="342900" indent="-342900">
              <a:buAutoNum type="alphaLcPeriod"/>
            </a:pPr>
            <a:r>
              <a:rPr lang="en-US" dirty="0" smtClean="0"/>
              <a:t>It is only true for areas with a big Arab population</a:t>
            </a:r>
          </a:p>
          <a:p>
            <a:pPr marL="342900" indent="-342900">
              <a:buAutoNum type="alphaLcPeriod"/>
            </a:pPr>
            <a:r>
              <a:rPr lang="en-US" dirty="0" smtClean="0"/>
              <a:t>Arabic is </a:t>
            </a:r>
            <a:r>
              <a:rPr lang="en-US" dirty="0"/>
              <a:t>I</a:t>
            </a:r>
            <a:r>
              <a:rPr lang="en-US" dirty="0" smtClean="0"/>
              <a:t>srael’s formal language (beside Hebrew)</a:t>
            </a:r>
          </a:p>
          <a:p>
            <a:pPr marL="342900" indent="-342900">
              <a:buAutoNum type="alphaLcPeriod"/>
            </a:pPr>
            <a:r>
              <a:rPr lang="en-US" dirty="0" smtClean="0"/>
              <a:t>Because most of the Arabs in Israel don’t know Hebrew</a:t>
            </a:r>
            <a:endParaRPr lang="en-US" dirty="0"/>
          </a:p>
        </p:txBody>
      </p:sp>
      <p:sp>
        <p:nvSpPr>
          <p:cNvPr id="7" name="TextBox 6"/>
          <p:cNvSpPr txBox="1"/>
          <p:nvPr/>
        </p:nvSpPr>
        <p:spPr>
          <a:xfrm>
            <a:off x="1547664" y="3960118"/>
            <a:ext cx="5116850" cy="1231106"/>
          </a:xfrm>
          <a:prstGeom prst="rect">
            <a:avLst/>
          </a:prstGeom>
          <a:noFill/>
        </p:spPr>
        <p:txBody>
          <a:bodyPr wrap="none" rtlCol="0">
            <a:spAutoFit/>
          </a:bodyPr>
          <a:lstStyle/>
          <a:p>
            <a:r>
              <a:rPr lang="en-US" sz="2000" b="1" dirty="0" smtClean="0"/>
              <a:t>How many groups are Israeli Arabs divided to?</a:t>
            </a:r>
          </a:p>
          <a:p>
            <a:pPr marL="342900" indent="-342900">
              <a:buAutoNum type="alphaLcPeriod"/>
            </a:pPr>
            <a:r>
              <a:rPr lang="en-US" dirty="0" smtClean="0"/>
              <a:t>4</a:t>
            </a:r>
          </a:p>
          <a:p>
            <a:pPr marL="342900" indent="-342900">
              <a:buAutoNum type="alphaLcPeriod"/>
            </a:pPr>
            <a:r>
              <a:rPr lang="en-US" dirty="0" smtClean="0"/>
              <a:t>12</a:t>
            </a:r>
          </a:p>
          <a:p>
            <a:pPr marL="342900" indent="-342900">
              <a:buAutoNum type="alphaLcPeriod"/>
            </a:pPr>
            <a:r>
              <a:rPr lang="en-US" dirty="0"/>
              <a:t>2</a:t>
            </a:r>
          </a:p>
        </p:txBody>
      </p:sp>
    </p:spTree>
    <p:extLst>
      <p:ext uri="{BB962C8B-B14F-4D97-AF65-F5344CB8AC3E}">
        <p14:creationId xmlns:p14="http://schemas.microsoft.com/office/powerpoint/2010/main" val="269217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260648"/>
            <a:ext cx="6325322"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Test your knowledge!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1227644" y="3068960"/>
            <a:ext cx="4728602" cy="1231106"/>
          </a:xfrm>
          <a:prstGeom prst="rect">
            <a:avLst/>
          </a:prstGeom>
          <a:noFill/>
        </p:spPr>
        <p:txBody>
          <a:bodyPr wrap="none" rtlCol="0">
            <a:spAutoFit/>
          </a:bodyPr>
          <a:lstStyle/>
          <a:p>
            <a:r>
              <a:rPr lang="en-US" sz="2000" b="1" dirty="0" smtClean="0"/>
              <a:t>Which of the Arab groups serve in the IDF?</a:t>
            </a:r>
          </a:p>
          <a:p>
            <a:pPr marL="342900" indent="-342900">
              <a:buAutoNum type="alphaLcPeriod"/>
            </a:pPr>
            <a:r>
              <a:rPr lang="en-US" dirty="0" smtClean="0"/>
              <a:t>Druze and Christians</a:t>
            </a:r>
          </a:p>
          <a:p>
            <a:pPr marL="342900" indent="-342900">
              <a:buAutoNum type="alphaLcPeriod"/>
            </a:pPr>
            <a:r>
              <a:rPr lang="en-US" dirty="0" smtClean="0"/>
              <a:t>Only Druze</a:t>
            </a:r>
          </a:p>
          <a:p>
            <a:pPr marL="342900" indent="-342900">
              <a:buAutoNum type="alphaLcPeriod"/>
            </a:pPr>
            <a:r>
              <a:rPr lang="en-US" dirty="0" smtClean="0"/>
              <a:t>Bedouins and Druze </a:t>
            </a:r>
            <a:endParaRPr lang="en-US" dirty="0"/>
          </a:p>
        </p:txBody>
      </p:sp>
      <p:sp>
        <p:nvSpPr>
          <p:cNvPr id="6" name="TextBox 5"/>
          <p:cNvSpPr txBox="1"/>
          <p:nvPr/>
        </p:nvSpPr>
        <p:spPr>
          <a:xfrm>
            <a:off x="1691680" y="4653136"/>
            <a:ext cx="5087483" cy="1231106"/>
          </a:xfrm>
          <a:prstGeom prst="rect">
            <a:avLst/>
          </a:prstGeom>
          <a:noFill/>
        </p:spPr>
        <p:txBody>
          <a:bodyPr wrap="none" rtlCol="0">
            <a:spAutoFit/>
          </a:bodyPr>
          <a:lstStyle/>
          <a:p>
            <a:r>
              <a:rPr lang="en-US" sz="2000" b="1" dirty="0" smtClean="0"/>
              <a:t>What is the size of the Arab minority in Israel?</a:t>
            </a:r>
            <a:endParaRPr lang="en-US" dirty="0" smtClean="0"/>
          </a:p>
          <a:p>
            <a:pPr marL="342900" indent="-342900">
              <a:buAutoNum type="alphaLcPeriod"/>
            </a:pPr>
            <a:r>
              <a:rPr lang="en-US" dirty="0" smtClean="0"/>
              <a:t>21%</a:t>
            </a:r>
          </a:p>
          <a:p>
            <a:pPr marL="342900" indent="-342900">
              <a:buAutoNum type="alphaLcPeriod"/>
            </a:pPr>
            <a:r>
              <a:rPr lang="en-US" dirty="0" smtClean="0"/>
              <a:t>33%</a:t>
            </a:r>
          </a:p>
          <a:p>
            <a:pPr marL="342900" indent="-342900">
              <a:buAutoNum type="alphaLcPeriod"/>
            </a:pPr>
            <a:r>
              <a:rPr lang="en-US" dirty="0" smtClean="0"/>
              <a:t>5%</a:t>
            </a:r>
            <a:endParaRPr lang="en-US" dirty="0"/>
          </a:p>
        </p:txBody>
      </p:sp>
      <p:sp>
        <p:nvSpPr>
          <p:cNvPr id="9" name="TextBox 8"/>
          <p:cNvSpPr txBox="1"/>
          <p:nvPr/>
        </p:nvSpPr>
        <p:spPr>
          <a:xfrm>
            <a:off x="683568" y="1628800"/>
            <a:ext cx="4687245" cy="1231106"/>
          </a:xfrm>
          <a:prstGeom prst="rect">
            <a:avLst/>
          </a:prstGeom>
          <a:noFill/>
        </p:spPr>
        <p:txBody>
          <a:bodyPr wrap="none" rtlCol="0">
            <a:spAutoFit/>
          </a:bodyPr>
          <a:lstStyle/>
          <a:p>
            <a:r>
              <a:rPr lang="en-US" sz="2000" b="1" dirty="0" smtClean="0"/>
              <a:t>How many mixed cities are there in Israel?</a:t>
            </a:r>
          </a:p>
          <a:p>
            <a:pPr marL="342900" indent="-342900">
              <a:buAutoNum type="alphaLcPeriod"/>
            </a:pPr>
            <a:r>
              <a:rPr lang="en-US" dirty="0" smtClean="0"/>
              <a:t>3</a:t>
            </a:r>
          </a:p>
          <a:p>
            <a:pPr marL="342900" indent="-342900">
              <a:buAutoNum type="alphaLcPeriod"/>
            </a:pPr>
            <a:r>
              <a:rPr lang="en-US" dirty="0" smtClean="0"/>
              <a:t>6</a:t>
            </a:r>
          </a:p>
          <a:p>
            <a:pPr marL="342900" indent="-342900">
              <a:buAutoNum type="alphaLcPeriod"/>
            </a:pPr>
            <a:r>
              <a:rPr lang="en-US" dirty="0"/>
              <a:t>8</a:t>
            </a:r>
          </a:p>
        </p:txBody>
      </p:sp>
    </p:spTree>
    <p:extLst>
      <p:ext uri="{BB962C8B-B14F-4D97-AF65-F5344CB8AC3E}">
        <p14:creationId xmlns:p14="http://schemas.microsoft.com/office/powerpoint/2010/main" val="173608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4914" y="2420888"/>
            <a:ext cx="7214732"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Significant dates</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Arab-Jewish relations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7973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efacts.com/cache/html/borders/10929_files/mfa_armisticelines_194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576" y="1237833"/>
            <a:ext cx="3279361" cy="571955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png;base64,iVBORw0KGgoAAAANSUhEUgAAAOAAAADhCAMAAADmr0l2AAACzVBMVEX//////zMA///MAP8A/wD/Zv///y4AAADDw8+0tFX29hn//yDPAP8Avb3//PwA7Oy/tLTbz8+zs7+1tQDPz9rs7BP/zDPh4eHb29vq6i+9vQD7+zKTkx1+fhnd3Szu7u64uCXQ0NB4eHjU1CrBwcG3t7fy8jCnp6ednZ1OTk4A2QCzcLPhS+Hb49uuriPI0cT/zSOSAL3t4+3Dwyezkzpra2tFRQ5HR0dbW1vMzCnoYbqvr6+goCCezjWHh4cAsrJPTxAAxMSSkpJtbRb/AAAAAP9zc3MA5/9ZWRIA3P8Aq/8A398ApaUA9/9xcReJiRs3NzcA5wAApf8AYWEAzv8AlP+zlWMAvv8AQ0M9PQwA49gATP++AOMoKCiMtIycnLUA//mFhceYRbQAzADa2nQxMQoAt/8AtQAAZf+0i3EA0/+vpEIYGBgAmf8Aff+0mFG0qJAAc3MAMTEAlpYAgIAAfwAAiv/2dLZbAHLjTe1nZ9tlabPw8FKXl7lzc9TBwZLKyofJAAD/bvP/d94AscJFtEWsAOgAYf9tAIgAVP8iIgcAQP//fM8AhQDn52DRgZy9OMkAGxuaANSojLQneF6qxEPjAO+60XcrADZAAE/gV7kcACPgS9Gtt2N0jETVNt9psRVCu9pxzrRmAICpUmu3V5XGU8Noh8lfndeCAKKJXmbJlIdqsoGEpoQkyHhu8QAAsYSBu6WJ2ieZwl7JiZjDZLKlxolZtBLUdKpPxABXV+TQ0ICeR6OkfHJxPa5xum+eZoV3PnReXuBxmFlzLoqdXoylM7uVSZSR3QD0epjqMNbrn7ylLpyRgVuoIMitACqqAGFxVbKQWtxSgs3O42GfAAA9kK+UlFGF0kqpXMpjgC0AsTRuGLJPgrHVkX+exk+nhEbEbR641iapJEPesS/MiiQn01zJpR8wpbgAVAAALADVAAB3d0d2xWFsLUA9oduFAAAgAElEQVR4nO2diWMb53XgZwYkZk0MgG5UegDjGBwDDKBop+ViQQACjNMiQIHgIVISZZORFJ2WJcoSZclUZMmWZDo6TMtyrdhaedWotR0lapXER1Nf8SbrY72x2njrOF03zTZNs07d3b9h3zcDgANgBhgclN3UTxCuwcyb3/fe9773HTPEsC/kd1loDyO+MZXeNBSXb8nOplXxkCTpr/6SIVlyAPORrPgxTToXt5nSJFCwJBlixN0xGg5BBoWNNEmLB2DJaXj2k8IhGBIO4CzucdPFScbhycfRGMeZokzUh8zl5HwmjBMBWc4F58d4fCJlaDfJwSn7TWRYOHUSnqEs0sKxOJ9YJtxuMoRhYZIeJRn0SpqEPWpK8maICc6NJcMDaQzMwEWDA+QofHbBmYmAUdI/SjqZ3f4g6SmWCAc7xbFpQAul0TMGuwrGCcVDZFQ8LAIEeB+UDbc7TZpo0oWNkp8NYBxOIxw1oPMBe6V3k1iIhDNlRcBp4Sx9JJCLbsgCoAEKA51+CNst7AQOjYThgsgfSoAuMjyK0BgfeO5uYY/PBDCNGdJ+sBvSP0DSIRITHKvooruLgJ7SDggQPBasjqHKh9gAQ+Ajw04pIMayYdIQJ3cjR0Z7fBYuyqTJsMkXZ8ndAiC4mEAU9qSdIqCL9PlJJ01ORzkhRLJxcsCDxT0hcD6aZpBzOotnTpP+tAho8pDTHsbjccFHhqZdUDxpj18aq26aOMPBcJp2hdMMFgQXdAbjAxA82IGwi2HD6IQYVzAdNmF0PBwUAshAOBj0Y/FwXIyXA7CTL1wMt1w4HeTQGw/6kYkNu0S7R8M02sP0GfD9GxBDW/L51obk9/Rtyf+6TUGsMfF12b+Tavv3Q+0oS9kUlA2XN3xUC0i0IwW3JYDjbnPMarXgZh63u3G7HYd3DngWpKcS0NiWtkhERhnuhY9F0d7SYcArWrMNx2Pufi/P48MZS4C0OBw4HvGWNHYU8IdeUMZHisq8RWWAjC8V4BUdbh4Bne7Twxvs+HDEEXBkIqCTx+sC5uE5ZZS+USWpHlSavHsbUpZxOwK8oEyqTREwMU7kJ/enCGLfPmJ8cvJx1XxFwBzu7befTmYCDve2AO4O1AU0Pj5EjB/YrycIMoHepFTy9YrKIiVlEVAGgAF7Y8AD5D5iMpUnCSO8AcqEaj7cTCaHwYLJfveIGbfxDtwWcEg0ygAayckhgiT048Ts/gS8SexTpS3fKypziMq8ojJHBZ8i4BBYcFwPgONIW16dAQsRvEKKNcHtqPhWzkX3DRGTQ+P78gkoycnE5AFV6nitnDa7wyv9tp6LGif3kUP62XECKFVpTPVUAm4VzsASqPxWATCfGNr3+Oz+ceGNGm0ndRWHtchrqwc4q09NAt/+PHiNKklUqNQuHBFeHZZKlQqA+w9MpozGyVli/6y6OlgFKGqz8JXKlAFTs4RxfB+KaUNgwZYAn4EiNTt4c5XKTkXRk7XaHI6At0pbR5uJK1UW9EJ7iNdIp9rBa5VV0Ps3eLX1Og1YqKDRahdivF1GZYcAK7XptLfwfERGWycBK2KM9h7dRzoZhR0DNEoLT/d18zM6rZy2jgL2Svk078TXyTho5ywoAdS9Sc1/u+8ti4y2TgLqJRa0a6gblOYeuULtEKBe4h8BpI16Tc5jOgn440Uc7bepGxqNRq4KdgpQqm0v0ka9s8SAUg/VvY2K9HyPjMYOAUojtq4PuQu1DN6ODONW6MzwNpvZHIFnR+cA8xI+XHeeepui3oaTsFvd0EWzR2IxB+7wxmLWzgBWtEgA+IGGmgd/sUXsmQDPB5IWM+nmkxavpWOA2YoY7aCoDygKqqAlY+53J/FkwGa3BZLuEeiSdgLwil0riOiFuqvgotR5VJwbkhZ8ZATP5TK8m8/lknynAK/12t1IhETC0vs6hVTuhRMYTgbwwHDE3j+SMefgebgTgKnb1omC6kDP++8D3XnqdZTKeM3bIJ/Bk9CrAMDO1cH8jr8cE2SL2ev1/u8pCDCaD+aRBQN40o73426rux9PumMWbycAn5vrFmWvrqdn74kLEGHO96GQbd6wzY4AAW2Dw5FJ9sc6BPhwV0mWb9myZez6JQCk/g7VylwyCcrwiBW3xpJuMtffAUB9d1nOnTs3170SaeuTxoCOR9GPuyrkB8iC1JeXKpNJdFfISkHbDXltnQHMj1XwvUwhlZp7lwrwiVo+RW0dArz7uoTvdpFP8zeyyWEHAH968UQNn+aYvLZWAWfhHyS8xkQeffoFdeHvy3y/LPJRvo5ZME8Iagij8LLphmbF2Wq+TrvoJPxL5FOpxwXEn0EecXsVXyfr4DhoMxL5/KQR/XrT25RmZRWfhvqgw4D5SWJ2MpEfh2eCuBPahUsi3wtlPurBjrnovsR+YmgyNTRpHAJtxNegPEUTHior02ztrIuCBUHfUH5SP1QEpJ4RCS8VNX7wPztXB8GCxtnxVGI8j4bAEKBmxXEp4QdHn7/S+SAjnppxE8RtZDbq3UVA6oP8JiIl1z9rCVBPJIhEwpiH1yEozvNI3SHEd3yFoO0wnENhYYk6vHd+jdgkaNR8B/E9KbDOo2iQrR5uahlwURJTJxOitkvHywakvok2fU/WhG0DbuqjPnzohqDyPdREiEX6LWKJAG9oHrrjrwVtU2e7jx8SckJqahPaJO+j7QPemL/jjn8UVFLXb78khhhq/ptLBNgHgH8lKjl7aEUpxBwmWnXR9WsLpwYPrt+1dm1BEVDz10ULXrg+VQ7aN5YKkJr6ybygYsXxchOhofKK2hoArl61Z9XEwcH161dPKAJCiBYN+P2uLy+q/GaxUgQCagZ+VctVihLtd/lE99nF8jwsarM7HA5vpGLwtxHgwe2PTKwm1s/cpaQxX9JCQYy5hSqrvFG4YobOksNicfMOB29RAbhrPbEnu2Z7ds1qRb47ywpQEL24WJ4nX9ZZzMIkVsTsjUTUA66ZeWRiZv367RNKSn9aUvkiiqHvLQLatV5+sSwbTIAKsn3VmlWoNLcrussi4EUUQ8smhDxNGwgsDlJK5pPbDjJvFFVevl6Zp/2tziGddfEuflAGPLj+kV0zExMzjyhqSxSPf0ls5ssmnLfbKhrdiMPcIcA7p4px85fSPAZJ9UB6IGZpALj64COnJtYW1m/fvl5J3deKgCJf94myxz5ZVdEtpVlQBcBVxM7BndsLO9cW1kysPbgLvV0zOLN9D7F2O3GqsGbt6sGD2welgD8optrXL5RU1kTtkt8oAhYKhWxhcLBQILINAC8fr861a3qD3kB9wLWrdp2ZKNxF7FybndhO3DWRncnuOUWcIU6dIlZtXzuzPrtzfVYCCBG0KD8vElL31jRLfANAFVIEPFTqLB0/VHSgJ2paeXOkHuDOtQcnThGEALh+NbGTKNy1M3tqzZ6JNTPZnTNrZwrEzoLURUsGFMYrRJ21HVC7XR4wu4Y4WNizHR7E6l1rVk+sWY8C6Z7Vg8TaQnb9IATWAsRWCeBlSX/3kFgPawFxR13AmT0TZ7YXzqwdPIgAz2zPzhRmThEzd2Un1u7MHpxZPbhz9S4RUCjAd6UjFt9/Tx6wqLIGcNeq1asGZ4jswfXr7yJmkD5od3edInZmd+4ZXLV6ApqoM0ULiiENGXDuxWdLiFOyFoQqAZW+7YHfn9UYEGTsgqyL4rydDwQctYAH184MPjKRPbhr9SniYHYCBVKoDgcn9gw+Mrj2zMRdE4UzE5IKgQx4OaDTOV5//e5z58TWQkab1xpwOAKB9pZyiRqpn1cCCq3FEZnU0IJbvPiyasCJg2dmBndms1AdziALQq3Yvh3sNvPI+pk1a9ZOnMkSZ7IFqQHn7hYmA7VarU63Vwg1ciMyljouqlZ+Ue5GVMoF2TLF5V0UwiYEzkEim4XwCe/FQJpFDwirEFoH0QO0pQRtK46/5JYcu3cF6jQpDDm1C7hJDDErawBf0sxXrwZQBlQtogEvdgekNLrnus9SGvfSAObFNmJdDeBjmnn55L4dQL0Ynlc+VzErp30dAcpViA4A/rTYD6wFhFSt44ClRrBqJjey99mrbyhqawtwk9gPvDxWA3j9+s/lB2TaANzUV6yC1RPjEGrM8r3ddgHvVKqCIMuPdBxQLM6LczJLG5YI8BPRQ1+QA3xYia9lwKHiSMVzte5YWjXWaUAxql2Q41sCC75RTNPkVjYcWVgKwKKHvigL+H+VfKZVwFJ9OCcTT7S3KGprB7DoobffHMBPSh2J224a4POiz8jytQNo1OvzibwwkaQ35om8Po8WIRa1HX9NZm3K0gAWo9pjHQckZvMHjASaZdFPGieJ8fFJYj8aMBQ8dJ3dGuNxNx6zuHG3xb7BYvbCh62yS47aBMyLiXZtK9824FD+wFAezbLM7kvNzurHE7NDxJ3zwuDkIXcSx3Ox4Uguw49YHY6co98WsGUywwEFbW0Aij2lS/J8Xb9pIxcFwET+cX3euD8/aSTBlqSRmP30r4Q89G63NZaMZGK5YVss5h7pt/Xb7Jmc7V+UMsPWAcUZF+pJBcB26mAioRceCb1enxD/Ef/vjjtAIdU9JzqjuWLxq1ZhcrAtwFTVYEylLFdMLVqLonrqKqryK7u75VYwHlHW1jrgG3U9tEu5TFsCfEMcsj/U3X23zIGFBdsdBiz25X+pwKecyLQEuGlxMEYGsE6m1jrgL+q1EfWqYEuAYnEK49lygMrNYOuAP63XRnQc8KTYCHbfPECxla8DqKixJcBf1AdcUBw+aBkwUd2XHxtDD+EdevoNqDSbLV7cW9PxbQGwlGij8VC5awc6H0WLvetyov3bLY+O7fj4vrHfjj366PIdXffd17UBx0/bcdJ92lGtsgVAMacQl468Jdeb6HgULU17risD3rdlx8ePIsAt/zyGAPtxfJvDsiGW6wTg1fKsbneppcdxr9ce8bojFrPFvBAAu0Zwsxc3R+zgOO62AUvTnmIzuHzst1t2dO3YcV/Xb7vu6+r65y2PPvp+DseBERKqDgCmSrNkwpj9+0Vr8YF+C77BkrGaM7zNbHeftscieCyAx7Y5yLYBr5YW3ImV8OMtyz/esXz52JYdO9D/HfDNvzi8Vt7LB9w1IyjNA5ZmBVElfDNS8kZHpN/h3eCwAqB2dBgfiVh5ALRG+Ewg2S5gaVawMhUdk46udTCTKS8DAB9d8SudVmc2w8GtDsTR7x2xmnPerXwsF8jF3OhqsJhtpG3A58sz1c8sIkVuvVUyyaTcNDUNWDYgsuDcax89e25ur703wuM8b3bgAXAT/CPe7MYjET5g5yNus93RJqCxZEBx9ZYgv7r1nz78dWQpAO8sG/DS8fK04NxPPpQupehwb2LHuuK8qmTa7Ne3fnrHh79a/Pxwx0a2XzshEq441C2Rh+74sHxE3cJH9k6Oi6a6utAiKuqitKv0/Vs//PQfyoDfPfnJFaUEuEnARHf3WVT9Dh2X8s3946f/UOZ7uTBUUPKYVgA/7ur6OUVdruxIXL/11l/fWuaD8yoopU/NAW76W2FRoXSVNmrt3d7yKIzuZSjzrNIAQguAeoTw3jNdXdWAZYP+OVrheVLJR5sDFK6RuFjhnd2XecmxtQtZImUc7KCLomsknvn7Kr6uMYm/IgMqrG5sDCguPC/Lc2g5zMWzEry513sr5gdfrqtNBWBxZb3UgNfPXaietZbKSfAZ4mXVM7wVkhpKSdX9DDnoZc3UoofORSpZdCcRoPxqWHWA40QefMCIHvApvxz4KHHtnYJsKYDGVgEPgKLUZD71ODG0H2ogGPAsVeopIXmp6goe7TfgnPJtAe7LDxkT+4nZVB7drwD4ut6l0OJQRcAUqoIFhSXpjQBn8/rEgSH9bN54YJLY9E5pyV3Jgj+oBtF9D2kj2pk+Gycm80OTxn3EeGqW2NFVBFQ2IABCkeZbnQAdGgI3zQ8liMQscc1eXCVSbuJrJiZ0X0EemmpnhteoNxKpvBE9jPpMEVB+zqwMaFSu9U1EUden/2RZIQCWo2hN30SXqhuym4yiqU/v+Asg+BVVXD0pK78RqmC+2ZHt1L4D+bzRaCSMB4qBVA/Ziu4xYTla8SqJ7pq5M+0tYIGU0oLtZgELOx66Y0txMdrld5UA/xz5jNIS6rqAqcTkvqHZfeOzCTQxke/9Pw8te/GEuPL84nEFwCPZ/D7FFelNAmYBbnl5SShV3dSXZEsWARa+0WSQSSX0s+iWMgcO7DsA9VC46Ln3y92Xi4n2ihOygLp1J40QY9pqB8v224JO//vlJa9KhKIFm85kjAk9odenjPlUCrW8wKd1rzi7uMBWIFxXWWpa97kVorZs+xbMCnwvlvtmioTfFVW+3ATgPkK4r4vktjxZt1a39+LihQOI8Gx31foDnXmu+1uitnbawaIHoQbwhctSjRrqnBzgSdQu1akVNYD5A5OzQ7PEJBhvMjU7pN8PX7nBOBenNJXqLkrqtVar631prrv7eRFQsUOoFjCFhiOuV/KBSnkXRRlPE0EmNQSxRQ/t7fi+oRQ8QzLTi+sun5iq1nZ2HbKTTqcz9wbWrXtbuBT7OQGw7SCTEvzzUpVGzUU5wGsEagibiaKJRH4oTxiH8pCIDuX1s9d6cPy27hptkK49xvP8S88+OzdXus78xEtwcvkrbWUyIN8VhpOepKo0ys1+Xr80T+i/Zx7MKs6aN2roC7cgO922sppPU9lnEuTQFJVPndS9PNjWHH3+mb8Uzv3uao0yCyz2Upp5o/4bupdbngBN2YXp9ttOVBfnpePVeMdXaqgpYyqlW7C0MyaTt2utwsmPXajUSN0CX95eIRcpDfUt1L3Wtjq7BNUPLV7XvS65cKdswOOHVkrlErqQD3XMlJWpANS7tbhdqIJd36kq1Be7ui5SFYIu5iP0WdnbrKgCTCFf43Hd3jmxmySRqUMnqpnRpYMJ5Y6ZGsDUNeFk/1h0wJeqjn/hvWqN6NrIhHKAqQ+Yv/ZjobcX6H0JeWA1oaY6iAsXuSWIryhm2g0BUy/0iKUTWS4SXqhRUa3x/CZoBhVuIFUXsJC/Zi/upr0q1rHaOFMtU5Cb5weVR0XrARZOXnuhPPhh2SEC/qChSnStoj57RbG7Kw8IygKSoU1rMUZqRL8vPmlK1UCiTUhkCop5jBJgIXXtBbdOWnf/otgIVHtNLeBhoYet3AOVaeiv8e5Kk9tXiFHyUl9f39P/WfP0009dpc6Tminy6aem7peeAnVe6C0pXO+tBJj4L5Heah/jx9T66BTyUeW+RDWg6Y+e7Kn5rfbbRRP29T11fmrqaY2GpL5+tW/q66CgAhD5aP1aKAP4JbkKVPLR7zT0UaRSeRy2BvD3a/FA3GKmcvxP+zRXn5p/+k/Ieeqpvvvnn/qT+8GCFSb8JgJsbhHCl2SLoxhHVZjweWOqcEU9oOx9bnqeE034LFjw631PU+fvP39/H7jn1JTm6anz0h7N1LdSn1ypE7VVA9qLcbQmnakl1Li+US9wqwHU3iMCXjqnudpH9VFU31VgOX/16lUN/K8wIXW3chrTDGDJhGM1OXAN4Gv1Ggl1gOiCnXIgResohRyiFFIrtMktSmgJMFD00ZqUu1rmZe9o2CRgz+Vib6G2ca+SBtrUA5q3FAkv1Sek5uVPuTlA3Zul/sLlBgWq2I9oFrAcZrpuWfleHaXC/fDaBsT5UpfhxNlDNSmoRFtfA21NAJZ8VGBUDqbUm3VroFrAko8K8t+V3eX1BtqaACw1hYIoV411DYpUJaB2nQSwJu0uybziZXUtAOK8BPBFpSKVvQdmC4B4z4rGgCq0NQOIS0yo2BzK3jO1FUDt3rkyoGIsjTXU1hSge3Glz7vyZdowhKoHxHUvLZpQqeMkcxVMO4ASE9YH5Hk+EOB5C+514F47brbj/OK0kFpAaS28WYCSQCqf0FCvCT4TsVnt/e5APx7Lme2k1x0bdo9YmwWUBtJD8tpu1B0baQFQEkhrByuQxq8W9+UjeL/VOoJn3DG7NWOP8f2xxfNWCygxoSygmvrQJKAkkMr3m5aVfhfBk+Z+u5dMJu0xd46PWHhrLNMkIN5zqW6UKRdnBwEj5TAj206UL72OBfANuHfbiBsfDljx4Zhj27ZyzqgecNGEsu0E9X7DGNo0YGnoomudrMa3KjVa0EiCOJqgeMujeoAlEx6X99DzwonyeMBmxkdGRvDAiA26oTYLHkMu5B0ZsdmbByyuJ3xONojON0h8mwbUvqncClJFbbkIWjCa8zpsIxFzDo/keJzk8VzMnvSaLc0Div1e+ey3lIWCMwYsuDsQwL0BeIO7vegrt9cMX9mbA7ynThtRvL4gYwX72cnMsPAXWLw2bwbPjXgBkMzk3M0DCk3hddlUu+gy6I6+/Y6kZYMjlotkHP0WS2YE74eHm086eHdTgPht3ZJbU1VqEzot9gCeg2PazBl8g2XEiw97NyRPW5J4LhOz58QyagVQoZUvtbrJCI9HHECD/kZQwOF2ZJDH5Nx8jm8W0DynmIiKQSt32m7JbIjhGdyds27o5+0xUJ3D3QBIJje0YkFHV+0IvlikxaDtFgH5pHubOYAAR5KkOYnb+u18zh0xNweoO9d9XDalkL9zv4w0Dch3XX9MtkSpYp1IZoahEiTBUc3gqfAmidut/bgb3Zp9ZCTQLODZFfLaGvUDWwZ8ckwpsy81dKgthFgCEdvsNZvRLXLQFRu41+KFj97mALVvylZAAGychbYIqPuJQpp9XkXeJEhTgAsKfPJ/CKETgLjuLVlCFX3PFgBxbUxe21sqPVQBELxJcCqUgFgson/BqzBcrXtHXmXjnm4rgLrX5B1mXXuAjv7hDJ4ZPu3ehsdipK0/kiGHY9uGMyjh0p2XzdKU7wDUFmCPrDaNmn5EXUDebI7EwH4BPodDHmRHoXDELORGkXl5wAYDsPUAzdBkmR39pH2bxZxLJrfZ+3dviJHJ/giO976jkSVUG0SVADOxWISPbHDgkIhss0JsB8BkTPy7jL3nZV1UbcMkB2iDssyhW+dZh0ETb4WUC14Fbbq75QpUVVewHuAIJJLgmBFQaxG6cRsgOYgExD5Bz1dlC7Vmrap6wNO2jDlngU6xFYp0eAS6BGactGUEp9DdI1ue7bWDZofDgVt44apDi3CNUAT3Lt7ndZksoNp6LwOYAe/P2R3DwkgA+g0AbjPbxTm43nk5QLUxrflmApePM2rGR5QALVar1QtPwh/vFO7hEPDi8J3YH9K+KaNNdYVoCVD7uozKWKO9lAEbiEPGgqobpZYAZbym3FdqLE0D6t6uWSTXaMplUVoDlFG5V22RNg+orRkfUZ9VtAr4P2osqF5l04C4vdph1OeFLQJq99aUqepa3wKgrq9Knfpcu0VA3Fzb+raRyTQ8ydqpnjZz0Yaiq2nrVbe8LQDi9poaoTrKtAgo09arTWRaAazpU8zL3dFCVloFrK4W1JtLWAchkWrVXVoGrGrrG648kEgrgD03Khb/zKuOMS0D4u7KMlW6rZncybYAWNnLbrT4RyotA1b4qPpEFG8NUFsxTkIta7xHec9WAbV3SwGb8NCWACuDmvrRgzYAK3y0iTymRUDd3y0SNpGJtgPYI6kWSw+olXR7bxIgvuxmWhDvXazzNwtQEmZuAqD2v950QElTeBMA8cCiv6jve7YFiLsXM+4mmsFWAXvKC32pbzdRnO0AljPEJvpKeMuA5S6a+iFDYbc2AMte01SRtgpYHupqTltbgMUMsbkibRmwOLrWpLa2AEstRTMhpnXAYq+wqYDWLiAvAqpaPVKWlgGLuZPqoQNBOgDYVCKKtwvYVCOItw0o3IPz6k0CFKJ2U40g3i6gkMw00b0WpGVAoV/frLY2AYWWsE6tt3jRX+qpvPituSlsJBatF9eilrD5iNYCoKBSpxOuLkRNU91KkXHbMhZHwC0u4moeUOs9trD11XuPvrJwTCv4S4MqOGyPOfCRtgC13q3mhSMPPHD4yFadCFhv0N5qy9i8gdORpDtWvqFiU+tkDm/dfHjj5s33vrLxmFZoCOXuQl2WgM1uS+LJWCCXtPItAupeObZ589HNRx+86/BWLQBSfQp33RP80joSG7YErNaMnc+VvmwK8EtAt5nbfO8DG7dqcYeGeuOH9Xrzdn7ElsOTSbvNZh9uFfDoxgeOAuCrhzceQWX6xp3ZEdkfyo6T8s0AQiXQbY1u1YmiRSsSPiCIH8sPwEaKz3YvbsfRXWLN4pdNAQq178EHBJVaHar37vObiFQv75Ap1oxNRpoA1GoXFrRbBU3aBagN8JXuTz8hUj24sGaxWqz2WnE7mgPUPfjgkQdFla8eQYS4NnCAIF4A0Ahf8adTkXjNMqLeRbVHNm7+0dYzR17lFu49cuaYJWrBzS8kRG242cFXq7PKibm5a5c2vsIdOXz0yAObt2584IFjD27UaZ8pCPdmELYGeJWD9+oAdUcXjuqOvsK9cgxq4dGN3FFO9wIh3ghJkIhDnTr1gNojRzebt75y6oFXf7T51OaFHx09o+tFN46R3NrIEVCTlaq04LGNG3VHdZu5o1H4/8DWo8d6slJAHF1+omKGogkLgkrL1oVXF6J3beUe5BYeFIu04t5NFjtf4zstAuLQ1kLF0+m2LohVXvdDogoQ/W3YgLeBPlnABrJQfLUXRMBKiSxb5q6/fyUgv0yd8LPoT2zMVv78tmU224bb6u5X+wcWmS+pld8TRPXPS8LUqPxC/jWLh8M8oRDjDIXiWDgUYplQGMPoKGxxxuGJDo/SrBNjTcFQyBkPhWhTKOTCBkIhD0aHQmkMvuLgV2nMN8pgTBwLhtFBg5hp1INeuFG68Sm44DfTfjiiifQPMAPopKYxpx9jOYwl/UFxmzONYXGTJxSGH5MMFsYMYYwJqwD0+7E0Y5j2OLGgE/1+2mDiMFMabXGBM8NXnIfFosK2EBzbyWJxjx/t6eTga7mSHEsAAAWiSURBVOEd4xoAxAEsHvbRNBRLfBobBTqWhA/BxqcQBz1+zGBAELtpFyqgtMkZYp1RjPVgHlbc5gONjF84o2l0WIPwaCimNOfkRkednulpOLo/xNJ+v0EANAShBIEp7REAoRidfv+0yTk9GsdGhTL1AWPYjywI+kbjficbZqanaYaB03XFSSbuMoTSo+oAQ3EXC2Z3ORkEOBpNOz0DHgBEjMI2BIjKAT2CHlY1YHog7vKB1aNOZhTtC3bwxAVATziOjoU5pz0+LC6YCmijrMcwjYkW9JUsiNzFaYqPhsk4Tac5H/zQSQ/EQ2TUaRpQAcg6DeD7jADBhE2maJydBv8ggS5uCjPiNpfJBOZzchwDnukPgteZuDhjaAgIjygAQj3jPEE/qoNQLGDGOGfAfAxGB0M05oL6CdtQpQyyLOaJupAFaX8IyEULpqH+gh3gZ0KhxrE0/ADzGYIhFTHb6fPRHp/PiTFOKCufL8qCZzlNGA0P2IRFhW0+HxwR87EYy7DofBnaB3X0iybhC/lCfjeE/XKVOKt/4fosTqtz4umukj+ANpDxCQ/Wx6RpJ2fweUyQE3CmjiikkWDMf6yUpYuZcoDBKLRKYWfUz3mcuzE/y/pZTzjq6shJ0B4TCPbw8kr5M8wUrfYdplSiYlLIlHJD9DunQbKlWUCXLxo2AWM07mOCUdbPuFwsG/a4PB0BFM/64a5K+QoWpyEvgIYfEjYoAJZx0qY0DWkFNMXI5E6G5QyQEtFx1gOoHgP8iKYhvWwBcElFETDtc8ZNbMgEgJ4QHTZ4pmlXmI5DQug3xf2GKCSdYS7tZ10mV9wTj9PBMO130Y0DRHRuRYXMeVC6UhSGiTrj9fbuIGDcBI8wPCARjZuCTDyMAF0+ATBMp/1QZVinZzRuGojTrjgd5ui4GkDmP1QJOHfcl4ZU0eODlAkA4Zn1cR4fZ/JxvrTaigiZPDyzIg5Dl91bERD13WganBBclDWYMCdroEUX9bHgq5DBMZDJwWcTTaMtJqc6F5WTcHSA5Zi435P2QW8qmgY2P0f7OUgmg2oBQ9iowePknGzUwEGC7Yx6GIjOi4BjFTFm7M/qHcupGL9bDOwuLu7x0GnoCkZZk4v2RT0ml4d2mXweLq4ibgkS8jgZnz8K/SQIV2EagjLn93FlwJvXTCyVQHBgfX7OCVXFF3axnN/EuVDnpgho+oNKUVtuny8xiE8G6eci4Fc1lfJEeQsIMqeBUdPIfQ6lBFi1Mv0J6J8yDAdl4DNgqB/KsOHfMUDG73EG6XAUuuFhUxoeo5/jeolMgPkWfRPzld8pWzCO0WmfJx3EEGDI5FMzsPZZSciJeZzRNGfyYCyLHpzByZoY1hBlyoCVAhb0RTEPJKQmsCDmiTLO6GcMUU/8bNSP+aNONmwa9aFH2MeGfXTYx4WLGfR/66uUJyR70z75o36OJORjQ1gIMvQ4ZAgmv8/k93DBKBeORlm6M52uz1gYBhP+GaDjZxAemCGEvqVLddATrZSabva/Pilargi49w8r5d6qXwspvjSMMqyzcuPnVUqAt1YIAmTThmiU4aJYFMILx3AezwBkr5wTvoHX3U6a5TAIRPDsZ7jWkuybIcqAdJpJB03xoCmI5inoNEpgOQhWIQ9UZmfY44SGEnI/T9gU5j7HbYgyYJhjgkHgYgYgikI76GdccY4eRYBBlzPocwZdTAiS2wFTiE1/ftsQWkzA9v5hDeDNEwOJJiPosGfA5I+ycRfjFzIT526oGRAWSYwEM5gMJgaePGE/1lQEpH0ejyeKvf+fKoVbGhR5iSIfSfsG/Fg46HGx0KlnUIgfGDCF40GMDrlCbDDtgsbbFfe5gsGB+OfXX+RllB6NIwtGXaagy+RyoYla8KzdTld4IMw446E053fFDQPhNMcOhMNx7negEftC/g3I/wd91KreeroJEAAAAABJRU5ErkJggg=="/>
          <p:cNvSpPr>
            <a:spLocks noChangeAspect="1" noChangeArrowheads="1"/>
          </p:cNvSpPr>
          <p:nvPr/>
        </p:nvSpPr>
        <p:spPr bwMode="auto">
          <a:xfrm>
            <a:off x="155575" y="-10287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png;base64,iVBORw0KGgoAAAANSUhEUgAAAOAAAADhCAMAAADmr0l2AAACzVBMVEX//////zMA///MAP8A/wD/Zv///y4AAADDw8+0tFX29hn//yDPAP8Avb3//PwA7Oy/tLTbz8+zs7+1tQDPz9rs7BP/zDPh4eHb29vq6i+9vQD7+zKTkx1+fhnd3Szu7u64uCXQ0NB4eHjU1CrBwcG3t7fy8jCnp6ednZ1OTk4A2QCzcLPhS+Hb49uuriPI0cT/zSOSAL3t4+3Dwyezkzpra2tFRQ5HR0dbW1vMzCnoYbqvr6+goCCezjWHh4cAsrJPTxAAxMSSkpJtbRb/AAAAAP9zc3MA5/9ZWRIA3P8Aq/8A398ApaUA9/9xcReJiRs3NzcA5wAApf8AYWEAzv8AlP+zlWMAvv8AQ0M9PQwA49gATP++AOMoKCiMtIycnLUA//mFhceYRbQAzADa2nQxMQoAt/8AtQAAZf+0i3EA0/+vpEIYGBgAmf8Aff+0mFG0qJAAc3MAMTEAlpYAgIAAfwAAiv/2dLZbAHLjTe1nZ9tlabPw8FKXl7lzc9TBwZLKyofJAAD/bvP/d94AscJFtEWsAOgAYf9tAIgAVP8iIgcAQP//fM8AhQDn52DRgZy9OMkAGxuaANSojLQneF6qxEPjAO+60XcrADZAAE/gV7kcACPgS9Gtt2N0jETVNt9psRVCu9pxzrRmAICpUmu3V5XGU8Noh8lfndeCAKKJXmbJlIdqsoGEpoQkyHhu8QAAsYSBu6WJ2ieZwl7JiZjDZLKlxolZtBLUdKpPxABXV+TQ0ICeR6OkfHJxPa5xum+eZoV3PnReXuBxmFlzLoqdXoylM7uVSZSR3QD0epjqMNbrn7ylLpyRgVuoIMitACqqAGFxVbKQWtxSgs3O42GfAAA9kK+UlFGF0kqpXMpjgC0AsTRuGLJPgrHVkX+exk+nhEbEbR641iapJEPesS/MiiQn01zJpR8wpbgAVAAALADVAAB3d0d2xWFsLUA9oduFAAAgAElEQVR4nO2diWMb53XgZwYkZk0MgG5UegDjGBwDDKBop+ViQQACjNMiQIHgIVISZZORFJ2WJcoSZclUZMmWZDo6TMtyrdhaedWotR0lapXER1Nf8SbrY72x2njrOF03zTZNs07d3b9h3zcDgANgBhgclN3UTxCuwcyb3/fe9773HTPEsC/kd1loDyO+MZXeNBSXb8nOplXxkCTpr/6SIVlyAPORrPgxTToXt5nSJFCwJBlixN0xGg5BBoWNNEmLB2DJaXj2k8IhGBIO4CzucdPFScbhycfRGMeZokzUh8zl5HwmjBMBWc4F58d4fCJlaDfJwSn7TWRYOHUSnqEs0sKxOJ9YJtxuMoRhYZIeJRn0SpqEPWpK8maICc6NJcMDaQzMwEWDA+QofHbBmYmAUdI/SjqZ3f4g6SmWCAc7xbFpQAul0TMGuwrGCcVDZFQ8LAIEeB+UDbc7TZpo0oWNkp8NYBxOIxw1oPMBe6V3k1iIhDNlRcBp4Sx9JJCLbsgCoAEKA51+CNst7AQOjYThgsgfSoAuMjyK0BgfeO5uYY/PBDCNGdJ+sBvSP0DSIRITHKvooruLgJ7SDggQPBasjqHKh9gAQ+Ajw04pIMayYdIQJ3cjR0Z7fBYuyqTJsMkXZ8ndAiC4mEAU9qSdIqCL9PlJJ01ORzkhRLJxcsCDxT0hcD6aZpBzOotnTpP+tAho8pDTHsbjccFHhqZdUDxpj18aq26aOMPBcJp2hdMMFgQXdAbjAxA82IGwi2HD6IQYVzAdNmF0PBwUAshAOBj0Y/FwXIyXA7CTL1wMt1w4HeTQGw/6kYkNu0S7R8M02sP0GfD9GxBDW/L51obk9/Rtyf+6TUGsMfF12b+Tavv3Q+0oS9kUlA2XN3xUC0i0IwW3JYDjbnPMarXgZh63u3G7HYd3DngWpKcS0NiWtkhERhnuhY9F0d7SYcArWrMNx2Pufi/P48MZS4C0OBw4HvGWNHYU8IdeUMZHisq8RWWAjC8V4BUdbh4Bne7Twxvs+HDEEXBkIqCTx+sC5uE5ZZS+USWpHlSavHsbUpZxOwK8oEyqTREwMU7kJ/enCGLfPmJ8cvJx1XxFwBzu7befTmYCDve2AO4O1AU0Pj5EjB/YrycIMoHepFTy9YrKIiVlEVAGgAF7Y8AD5D5iMpUnCSO8AcqEaj7cTCaHwYLJfveIGbfxDtwWcEg0ygAayckhgiT048Ts/gS8SexTpS3fKypziMq8ojJHBZ8i4BBYcFwPgONIW16dAQsRvEKKNcHtqPhWzkX3DRGTQ+P78gkoycnE5AFV6nitnDa7wyv9tp6LGif3kUP62XECKFVpTPVUAm4VzsASqPxWATCfGNr3+Oz+ceGNGm0ndRWHtchrqwc4q09NAt/+PHiNKklUqNQuHBFeHZZKlQqA+w9MpozGyVli/6y6OlgFKGqz8JXKlAFTs4RxfB+KaUNgwZYAn4EiNTt4c5XKTkXRk7XaHI6At0pbR5uJK1UW9EJ7iNdIp9rBa5VV0Ps3eLX1Og1YqKDRahdivF1GZYcAK7XptLfwfERGWycBK2KM9h7dRzoZhR0DNEoLT/d18zM6rZy2jgL2Svk078TXyTho5ywoAdS9Sc1/u+8ti4y2TgLqJRa0a6gblOYeuULtEKBe4h8BpI16Tc5jOgn440Uc7bepGxqNRq4KdgpQqm0v0ka9s8SAUg/VvY2K9HyPjMYOAUojtq4PuQu1DN6ODONW6MzwNpvZHIFnR+cA8xI+XHeeepui3oaTsFvd0EWzR2IxB+7wxmLWzgBWtEgA+IGGmgd/sUXsmQDPB5IWM+nmkxavpWOA2YoY7aCoDygKqqAlY+53J/FkwGa3BZLuEeiSdgLwil0riOiFuqvgotR5VJwbkhZ8ZATP5TK8m8/lknynAK/12t1IhETC0vs6hVTuhRMYTgbwwHDE3j+SMefgebgTgKnb1omC6kDP++8D3XnqdZTKeM3bIJ/Bk9CrAMDO1cH8jr8cE2SL2ev1/u8pCDCaD+aRBQN40o73426rux9PumMWbycAn5vrFmWvrqdn74kLEGHO96GQbd6wzY4AAW2Dw5FJ9sc6BPhwV0mWb9myZez6JQCk/g7VylwyCcrwiBW3xpJuMtffAUB9d1nOnTs3170SaeuTxoCOR9GPuyrkB8iC1JeXKpNJdFfISkHbDXltnQHMj1XwvUwhlZp7lwrwiVo+RW0dArz7uoTvdpFP8zeyyWEHAH968UQNn+aYvLZWAWfhHyS8xkQeffoFdeHvy3y/LPJRvo5ZME8Iagij8LLphmbF2Wq+TrvoJPxL5FOpxwXEn0EecXsVXyfr4DhoMxL5/KQR/XrT25RmZRWfhvqgw4D5SWJ2MpEfh2eCuBPahUsi3wtlPurBjrnovsR+YmgyNTRpHAJtxNegPEUTHior02ztrIuCBUHfUH5SP1QEpJ4RCS8VNX7wPztXB8GCxtnxVGI8j4bAEKBmxXEp4QdHn7/S+SAjnppxE8RtZDbq3UVA6oP8JiIl1z9rCVBPJIhEwpiH1yEozvNI3SHEd3yFoO0wnENhYYk6vHd+jdgkaNR8B/E9KbDOo2iQrR5uahlwURJTJxOitkvHywakvok2fU/WhG0DbuqjPnzohqDyPdREiEX6LWKJAG9oHrrjrwVtU2e7jx8SckJqahPaJO+j7QPemL/jjn8UVFLXb78khhhq/ptLBNgHgH8lKjl7aEUpxBwmWnXR9WsLpwYPrt+1dm1BEVDz10ULXrg+VQ7aN5YKkJr6ybygYsXxchOhofKK2hoArl61Z9XEwcH161dPKAJCiBYN+P2uLy+q/GaxUgQCagZ+VctVihLtd/lE99nF8jwsarM7HA5vpGLwtxHgwe2PTKwm1s/cpaQxX9JCQYy5hSqrvFG4YobOksNicfMOB29RAbhrPbEnu2Z7ds1qRb47ywpQEL24WJ4nX9ZZzMIkVsTsjUTUA66ZeWRiZv367RNKSn9aUvkiiqHvLQLatV5+sSwbTIAKsn3VmlWoNLcrussi4EUUQ8smhDxNGwgsDlJK5pPbDjJvFFVevl6Zp/2tziGddfEuflAGPLj+kV0zExMzjyhqSxSPf0ls5ssmnLfbKhrdiMPcIcA7p4px85fSPAZJ9UB6IGZpALj64COnJtYW1m/fvl5J3deKgCJf94myxz5ZVdEtpVlQBcBVxM7BndsLO9cW1kysPbgLvV0zOLN9D7F2O3GqsGbt6sGD2welgD8optrXL5RU1kTtkt8oAhYKhWxhcLBQILINAC8fr861a3qD3kB9wLWrdp2ZKNxF7FybndhO3DWRncnuOUWcIU6dIlZtXzuzPrtzfVYCCBG0KD8vElL31jRLfANAFVIEPFTqLB0/VHSgJ2paeXOkHuDOtQcnThGEALh+NbGTKNy1M3tqzZ6JNTPZnTNrZwrEzoLURUsGFMYrRJ21HVC7XR4wu4Y4WNizHR7E6l1rVk+sWY8C6Z7Vg8TaQnb9IATWAsRWCeBlSX/3kFgPawFxR13AmT0TZ7YXzqwdPIgAz2zPzhRmThEzd2Un1u7MHpxZPbhz9S4RUCjAd6UjFt9/Tx6wqLIGcNeq1asGZ4jswfXr7yJmkD5od3edInZmd+4ZXLV6ApqoM0ULiiENGXDuxWdLiFOyFoQqAZW+7YHfn9UYEGTsgqyL4rydDwQctYAH184MPjKRPbhr9SniYHYCBVKoDgcn9gw+Mrj2zMRdE4UzE5IKgQx4OaDTOV5//e5z58TWQkab1xpwOAKB9pZyiRqpn1cCCq3FEZnU0IJbvPiyasCJg2dmBndms1AdziALQq3Yvh3sNvPI+pk1a9ZOnMkSZ7IFqQHn7hYmA7VarU63Vwg1ciMyljouqlZ+Ue5GVMoF2TLF5V0UwiYEzkEim4XwCe/FQJpFDwirEFoH0QO0pQRtK46/5JYcu3cF6jQpDDm1C7hJDDErawBf0sxXrwZQBlQtogEvdgekNLrnus9SGvfSAObFNmJdDeBjmnn55L4dQL0Ynlc+VzErp30dAcpViA4A/rTYD6wFhFSt44ClRrBqJjey99mrbyhqawtwk9gPvDxWA3j9+s/lB2TaANzUV6yC1RPjEGrM8r3ddgHvVKqCIMuPdBxQLM6LczJLG5YI8BPRQ1+QA3xYia9lwKHiSMVzte5YWjXWaUAxql2Q41sCC75RTNPkVjYcWVgKwKKHvigL+H+VfKZVwFJ9OCcTT7S3KGprB7DoobffHMBPSh2J224a4POiz8jytQNo1OvzibwwkaQ35om8Po8WIRa1HX9NZm3K0gAWo9pjHQckZvMHjASaZdFPGieJ8fFJYj8aMBQ8dJ3dGuNxNx6zuHG3xb7BYvbCh62yS47aBMyLiXZtK9824FD+wFAezbLM7kvNzurHE7NDxJ3zwuDkIXcSx3Ox4Uguw49YHY6co98WsGUywwEFbW0Aij2lS/J8Xb9pIxcFwET+cX3euD8/aSTBlqSRmP30r4Q89G63NZaMZGK5YVss5h7pt/Xb7Jmc7V+UMsPWAcUZF+pJBcB26mAioRceCb1enxD/Ef/vjjtAIdU9JzqjuWLxq1ZhcrAtwFTVYEylLFdMLVqLonrqKqryK7u75VYwHlHW1jrgG3U9tEu5TFsCfEMcsj/U3X23zIGFBdsdBiz25X+pwKecyLQEuGlxMEYGsE6m1jrgL+q1EfWqYEuAYnEK49lygMrNYOuAP63XRnQc8KTYCHbfPECxla8DqKixJcBf1AdcUBw+aBkwUd2XHxtDD+EdevoNqDSbLV7cW9PxbQGwlGij8VC5awc6H0WLvetyov3bLY+O7fj4vrHfjj366PIdXffd17UBx0/bcdJ92lGtsgVAMacQl468Jdeb6HgULU17risD3rdlx8ePIsAt/zyGAPtxfJvDsiGW6wTg1fKsbneppcdxr9ce8bojFrPFvBAAu0Zwsxc3R+zgOO62AUvTnmIzuHzst1t2dO3YcV/Xb7vu6+r65y2PPvp+DseBERKqDgCmSrNkwpj9+0Vr8YF+C77BkrGaM7zNbHeftscieCyAx7Y5yLYBr5YW3ImV8OMtyz/esXz52JYdO9D/HfDNvzi8Vt7LB9w1IyjNA5ZmBVElfDNS8kZHpN/h3eCwAqB2dBgfiVh5ALRG+Ewg2S5gaVawMhUdk46udTCTKS8DAB9d8SudVmc2w8GtDsTR7x2xmnPerXwsF8jF3OhqsJhtpG3A58sz1c8sIkVuvVUyyaTcNDUNWDYgsuDcax89e25ur703wuM8b3bgAXAT/CPe7MYjET5g5yNus93RJqCxZEBx9ZYgv7r1nz78dWQpAO8sG/DS8fK04NxPPpQupehwb2LHuuK8qmTa7Ne3fnrHh79a/Pxwx0a2XzshEq441C2Rh+74sHxE3cJH9k6Oi6a6utAiKuqitKv0/Vs//PQfyoDfPfnJFaUEuEnARHf3WVT9Dh2X8s3946f/UOZ7uTBUUPKYVgA/7ur6OUVdruxIXL/11l/fWuaD8yoopU/NAW76W2FRoXSVNmrt3d7yKIzuZSjzrNIAQguAeoTw3jNdXdWAZYP+OVrheVLJR5sDFK6RuFjhnd2XecmxtQtZImUc7KCLomsknvn7Kr6uMYm/IgMqrG5sDCguPC/Lc2g5zMWzEry513sr5gdfrqtNBWBxZb3UgNfPXaietZbKSfAZ4mXVM7wVkhpKSdX9DDnoZc3UoofORSpZdCcRoPxqWHWA40QefMCIHvApvxz4KHHtnYJsKYDGVgEPgKLUZD71ODG0H2ogGPAsVeopIXmp6goe7TfgnPJtAe7LDxkT+4nZVB7drwD4ut6l0OJQRcAUqoIFhSXpjQBn8/rEgSH9bN54YJLY9E5pyV3Jgj+oBtF9D2kj2pk+Gycm80OTxn3EeGqW2NFVBFQ2IABCkeZbnQAdGgI3zQ8liMQscc1eXCVSbuJrJiZ0X0EemmpnhteoNxKpvBE9jPpMEVB+zqwMaFSu9U1EUden/2RZIQCWo2hN30SXqhuym4yiqU/v+Asg+BVVXD0pK78RqmC+2ZHt1L4D+bzRaCSMB4qBVA/Ziu4xYTla8SqJ7pq5M+0tYIGU0oLtZgELOx66Y0txMdrld5UA/xz5jNIS6rqAqcTkvqHZfeOzCTQxke/9Pw8te/GEuPL84nEFwCPZ/D7FFelNAmYBbnl5SShV3dSXZEsWARa+0WSQSSX0s+iWMgcO7DsA9VC46Ln3y92Xi4n2ihOygLp1J40QY9pqB8v224JO//vlJa9KhKIFm85kjAk9odenjPlUCrW8wKd1rzi7uMBWIFxXWWpa97kVorZs+xbMCnwvlvtmioTfFVW+3ATgPkK4r4vktjxZt1a39+LihQOI8Gx31foDnXmu+1uitnbawaIHoQbwhctSjRrqnBzgSdQu1akVNYD5A5OzQ7PEJBhvMjU7pN8PX7nBOBenNJXqLkrqtVar631prrv7eRFQsUOoFjCFhiOuV/KBSnkXRRlPE0EmNQSxRQ/t7fi+oRQ8QzLTi+sun5iq1nZ2HbKTTqcz9wbWrXtbuBT7OQGw7SCTEvzzUpVGzUU5wGsEagibiaKJRH4oTxiH8pCIDuX1s9d6cPy27hptkK49xvP8S88+OzdXus78xEtwcvkrbWUyIN8VhpOepKo0ys1+Xr80T+i/Zx7MKs6aN2roC7cgO922sppPU9lnEuTQFJVPndS9PNjWHH3+mb8Uzv3uao0yCyz2Upp5o/4bupdbngBN2YXp9ttOVBfnpePVeMdXaqgpYyqlW7C0MyaTt2utwsmPXajUSN0CX95eIRcpDfUt1L3Wtjq7BNUPLV7XvS65cKdswOOHVkrlErqQD3XMlJWpANS7tbhdqIJd36kq1Be7ui5SFYIu5iP0WdnbrKgCTCFf43Hd3jmxmySRqUMnqpnRpYMJ5Y6ZGsDUNeFk/1h0wJeqjn/hvWqN6NrIhHKAqQ+Yv/ZjobcX6H0JeWA1oaY6iAsXuSWIryhm2g0BUy/0iKUTWS4SXqhRUa3x/CZoBhVuIFUXsJC/Zi/upr0q1rHaOFMtU5Cb5weVR0XrARZOXnuhPPhh2SEC/qChSnStoj57RbG7Kw8IygKSoU1rMUZqRL8vPmlK1UCiTUhkCop5jBJgIXXtBbdOWnf/otgIVHtNLeBhoYet3AOVaeiv8e5Kk9tXiFHyUl9f39P/WfP0009dpc6Tminy6aem7peeAnVe6C0pXO+tBJj4L5Heah/jx9T66BTyUeW+RDWg6Y+e7Kn5rfbbRRP29T11fmrqaY2GpL5+tW/q66CgAhD5aP1aKAP4JbkKVPLR7zT0UaRSeRy2BvD3a/FA3GKmcvxP+zRXn5p/+k/Ieeqpvvvnn/qT+8GCFSb8JgJsbhHCl2SLoxhHVZjweWOqcEU9oOx9bnqeE034LFjw631PU+fvP39/H7jn1JTm6anz0h7N1LdSn1ypE7VVA9qLcbQmnakl1Li+US9wqwHU3iMCXjqnudpH9VFU31VgOX/16lUN/K8wIXW3chrTDGDJhGM1OXAN4Gv1Ggl1gOiCnXIgResohRyiFFIrtMktSmgJMFD00ZqUu1rmZe9o2CRgz+Vib6G2ca+SBtrUA5q3FAkv1Sek5uVPuTlA3Zul/sLlBgWq2I9oFrAcZrpuWfleHaXC/fDaBsT5UpfhxNlDNSmoRFtfA21NAJZ8VGBUDqbUm3VroFrAko8K8t+V3eX1BtqaACw1hYIoV411DYpUJaB2nQSwJu0uybziZXUtAOK8BPBFpSKVvQdmC4B4z4rGgCq0NQOIS0yo2BzK3jO1FUDt3rkyoGIsjTXU1hSge3Glz7vyZdowhKoHxHUvLZpQqeMkcxVMO4ASE9YH5Hk+EOB5C+514F47brbj/OK0kFpAaS28WYCSQCqf0FCvCT4TsVnt/e5APx7Lme2k1x0bdo9YmwWUBtJD8tpu1B0baQFQEkhrByuQxq8W9+UjeL/VOoJn3DG7NWOP8f2xxfNWCygxoSygmvrQJKAkkMr3m5aVfhfBk+Z+u5dMJu0xd46PWHhrLNMkIN5zqW6UKRdnBwEj5TAj206UL72OBfANuHfbiBsfDljx4Zhj27ZyzqgecNGEsu0E9X7DGNo0YGnoomudrMa3KjVa0EiCOJqgeMujeoAlEx6X99DzwonyeMBmxkdGRvDAiA26oTYLHkMu5B0ZsdmbByyuJ3xONojON0h8mwbUvqncClJFbbkIWjCa8zpsIxFzDo/keJzk8VzMnvSaLc0Div1e+ey3lIWCMwYsuDsQwL0BeIO7vegrt9cMX9mbA7ynThtRvL4gYwX72cnMsPAXWLw2bwbPjXgBkMzk3M0DCk3hddlUu+gy6I6+/Y6kZYMjlotkHP0WS2YE74eHm086eHdTgPht3ZJbU1VqEzot9gCeg2PazBl8g2XEiw97NyRPW5J4LhOz58QyagVQoZUvtbrJCI9HHECD/kZQwOF2ZJDH5Nx8jm8W0DynmIiKQSt32m7JbIjhGdyds27o5+0xUJ3D3QBIJje0YkFHV+0IvlikxaDtFgH5pHubOYAAR5KkOYnb+u18zh0xNweoO9d9XDalkL9zv4w0Dch3XX9MtkSpYp1IZoahEiTBUc3gqfAmidut/bgb3Zp9ZCTQLODZFfLaGvUDWwZ8ckwpsy81dKgthFgCEdvsNZvRLXLQFRu41+KFj97mALVvylZAAGychbYIqPuJQpp9XkXeJEhTgAsKfPJ/CKETgLjuLVlCFX3PFgBxbUxe21sqPVQBELxJcCqUgFgson/BqzBcrXtHXmXjnm4rgLrX5B1mXXuAjv7hDJ4ZPu3ehsdipK0/kiGHY9uGMyjh0p2XzdKU7wDUFmCPrDaNmn5EXUDebI7EwH4BPodDHmRHoXDELORGkXl5wAYDsPUAzdBkmR39pH2bxZxLJrfZ+3dviJHJ/giO976jkSVUG0SVADOxWISPbHDgkIhss0JsB8BkTPy7jL3nZV1UbcMkB2iDssyhW+dZh0ETb4WUC14Fbbq75QpUVVewHuAIJJLgmBFQaxG6cRsgOYgExD5Bz1dlC7Vmrap6wNO2jDlngU6xFYp0eAS6BGactGUEp9DdI1ue7bWDZofDgVt44apDi3CNUAT3Lt7ndZksoNp6LwOYAe/P2R3DwkgA+g0AbjPbxTm43nk5QLUxrflmApePM2rGR5QALVar1QtPwh/vFO7hEPDi8J3YH9K+KaNNdYVoCVD7uozKWKO9lAEbiEPGgqobpZYAZbym3FdqLE0D6t6uWSTXaMplUVoDlFG5V22RNg+orRkfUZ9VtAr4P2osqF5l04C4vdph1OeFLQJq99aUqepa3wKgrq9Knfpcu0VA3Fzb+raRyTQ8ydqpnjZz0Yaiq2nrVbe8LQDi9poaoTrKtAgo09arTWRaAazpU8zL3dFCVloFrK4W1JtLWAchkWrVXVoGrGrrG648kEgrgD03Khb/zKuOMS0D4u7KMlW6rZncybYAWNnLbrT4RyotA1b4qPpEFG8NUFsxTkIta7xHec9WAbV3SwGb8NCWACuDmvrRgzYAK3y0iTymRUDd3y0SNpGJtgPYI6kWSw+olXR7bxIgvuxmWhDvXazzNwtQEmZuAqD2v950QElTeBMA8cCiv6jve7YFiLsXM+4mmsFWAXvKC32pbzdRnO0AljPEJvpKeMuA5S6a+iFDYbc2AMte01SRtgpYHupqTltbgMUMsbkibRmwOLrWpLa2AEstRTMhpnXAYq+wqYDWLiAvAqpaPVKWlgGLuZPqoQNBOgDYVCKKtwvYVCOItw0o3IPz6k0CFKJ2U40g3i6gkMw00b0WpGVAoV/frLY2AYWWsE6tt3jRX+qpvPituSlsJBatF9eilrD5iNYCoKBSpxOuLkRNU91KkXHbMhZHwC0u4moeUOs9trD11XuPvrJwTCv4S4MqOGyPOfCRtgC13q3mhSMPPHD4yFadCFhv0N5qy9i8gdORpDtWvqFiU+tkDm/dfHjj5s33vrLxmFZoCOXuQl2WgM1uS+LJWCCXtPItAupeObZ589HNRx+86/BWLQBSfQp33RP80joSG7YErNaMnc+VvmwK8EtAt5nbfO8DG7dqcYeGeuOH9Xrzdn7ElsOTSbvNZh9uFfDoxgeOAuCrhzceQWX6xp3ZEdkfyo6T8s0AQiXQbY1u1YmiRSsSPiCIH8sPwEaKz3YvbsfRXWLN4pdNAQq178EHBJVaHar37vObiFQv75Ap1oxNRpoA1GoXFrRbBU3aBagN8JXuTz8hUj24sGaxWqz2WnE7mgPUPfjgkQdFla8eQYS4NnCAIF4A0Ahf8adTkXjNMqLeRbVHNm7+0dYzR17lFu49cuaYJWrBzS8kRG242cFXq7PKibm5a5c2vsIdOXz0yAObt2584IFjD27UaZ8pCPdmELYGeJWD9+oAdUcXjuqOvsK9cgxq4dGN3FFO9wIh3ghJkIhDnTr1gNojRzebt75y6oFXf7T51OaFHx09o+tFN46R3NrIEVCTlaq04LGNG3VHdZu5o1H4/8DWo8d6slJAHF1+omKGogkLgkrL1oVXF6J3beUe5BYeFIu04t5NFjtf4zstAuLQ1kLF0+m2LohVXvdDogoQ/W3YgLeBPlnABrJQfLUXRMBKiSxb5q6/fyUgv0yd8LPoT2zMVv78tmU224bb6u5X+wcWmS+pld8TRPXPS8LUqPxC/jWLh8M8oRDjDIXiWDgUYplQGMPoKGxxxuGJDo/SrBNjTcFQyBkPhWhTKOTCBkIhD0aHQmkMvuLgV2nMN8pgTBwLhtFBg5hp1INeuFG68Sm44DfTfjiiifQPMAPopKYxpx9jOYwl/UFxmzONYXGTJxSGH5MMFsYMYYwJqwD0+7E0Y5j2OLGgE/1+2mDiMFMabXGBM8NXnIfFosK2EBzbyWJxjx/t6eTga7mSHEsAAAWiSURBVOEd4xoAxAEsHvbRNBRLfBobBTqWhA/BxqcQBz1+zGBAELtpFyqgtMkZYp1RjPVgHlbc5gONjF84o2l0WIPwaCimNOfkRkednulpOLo/xNJ+v0EANAShBIEp7REAoRidfv+0yTk9GsdGhTL1AWPYjywI+kbjficbZqanaYaB03XFSSbuMoTSo+oAQ3EXC2Z3ORkEOBpNOz0DHgBEjMI2BIjKAT2CHlY1YHog7vKB1aNOZhTtC3bwxAVATziOjoU5pz0+LC6YCmijrMcwjYkW9JUsiNzFaYqPhsk4Tac5H/zQSQ/EQ2TUaRpQAcg6DeD7jADBhE2maJydBv8ggS5uCjPiNpfJBOZzchwDnukPgteZuDhjaAgIjygAQj3jPEE/qoNQLGDGOGfAfAxGB0M05oL6CdtQpQyyLOaJupAFaX8IyEULpqH+gh3gZ0KhxrE0/ADzGYIhFTHb6fPRHp/PiTFOKCufL8qCZzlNGA0P2IRFhW0+HxwR87EYy7DofBnaB3X0iybhC/lCfjeE/XKVOKt/4fosTqtz4umukj+ANpDxCQ/Wx6RpJ2fweUyQE3CmjiikkWDMf6yUpYuZcoDBKLRKYWfUz3mcuzE/y/pZTzjq6shJ0B4TCPbw8kr5M8wUrfYdplSiYlLIlHJD9DunQbKlWUCXLxo2AWM07mOCUdbPuFwsG/a4PB0BFM/64a5K+QoWpyEvgIYfEjYoAJZx0qY0DWkFNMXI5E6G5QyQEtFx1gOoHgP8iKYhvWwBcElFETDtc8ZNbMgEgJ4QHTZ4pmlXmI5DQug3xf2GKCSdYS7tZ10mV9wTj9PBMO130Y0DRHRuRYXMeVC6UhSGiTrj9fbuIGDcBI8wPCARjZuCTDyMAF0+ATBMp/1QZVinZzRuGojTrjgd5ui4GkDmP1QJOHfcl4ZU0eODlAkA4Zn1cR4fZ/JxvrTaigiZPDyzIg5Dl91bERD13WganBBclDWYMCdroEUX9bHgq5DBMZDJwWcTTaMtJqc6F5WTcHSA5Zi435P2QW8qmgY2P0f7OUgmg2oBQ9iowePknGzUwEGC7Yx6GIjOi4BjFTFm7M/qHcupGL9bDOwuLu7x0GnoCkZZk4v2RT0ml4d2mXweLq4ibgkS8jgZnz8K/SQIV2EagjLn93FlwJvXTCyVQHBgfX7OCVXFF3axnN/EuVDnpgho+oNKUVtuny8xiE8G6eci4Fc1lfJEeQsIMqeBUdPIfQ6lBFi1Mv0J6J8yDAdl4DNgqB/KsOHfMUDG73EG6XAUuuFhUxoeo5/jeolMgPkWfRPzld8pWzCO0WmfJx3EEGDI5FMzsPZZSciJeZzRNGfyYCyLHpzByZoY1hBlyoCVAhb0RTEPJKQmsCDmiTLO6GcMUU/8bNSP+aNONmwa9aFH2MeGfXTYx4WLGfR/66uUJyR70z75o36OJORjQ1gIMvQ4ZAgmv8/k93DBKBeORlm6M52uz1gYBhP+GaDjZxAemCGEvqVLddATrZSabva/Pilargi49w8r5d6qXwspvjSMMqyzcuPnVUqAt1YIAmTThmiU4aJYFMILx3AezwBkr5wTvoHX3U6a5TAIRPDsZ7jWkuybIcqAdJpJB03xoCmI5inoNEpgOQhWIQ9UZmfY44SGEnI/T9gU5j7HbYgyYJhjgkHgYgYgikI76GdccY4eRYBBlzPocwZdTAiS2wFTiE1/ftsQWkzA9v5hDeDNEwOJJiPosGfA5I+ycRfjFzIT526oGRAWSYwEM5gMJgaePGE/1lQEpH0ejyeKvf+fKoVbGhR5iSIfSfsG/Fg46HGx0KlnUIgfGDCF40GMDrlCbDDtgsbbFfe5gsGB+OfXX+RllB6NIwtGXaagy+RyoYla8KzdTld4IMw446E053fFDQPhNMcOhMNx7negEftC/g3I/wd91KreeroJEAAAAABJRU5ErkJggg=="/>
          <p:cNvSpPr>
            <a:spLocks noChangeAspect="1" noChangeArrowheads="1"/>
          </p:cNvSpPr>
          <p:nvPr/>
        </p:nvSpPr>
        <p:spPr bwMode="auto">
          <a:xfrm>
            <a:off x="307975" y="-8763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png;base64,iVBORw0KGgoAAAANSUhEUgAAAOAAAADhCAMAAADmr0l2AAACzVBMVEX//////zMA///MAP8A/wD/Zv///y4AAADDw8+0tFX29hn//yDPAP8Avb3//PwA7Oy/tLTbz8+zs7+1tQDPz9rs7BP/zDPh4eHb29vq6i+9vQD7+zKTkx1+fhnd3Szu7u64uCXQ0NB4eHjU1CrBwcG3t7fy8jCnp6ednZ1OTk4A2QCzcLPhS+Hb49uuriPI0cT/zSOSAL3t4+3Dwyezkzpra2tFRQ5HR0dbW1vMzCnoYbqvr6+goCCezjWHh4cAsrJPTxAAxMSSkpJtbRb/AAAAAP9zc3MA5/9ZWRIA3P8Aq/8A398ApaUA9/9xcReJiRs3NzcA5wAApf8AYWEAzv8AlP+zlWMAvv8AQ0M9PQwA49gATP++AOMoKCiMtIycnLUA//mFhceYRbQAzADa2nQxMQoAt/8AtQAAZf+0i3EA0/+vpEIYGBgAmf8Aff+0mFG0qJAAc3MAMTEAlpYAgIAAfwAAiv/2dLZbAHLjTe1nZ9tlabPw8FKXl7lzc9TBwZLKyofJAAD/bvP/d94AscJFtEWsAOgAYf9tAIgAVP8iIgcAQP//fM8AhQDn52DRgZy9OMkAGxuaANSojLQneF6qxEPjAO+60XcrADZAAE/gV7kcACPgS9Gtt2N0jETVNt9psRVCu9pxzrRmAICpUmu3V5XGU8Noh8lfndeCAKKJXmbJlIdqsoGEpoQkyHhu8QAAsYSBu6WJ2ieZwl7JiZjDZLKlxolZtBLUdKpPxABXV+TQ0ICeR6OkfHJxPa5xum+eZoV3PnReXuBxmFlzLoqdXoylM7uVSZSR3QD0epjqMNbrn7ylLpyRgVuoIMitACqqAGFxVbKQWtxSgs3O42GfAAA9kK+UlFGF0kqpXMpjgC0AsTRuGLJPgrHVkX+exk+nhEbEbR641iapJEPesS/MiiQn01zJpR8wpbgAVAAALADVAAB3d0d2xWFsLUA9oduFAAAgAElEQVR4nO2diWMb53XgZwYkZk0MgG5UegDjGBwDDKBop+ViQQACjNMiQIHgIVISZZORFJ2WJcoSZclUZMmWZDo6TMtyrdhaedWotR0lapXER1Nf8SbrY72x2njrOF03zTZNs07d3b9h3zcDgANgBhgclN3UTxCuwcyb3/fe9773HTPEsC/kd1loDyO+MZXeNBSXb8nOplXxkCTpr/6SIVlyAPORrPgxTToXt5nSJFCwJBlixN0xGg5BBoWNNEmLB2DJaXj2k8IhGBIO4CzucdPFScbhycfRGMeZokzUh8zl5HwmjBMBWc4F58d4fCJlaDfJwSn7TWRYOHUSnqEs0sKxOJ9YJtxuMoRhYZIeJRn0SpqEPWpK8maICc6NJcMDaQzMwEWDA+QofHbBmYmAUdI/SjqZ3f4g6SmWCAc7xbFpQAul0TMGuwrGCcVDZFQ8LAIEeB+UDbc7TZpo0oWNkp8NYBxOIxw1oPMBe6V3k1iIhDNlRcBp4Sx9JJCLbsgCoAEKA51+CNst7AQOjYThgsgfSoAuMjyK0BgfeO5uYY/PBDCNGdJ+sBvSP0DSIRITHKvooruLgJ7SDggQPBasjqHKh9gAQ+Ajw04pIMayYdIQJ3cjR0Z7fBYuyqTJsMkXZ8ndAiC4mEAU9qSdIqCL9PlJJ01ORzkhRLJxcsCDxT0hcD6aZpBzOotnTpP+tAho8pDTHsbjccFHhqZdUDxpj18aq26aOMPBcJp2hdMMFgQXdAbjAxA82IGwi2HD6IQYVzAdNmF0PBwUAshAOBj0Y/FwXIyXA7CTL1wMt1w4HeTQGw/6kYkNu0S7R8M02sP0GfD9GxBDW/L51obk9/Rtyf+6TUGsMfF12b+Tavv3Q+0oS9kUlA2XN3xUC0i0IwW3JYDjbnPMarXgZh63u3G7HYd3DngWpKcS0NiWtkhERhnuhY9F0d7SYcArWrMNx2Pufi/P48MZS4C0OBw4HvGWNHYU8IdeUMZHisq8RWWAjC8V4BUdbh4Bne7Twxvs+HDEEXBkIqCTx+sC5uE5ZZS+USWpHlSavHsbUpZxOwK8oEyqTREwMU7kJ/enCGLfPmJ8cvJx1XxFwBzu7befTmYCDve2AO4O1AU0Pj5EjB/YrycIMoHepFTy9YrKIiVlEVAGgAF7Y8AD5D5iMpUnCSO8AcqEaj7cTCaHwYLJfveIGbfxDtwWcEg0ygAayckhgiT048Ts/gS8SexTpS3fKypziMq8ojJHBZ8i4BBYcFwPgONIW16dAQsRvEKKNcHtqPhWzkX3DRGTQ+P78gkoycnE5AFV6nitnDa7wyv9tp6LGif3kUP62XECKFVpTPVUAm4VzsASqPxWATCfGNr3+Oz+ceGNGm0ndRWHtchrqwc4q09NAt/+PHiNKklUqNQuHBFeHZZKlQqA+w9MpozGyVli/6y6OlgFKGqz8JXKlAFTs4RxfB+KaUNgwZYAn4EiNTt4c5XKTkXRk7XaHI6At0pbR5uJK1UW9EJ7iNdIp9rBa5VV0Ps3eLX1Og1YqKDRahdivF1GZYcAK7XptLfwfERGWycBK2KM9h7dRzoZhR0DNEoLT/d18zM6rZy2jgL2Svk078TXyTho5ywoAdS9Sc1/u+8ti4y2TgLqJRa0a6gblOYeuULtEKBe4h8BpI16Tc5jOgn440Uc7bepGxqNRq4KdgpQqm0v0ka9s8SAUg/VvY2K9HyPjMYOAUojtq4PuQu1DN6ODONW6MzwNpvZHIFnR+cA8xI+XHeeepui3oaTsFvd0EWzR2IxB+7wxmLWzgBWtEgA+IGGmgd/sUXsmQDPB5IWM+nmkxavpWOA2YoY7aCoDygKqqAlY+53J/FkwGa3BZLuEeiSdgLwil0riOiFuqvgotR5VJwbkhZ8ZATP5TK8m8/lknynAK/12t1IhETC0vs6hVTuhRMYTgbwwHDE3j+SMefgebgTgKnb1omC6kDP++8D3XnqdZTKeM3bIJ/Bk9CrAMDO1cH8jr8cE2SL2ev1/u8pCDCaD+aRBQN40o73426rux9PumMWbycAn5vrFmWvrqdn74kLEGHO96GQbd6wzY4AAW2Dw5FJ9sc6BPhwV0mWb9myZez6JQCk/g7VylwyCcrwiBW3xpJuMtffAUB9d1nOnTs3170SaeuTxoCOR9GPuyrkB8iC1JeXKpNJdFfISkHbDXltnQHMj1XwvUwhlZp7lwrwiVo+RW0dArz7uoTvdpFP8zeyyWEHAH968UQNn+aYvLZWAWfhHyS8xkQeffoFdeHvy3y/LPJRvo5ZME8Iagij8LLphmbF2Wq+TrvoJPxL5FOpxwXEn0EecXsVXyfr4DhoMxL5/KQR/XrT25RmZRWfhvqgw4D5SWJ2MpEfh2eCuBPahUsi3wtlPurBjrnovsR+YmgyNTRpHAJtxNegPEUTHior02ztrIuCBUHfUH5SP1QEpJ4RCS8VNX7wPztXB8GCxtnxVGI8j4bAEKBmxXEp4QdHn7/S+SAjnppxE8RtZDbq3UVA6oP8JiIl1z9rCVBPJIhEwpiH1yEozvNI3SHEd3yFoO0wnENhYYk6vHd+jdgkaNR8B/E9KbDOo2iQrR5uahlwURJTJxOitkvHywakvok2fU/WhG0DbuqjPnzohqDyPdREiEX6LWKJAG9oHrrjrwVtU2e7jx8SckJqahPaJO+j7QPemL/jjn8UVFLXb78khhhq/ptLBNgHgH8lKjl7aEUpxBwmWnXR9WsLpwYPrt+1dm1BEVDz10ULXrg+VQ7aN5YKkJr6ybygYsXxchOhofKK2hoArl61Z9XEwcH161dPKAJCiBYN+P2uLy+q/GaxUgQCagZ+VctVihLtd/lE99nF8jwsarM7HA5vpGLwtxHgwe2PTKwm1s/cpaQxX9JCQYy5hSqrvFG4YobOksNicfMOB29RAbhrPbEnu2Z7ds1qRb47ywpQEL24WJ4nX9ZZzMIkVsTsjUTUA66ZeWRiZv367RNKSn9aUvkiiqHvLQLatV5+sSwbTIAKsn3VmlWoNLcrussi4EUUQ8smhDxNGwgsDlJK5pPbDjJvFFVevl6Zp/2tziGddfEuflAGPLj+kV0zExMzjyhqSxSPf0ls5ssmnLfbKhrdiMPcIcA7p4px85fSPAZJ9UB6IGZpALj64COnJtYW1m/fvl5J3deKgCJf94myxz5ZVdEtpVlQBcBVxM7BndsLO9cW1kysPbgLvV0zOLN9D7F2O3GqsGbt6sGD2welgD8optrXL5RU1kTtkt8oAhYKhWxhcLBQILINAC8fr861a3qD3kB9wLWrdp2ZKNxF7FybndhO3DWRncnuOUWcIU6dIlZtXzuzPrtzfVYCCBG0KD8vElL31jRLfANAFVIEPFTqLB0/VHSgJ2paeXOkHuDOtQcnThGEALh+NbGTKNy1M3tqzZ6JNTPZnTNrZwrEzoLURUsGFMYrRJ21HVC7XR4wu4Y4WNizHR7E6l1rVk+sWY8C6Z7Vg8TaQnb9IATWAsRWCeBlSX/3kFgPawFxR13AmT0TZ7YXzqwdPIgAz2zPzhRmThEzd2Un1u7MHpxZPbhz9S4RUCjAd6UjFt9/Tx6wqLIGcNeq1asGZ4jswfXr7yJmkD5od3edInZmd+4ZXLV6ApqoM0ULiiENGXDuxWdLiFOyFoQqAZW+7YHfn9UYEGTsgqyL4rydDwQctYAH184MPjKRPbhr9SniYHYCBVKoDgcn9gw+Mrj2zMRdE4UzE5IKgQx4OaDTOV5//e5z58TWQkab1xpwOAKB9pZyiRqpn1cCCq3FEZnU0IJbvPiyasCJg2dmBndms1AdziALQq3Yvh3sNvPI+pk1a9ZOnMkSZ7IFqQHn7hYmA7VarU63Vwg1ciMyljouqlZ+Ue5GVMoF2TLF5V0UwiYEzkEim4XwCe/FQJpFDwirEFoH0QO0pQRtK46/5JYcu3cF6jQpDDm1C7hJDDErawBf0sxXrwZQBlQtogEvdgekNLrnus9SGvfSAObFNmJdDeBjmnn55L4dQL0Ynlc+VzErp30dAcpViA4A/rTYD6wFhFSt44ClRrBqJjey99mrbyhqawtwk9gPvDxWA3j9+s/lB2TaANzUV6yC1RPjEGrM8r3ddgHvVKqCIMuPdBxQLM6LczJLG5YI8BPRQ1+QA3xYia9lwKHiSMVzte5YWjXWaUAxql2Q41sCC75RTNPkVjYcWVgKwKKHvigL+H+VfKZVwFJ9OCcTT7S3KGprB7DoobffHMBPSh2J224a4POiz8jytQNo1OvzibwwkaQ35om8Po8WIRa1HX9NZm3K0gAWo9pjHQckZvMHjASaZdFPGieJ8fFJYj8aMBQ8dJ3dGuNxNx6zuHG3xb7BYvbCh62yS47aBMyLiXZtK9824FD+wFAezbLM7kvNzurHE7NDxJ3zwuDkIXcSx3Ox4Uguw49YHY6co98WsGUywwEFbW0Aij2lS/J8Xb9pIxcFwET+cX3euD8/aSTBlqSRmP30r4Q89G63NZaMZGK5YVss5h7pt/Xb7Jmc7V+UMsPWAcUZF+pJBcB26mAioRceCb1enxD/Ef/vjjtAIdU9JzqjuWLxq1ZhcrAtwFTVYEylLFdMLVqLonrqKqryK7u75VYwHlHW1jrgG3U9tEu5TFsCfEMcsj/U3X23zIGFBdsdBiz25X+pwKecyLQEuGlxMEYGsE6m1jrgL+q1EfWqYEuAYnEK49lygMrNYOuAP63XRnQc8KTYCHbfPECxla8DqKixJcBf1AdcUBw+aBkwUd2XHxtDD+EdevoNqDSbLV7cW9PxbQGwlGij8VC5awc6H0WLvetyov3bLY+O7fj4vrHfjj366PIdXffd17UBx0/bcdJ92lGtsgVAMacQl468Jdeb6HgULU17risD3rdlx8ePIsAt/zyGAPtxfJvDsiGW6wTg1fKsbneppcdxr9ce8bojFrPFvBAAu0Zwsxc3R+zgOO62AUvTnmIzuHzst1t2dO3YcV/Xb7vu6+r65y2PPvp+DseBERKqDgCmSrNkwpj9+0Vr8YF+C77BkrGaM7zNbHeftscieCyAx7Y5yLYBr5YW3ImV8OMtyz/esXz52JYdO9D/HfDNvzi8Vt7LB9w1IyjNA5ZmBVElfDNS8kZHpN/h3eCwAqB2dBgfiVh5ALRG+Ewg2S5gaVawMhUdk46udTCTKS8DAB9d8SudVmc2w8GtDsTR7x2xmnPerXwsF8jF3OhqsJhtpG3A58sz1c8sIkVuvVUyyaTcNDUNWDYgsuDcax89e25ur703wuM8b3bgAXAT/CPe7MYjET5g5yNus93RJqCxZEBx9ZYgv7r1nz78dWQpAO8sG/DS8fK04NxPPpQupehwb2LHuuK8qmTa7Ne3fnrHh79a/Pxwx0a2XzshEq441C2Rh+74sHxE3cJH9k6Oi6a6utAiKuqitKv0/Vs//PQfyoDfPfnJFaUEuEnARHf3WVT9Dh2X8s3946f/UOZ7uTBUUPKYVgA/7ur6OUVdruxIXL/11l/fWuaD8yoopU/NAW76W2FRoXSVNmrt3d7yKIzuZSjzrNIAQguAeoTw3jNdXdWAZYP+OVrheVLJR5sDFK6RuFjhnd2XecmxtQtZImUc7KCLomsknvn7Kr6uMYm/IgMqrG5sDCguPC/Lc2g5zMWzEry513sr5gdfrqtNBWBxZb3UgNfPXaietZbKSfAZ4mXVM7wVkhpKSdX9DDnoZc3UoofORSpZdCcRoPxqWHWA40QefMCIHvApvxz4KHHtnYJsKYDGVgEPgKLUZD71ODG0H2ogGPAsVeopIXmp6goe7TfgnPJtAe7LDxkT+4nZVB7drwD4ut6l0OJQRcAUqoIFhSXpjQBn8/rEgSH9bN54YJLY9E5pyV3Jgj+oBtF9D2kj2pk+Gycm80OTxn3EeGqW2NFVBFQ2IABCkeZbnQAdGgI3zQ8liMQscc1eXCVSbuJrJiZ0X0EemmpnhteoNxKpvBE9jPpMEVB+zqwMaFSu9U1EUden/2RZIQCWo2hN30SXqhuym4yiqU/v+Asg+BVVXD0pK78RqmC+2ZHt1L4D+bzRaCSMB4qBVA/Ziu4xYTla8SqJ7pq5M+0tYIGU0oLtZgELOx66Y0txMdrld5UA/xz5jNIS6rqAqcTkvqHZfeOzCTQxke/9Pw8te/GEuPL84nEFwCPZ/D7FFelNAmYBbnl5SShV3dSXZEsWARa+0WSQSSX0s+iWMgcO7DsA9VC46Ln3y92Xi4n2ihOygLp1J40QY9pqB8v224JO//vlJa9KhKIFm85kjAk9odenjPlUCrW8wKd1rzi7uMBWIFxXWWpa97kVorZs+xbMCnwvlvtmioTfFVW+3ATgPkK4r4vktjxZt1a39+LihQOI8Gx31foDnXmu+1uitnbawaIHoQbwhctSjRrqnBzgSdQu1akVNYD5A5OzQ7PEJBhvMjU7pN8PX7nBOBenNJXqLkrqtVar631prrv7eRFQsUOoFjCFhiOuV/KBSnkXRRlPE0EmNQSxRQ/t7fi+oRQ8QzLTi+sun5iq1nZ2HbKTTqcz9wbWrXtbuBT7OQGw7SCTEvzzUpVGzUU5wGsEagibiaKJRH4oTxiH8pCIDuX1s9d6cPy27hptkK49xvP8S88+OzdXus78xEtwcvkrbWUyIN8VhpOepKo0ys1+Xr80T+i/Zx7MKs6aN2roC7cgO922sppPU9lnEuTQFJVPndS9PNjWHH3+mb8Uzv3uao0yCyz2Upp5o/4bupdbngBN2YXp9ttOVBfnpePVeMdXaqgpYyqlW7C0MyaTt2utwsmPXajUSN0CX95eIRcpDfUt1L3Wtjq7BNUPLV7XvS65cKdswOOHVkrlErqQD3XMlJWpANS7tbhdqIJd36kq1Be7ui5SFYIu5iP0WdnbrKgCTCFf43Hd3jmxmySRqUMnqpnRpYMJ5Y6ZGsDUNeFk/1h0wJeqjn/hvWqN6NrIhHKAqQ+Yv/ZjobcX6H0JeWA1oaY6iAsXuSWIryhm2g0BUy/0iKUTWS4SXqhRUa3x/CZoBhVuIFUXsJC/Zi/upr0q1rHaOFMtU5Cb5weVR0XrARZOXnuhPPhh2SEC/qChSnStoj57RbG7Kw8IygKSoU1rMUZqRL8vPmlK1UCiTUhkCop5jBJgIXXtBbdOWnf/otgIVHtNLeBhoYet3AOVaeiv8e5Kk9tXiFHyUl9f39P/WfP0009dpc6Tminy6aem7peeAnVe6C0pXO+tBJj4L5Heah/jx9T66BTyUeW+RDWg6Y+e7Kn5rfbbRRP29T11fmrqaY2GpL5+tW/q66CgAhD5aP1aKAP4JbkKVPLR7zT0UaRSeRy2BvD3a/FA3GKmcvxP+zRXn5p/+k/Ieeqpvvvnn/qT+8GCFSb8JgJsbhHCl2SLoxhHVZjweWOqcEU9oOx9bnqeE034LFjw631PU+fvP39/H7jn1JTm6anz0h7N1LdSn1ypE7VVA9qLcbQmnakl1Li+US9wqwHU3iMCXjqnudpH9VFU31VgOX/16lUN/K8wIXW3chrTDGDJhGM1OXAN4Gv1Ggl1gOiCnXIgResohRyiFFIrtMktSmgJMFD00ZqUu1rmZe9o2CRgz+Vib6G2ca+SBtrUA5q3FAkv1Sek5uVPuTlA3Zul/sLlBgWq2I9oFrAcZrpuWfleHaXC/fDaBsT5UpfhxNlDNSmoRFtfA21NAJZ8VGBUDqbUm3VroFrAko8K8t+V3eX1BtqaACw1hYIoV411DYpUJaB2nQSwJu0uybziZXUtAOK8BPBFpSKVvQdmC4B4z4rGgCq0NQOIS0yo2BzK3jO1FUDt3rkyoGIsjTXU1hSge3Glz7vyZdowhKoHxHUvLZpQqeMkcxVMO4ASE9YH5Hk+EOB5C+514F47brbj/OK0kFpAaS28WYCSQCqf0FCvCT4TsVnt/e5APx7Lme2k1x0bdo9YmwWUBtJD8tpu1B0baQFQEkhrByuQxq8W9+UjeL/VOoJn3DG7NWOP8f2xxfNWCygxoSygmvrQJKAkkMr3m5aVfhfBk+Z+u5dMJu0xd46PWHhrLNMkIN5zqW6UKRdnBwEj5TAj206UL72OBfANuHfbiBsfDljx4Zhj27ZyzqgecNGEsu0E9X7DGNo0YGnoomudrMa3KjVa0EiCOJqgeMujeoAlEx6X99DzwonyeMBmxkdGRvDAiA26oTYLHkMu5B0ZsdmbByyuJ3xONojON0h8mwbUvqncClJFbbkIWjCa8zpsIxFzDo/keJzk8VzMnvSaLc0Div1e+ey3lIWCMwYsuDsQwL0BeIO7vegrt9cMX9mbA7ynThtRvL4gYwX72cnMsPAXWLw2bwbPjXgBkMzk3M0DCk3hddlUu+gy6I6+/Y6kZYMjlotkHP0WS2YE74eHm086eHdTgPht3ZJbU1VqEzot9gCeg2PazBl8g2XEiw97NyRPW5J4LhOz58QyagVQoZUvtbrJCI9HHECD/kZQwOF2ZJDH5Nx8jm8W0DynmIiKQSt32m7JbIjhGdyds27o5+0xUJ3D3QBIJje0YkFHV+0IvlikxaDtFgH5pHubOYAAR5KkOYnb+u18zh0xNweoO9d9XDalkL9zv4w0Dch3XX9MtkSpYp1IZoahEiTBUc3gqfAmidut/bgb3Zp9ZCTQLODZFfLaGvUDWwZ8ckwpsy81dKgthFgCEdvsNZvRLXLQFRu41+KFj97mALVvylZAAGychbYIqPuJQpp9XkXeJEhTgAsKfPJ/CKETgLjuLVlCFX3PFgBxbUxe21sqPVQBELxJcCqUgFgson/BqzBcrXtHXmXjnm4rgLrX5B1mXXuAjv7hDJ4ZPu3ehsdipK0/kiGHY9uGMyjh0p2XzdKU7wDUFmCPrDaNmn5EXUDebI7EwH4BPodDHmRHoXDELORGkXl5wAYDsPUAzdBkmR39pH2bxZxLJrfZ+3dviJHJ/giO976jkSVUG0SVADOxWISPbHDgkIhss0JsB8BkTPy7jL3nZV1UbcMkB2iDssyhW+dZh0ETb4WUC14Fbbq75QpUVVewHuAIJJLgmBFQaxG6cRsgOYgExD5Bz1dlC7Vmrap6wNO2jDlngU6xFYp0eAS6BGactGUEp9DdI1ue7bWDZofDgVt44apDi3CNUAT3Lt7ndZksoNp6LwOYAe/P2R3DwkgA+g0AbjPbxTm43nk5QLUxrflmApePM2rGR5QALVar1QtPwh/vFO7hEPDi8J3YH9K+KaNNdYVoCVD7uozKWKO9lAEbiEPGgqobpZYAZbym3FdqLE0D6t6uWSTXaMplUVoDlFG5V22RNg+orRkfUZ9VtAr4P2osqF5l04C4vdph1OeFLQJq99aUqepa3wKgrq9Knfpcu0VA3Fzb+raRyTQ8ydqpnjZz0Yaiq2nrVbe8LQDi9poaoTrKtAgo09arTWRaAazpU8zL3dFCVloFrK4W1JtLWAchkWrVXVoGrGrrG648kEgrgD03Khb/zKuOMS0D4u7KMlW6rZncybYAWNnLbrT4RyotA1b4qPpEFG8NUFsxTkIta7xHec9WAbV3SwGb8NCWACuDmvrRgzYAK3y0iTymRUDd3y0SNpGJtgPYI6kWSw+olXR7bxIgvuxmWhDvXazzNwtQEmZuAqD2v950QElTeBMA8cCiv6jve7YFiLsXM+4mmsFWAXvKC32pbzdRnO0AljPEJvpKeMuA5S6a+iFDYbc2AMte01SRtgpYHupqTltbgMUMsbkibRmwOLrWpLa2AEstRTMhpnXAYq+wqYDWLiAvAqpaPVKWlgGLuZPqoQNBOgDYVCKKtwvYVCOItw0o3IPz6k0CFKJ2U40g3i6gkMw00b0WpGVAoV/frLY2AYWWsE6tt3jRX+qpvPituSlsJBatF9eilrD5iNYCoKBSpxOuLkRNU91KkXHbMhZHwC0u4moeUOs9trD11XuPvrJwTCv4S4MqOGyPOfCRtgC13q3mhSMPPHD4yFadCFhv0N5qy9i8gdORpDtWvqFiU+tkDm/dfHjj5s33vrLxmFZoCOXuQl2WgM1uS+LJWCCXtPItAupeObZ589HNRx+86/BWLQBSfQp33RP80joSG7YErNaMnc+VvmwK8EtAt5nbfO8DG7dqcYeGeuOH9Xrzdn7ElsOTSbvNZh9uFfDoxgeOAuCrhzceQWX6xp3ZEdkfyo6T8s0AQiXQbY1u1YmiRSsSPiCIH8sPwEaKz3YvbsfRXWLN4pdNAQq178EHBJVaHar37vObiFQv75Ap1oxNRpoA1GoXFrRbBU3aBagN8JXuTz8hUj24sGaxWqz2WnE7mgPUPfjgkQdFla8eQYS4NnCAIF4A0Ahf8adTkXjNMqLeRbVHNm7+0dYzR17lFu49cuaYJWrBzS8kRG242cFXq7PKibm5a5c2vsIdOXz0yAObt2584IFjD27UaZ8pCPdmELYGeJWD9+oAdUcXjuqOvsK9cgxq4dGN3FFO9wIh3ghJkIhDnTr1gNojRzebt75y6oFXf7T51OaFHx09o+tFN46R3NrIEVCTlaq04LGNG3VHdZu5o1H4/8DWo8d6slJAHF1+omKGogkLgkrL1oVXF6J3beUe5BYeFIu04t5NFjtf4zstAuLQ1kLF0+m2LohVXvdDogoQ/W3YgLeBPlnABrJQfLUXRMBKiSxb5q6/fyUgv0yd8LPoT2zMVv78tmU224bb6u5X+wcWmS+pld8TRPXPS8LUqPxC/jWLh8M8oRDjDIXiWDgUYplQGMPoKGxxxuGJDo/SrBNjTcFQyBkPhWhTKOTCBkIhD0aHQmkMvuLgV2nMN8pgTBwLhtFBg5hp1INeuFG68Sm44DfTfjiiifQPMAPopKYxpx9jOYwl/UFxmzONYXGTJxSGH5MMFsYMYYwJqwD0+7E0Y5j2OLGgE/1+2mDiMFMabXGBM8NXnIfFosK2EBzbyWJxjx/t6eTga7mSHEsAAAWiSURBVOEd4xoAxAEsHvbRNBRLfBobBTqWhA/BxqcQBz1+zGBAELtpFyqgtMkZYp1RjPVgHlbc5gONjF84o2l0WIPwaCimNOfkRkednulpOLo/xNJ+v0EANAShBIEp7REAoRidfv+0yTk9GsdGhTL1AWPYjywI+kbjficbZqanaYaB03XFSSbuMoTSo+oAQ3EXC2Z3ORkEOBpNOz0DHgBEjMI2BIjKAT2CHlY1YHog7vKB1aNOZhTtC3bwxAVATziOjoU5pz0+LC6YCmijrMcwjYkW9JUsiNzFaYqPhsk4Tac5H/zQSQ/EQ2TUaRpQAcg6DeD7jADBhE2maJydBv8ggS5uCjPiNpfJBOZzchwDnukPgteZuDhjaAgIjygAQj3jPEE/qoNQLGDGOGfAfAxGB0M05oL6CdtQpQyyLOaJupAFaX8IyEULpqH+gh3gZ0KhxrE0/ADzGYIhFTHb6fPRHp/PiTFOKCufL8qCZzlNGA0P2IRFhW0+HxwR87EYy7DofBnaB3X0iybhC/lCfjeE/XKVOKt/4fosTqtz4umukj+ANpDxCQ/Wx6RpJ2fweUyQE3CmjiikkWDMf6yUpYuZcoDBKLRKYWfUz3mcuzE/y/pZTzjq6shJ0B4TCPbw8kr5M8wUrfYdplSiYlLIlHJD9DunQbKlWUCXLxo2AWM07mOCUdbPuFwsG/a4PB0BFM/64a5K+QoWpyEvgIYfEjYoAJZx0qY0DWkFNMXI5E6G5QyQEtFx1gOoHgP8iKYhvWwBcElFETDtc8ZNbMgEgJ4QHTZ4pmlXmI5DQug3xf2GKCSdYS7tZ10mV9wTj9PBMO130Y0DRHRuRYXMeVC6UhSGiTrj9fbuIGDcBI8wPCARjZuCTDyMAF0+ATBMp/1QZVinZzRuGojTrjgd5ui4GkDmP1QJOHfcl4ZU0eODlAkA4Zn1cR4fZ/JxvrTaigiZPDyzIg5Dl91bERD13WganBBclDWYMCdroEUX9bHgq5DBMZDJwWcTTaMtJqc6F5WTcHSA5Zi435P2QW8qmgY2P0f7OUgmg2oBQ9iowePknGzUwEGC7Yx6GIjOi4BjFTFm7M/qHcupGL9bDOwuLu7x0GnoCkZZk4v2RT0ml4d2mXweLq4ibgkS8jgZnz8K/SQIV2EagjLn93FlwJvXTCyVQHBgfX7OCVXFF3axnN/EuVDnpgho+oNKUVtuny8xiE8G6eci4Fc1lfJEeQsIMqeBUdPIfQ6lBFi1Mv0J6J8yDAdl4DNgqB/KsOHfMUDG73EG6XAUuuFhUxoeo5/jeolMgPkWfRPzld8pWzCO0WmfJx3EEGDI5FMzsPZZSciJeZzRNGfyYCyLHpzByZoY1hBlyoCVAhb0RTEPJKQmsCDmiTLO6GcMUU/8bNSP+aNONmwa9aFH2MeGfXTYx4WLGfR/66uUJyR70z75o36OJORjQ1gIMvQ4ZAgmv8/k93DBKBeORlm6M52uz1gYBhP+GaDjZxAemCGEvqVLddATrZSabva/Pilargi49w8r5d6qXwspvjSMMqyzcuPnVUqAt1YIAmTThmiU4aJYFMILx3AezwBkr5wTvoHX3U6a5TAIRPDsZ7jWkuybIcqAdJpJB03xoCmI5inoNEpgOQhWIQ9UZmfY44SGEnI/T9gU5j7HbYgyYJhjgkHgYgYgikI76GdccY4eRYBBlzPocwZdTAiS2wFTiE1/ftsQWkzA9v5hDeDNEwOJJiPosGfA5I+ycRfjFzIT526oGRAWSYwEM5gMJgaePGE/1lQEpH0ejyeKvf+fKoVbGhR5iSIfSfsG/Fg46HGx0KlnUIgfGDCF40GMDrlCbDDtgsbbFfe5gsGB+OfXX+RllB6NIwtGXaagy+RyoYla8KzdTld4IMw446E053fFDQPhNMcOhMNx7negEftC/g3I/wd91KreeroJEAAAAABJRU5ErkJggg=="/>
          <p:cNvSpPr>
            <a:spLocks noChangeAspect="1" noChangeArrowheads="1"/>
          </p:cNvSpPr>
          <p:nvPr/>
        </p:nvSpPr>
        <p:spPr bwMode="auto">
          <a:xfrm>
            <a:off x="460375" y="-7239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ttp://lw.palestineremembered.com/Maps/New/Map_UNPartition194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1363570"/>
            <a:ext cx="2469518" cy="52212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0375" y="-171400"/>
            <a:ext cx="8123314"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1948</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Independence war (Nakba)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3737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png;base64,iVBORw0KGgoAAAANSUhEUgAAAOAAAADhCAMAAADmr0l2AAACzVBMVEX//////zMA///MAP8A/wD/Zv///y4AAADDw8+0tFX29hn//yDPAP8Avb3//PwA7Oy/tLTbz8+zs7+1tQDPz9rs7BP/zDPh4eHb29vq6i+9vQD7+zKTkx1+fhnd3Szu7u64uCXQ0NB4eHjU1CrBwcG3t7fy8jCnp6ednZ1OTk4A2QCzcLPhS+Hb49uuriPI0cT/zSOSAL3t4+3Dwyezkzpra2tFRQ5HR0dbW1vMzCnoYbqvr6+goCCezjWHh4cAsrJPTxAAxMSSkpJtbRb/AAAAAP9zc3MA5/9ZWRIA3P8Aq/8A398ApaUA9/9xcReJiRs3NzcA5wAApf8AYWEAzv8AlP+zlWMAvv8AQ0M9PQwA49gATP++AOMoKCiMtIycnLUA//mFhceYRbQAzADa2nQxMQoAt/8AtQAAZf+0i3EA0/+vpEIYGBgAmf8Aff+0mFG0qJAAc3MAMTEAlpYAgIAAfwAAiv/2dLZbAHLjTe1nZ9tlabPw8FKXl7lzc9TBwZLKyofJAAD/bvP/d94AscJFtEWsAOgAYf9tAIgAVP8iIgcAQP//fM8AhQDn52DRgZy9OMkAGxuaANSojLQneF6qxEPjAO+60XcrADZAAE/gV7kcACPgS9Gtt2N0jETVNt9psRVCu9pxzrRmAICpUmu3V5XGU8Noh8lfndeCAKKJXmbJlIdqsoGEpoQkyHhu8QAAsYSBu6WJ2ieZwl7JiZjDZLKlxolZtBLUdKpPxABXV+TQ0ICeR6OkfHJxPa5xum+eZoV3PnReXuBxmFlzLoqdXoylM7uVSZSR3QD0epjqMNbrn7ylLpyRgVuoIMitACqqAGFxVbKQWtxSgs3O42GfAAA9kK+UlFGF0kqpXMpjgC0AsTRuGLJPgrHVkX+exk+nhEbEbR641iapJEPesS/MiiQn01zJpR8wpbgAVAAALADVAAB3d0d2xWFsLUA9oduFAAAgAElEQVR4nO2diWMb53XgZwYkZk0MgG5UegDjGBwDDKBop+ViQQACjNMiQIHgIVISZZORFJ2WJcoSZclUZMmWZDo6TMtyrdhaedWotR0lapXER1Nf8SbrY72x2njrOF03zTZNs07d3b9h3zcDgANgBhgclN3UTxCuwcyb3/fe9773HTPEsC/kd1loDyO+MZXeNBSXb8nOplXxkCTpr/6SIVlyAPORrPgxTToXt5nSJFCwJBlixN0xGg5BBoWNNEmLB2DJaXj2k8IhGBIO4CzucdPFScbhycfRGMeZokzUh8zl5HwmjBMBWc4F58d4fCJlaDfJwSn7TWRYOHUSnqEs0sKxOJ9YJtxuMoRhYZIeJRn0SpqEPWpK8maICc6NJcMDaQzMwEWDA+QofHbBmYmAUdI/SjqZ3f4g6SmWCAc7xbFpQAul0TMGuwrGCcVDZFQ8LAIEeB+UDbc7TZpo0oWNkp8NYBxOIxw1oPMBe6V3k1iIhDNlRcBp4Sx9JJCLbsgCoAEKA51+CNst7AQOjYThgsgfSoAuMjyK0BgfeO5uYY/PBDCNGdJ+sBvSP0DSIRITHKvooruLgJ7SDggQPBasjqHKh9gAQ+Ajw04pIMayYdIQJ3cjR0Z7fBYuyqTJsMkXZ8ndAiC4mEAU9qSdIqCL9PlJJ01ORzkhRLJxcsCDxT0hcD6aZpBzOotnTpP+tAho8pDTHsbjccFHhqZdUDxpj18aq26aOMPBcJp2hdMMFgQXdAbjAxA82IGwi2HD6IQYVzAdNmF0PBwUAshAOBj0Y/FwXIyXA7CTL1wMt1w4HeTQGw/6kYkNu0S7R8M02sP0GfD9GxBDW/L51obk9/Rtyf+6TUGsMfF12b+Tavv3Q+0oS9kUlA2XN3xUC0i0IwW3JYDjbnPMarXgZh63u3G7HYd3DngWpKcS0NiWtkhERhnuhY9F0d7SYcArWrMNx2Pufi/P48MZS4C0OBw4HvGWNHYU8IdeUMZHisq8RWWAjC8V4BUdbh4Bne7Twxvs+HDEEXBkIqCTx+sC5uE5ZZS+USWpHlSavHsbUpZxOwK8oEyqTREwMU7kJ/enCGLfPmJ8cvJx1XxFwBzu7befTmYCDve2AO4O1AU0Pj5EjB/YrycIMoHepFTy9YrKIiVlEVAGgAF7Y8AD5D5iMpUnCSO8AcqEaj7cTCaHwYLJfveIGbfxDtwWcEg0ygAayckhgiT048Ts/gS8SexTpS3fKypziMq8ojJHBZ8i4BBYcFwPgONIW16dAQsRvEKKNcHtqPhWzkX3DRGTQ+P78gkoycnE5AFV6nitnDa7wyv9tp6LGif3kUP62XECKFVpTPVUAm4VzsASqPxWATCfGNr3+Oz+ceGNGm0ndRWHtchrqwc4q09NAt/+PHiNKklUqNQuHBFeHZZKlQqA+w9MpozGyVli/6y6OlgFKGqz8JXKlAFTs4RxfB+KaUNgwZYAn4EiNTt4c5XKTkXRk7XaHI6At0pbR5uJK1UW9EJ7iNdIp9rBa5VV0Ps3eLX1Og1YqKDRahdivF1GZYcAK7XptLfwfERGWycBK2KM9h7dRzoZhR0DNEoLT/d18zM6rZy2jgL2Svk078TXyTho5ywoAdS9Sc1/u+8ti4y2TgLqJRa0a6gblOYeuULtEKBe4h8BpI16Tc5jOgn440Uc7bepGxqNRq4KdgpQqm0v0ka9s8SAUg/VvY2K9HyPjMYOAUojtq4PuQu1DN6ODONW6MzwNpvZHIFnR+cA8xI+XHeeepui3oaTsFvd0EWzR2IxB+7wxmLWzgBWtEgA+IGGmgd/sUXsmQDPB5IWM+nmkxavpWOA2YoY7aCoDygKqqAlY+53J/FkwGa3BZLuEeiSdgLwil0riOiFuqvgotR5VJwbkhZ8ZATP5TK8m8/lknynAK/12t1IhETC0vs6hVTuhRMYTgbwwHDE3j+SMefgebgTgKnb1omC6kDP++8D3XnqdZTKeM3bIJ/Bk9CrAMDO1cH8jr8cE2SL2ev1/u8pCDCaD+aRBQN40o73426rux9PumMWbycAn5vrFmWvrqdn74kLEGHO96GQbd6wzY4AAW2Dw5FJ9sc6BPhwV0mWb9myZez6JQCk/g7VylwyCcrwiBW3xpJuMtffAUB9d1nOnTs3170SaeuTxoCOR9GPuyrkB8iC1JeXKpNJdFfISkHbDXltnQHMj1XwvUwhlZp7lwrwiVo+RW0dArz7uoTvdpFP8zeyyWEHAH968UQNn+aYvLZWAWfhHyS8xkQeffoFdeHvy3y/LPJRvo5ZME8Iagij8LLphmbF2Wq+TrvoJPxL5FOpxwXEn0EecXsVXyfr4DhoMxL5/KQR/XrT25RmZRWfhvqgw4D5SWJ2MpEfh2eCuBPahUsi3wtlPurBjrnovsR+YmgyNTRpHAJtxNegPEUTHior02ztrIuCBUHfUH5SP1QEpJ4RCS8VNX7wPztXB8GCxtnxVGI8j4bAEKBmxXEp4QdHn7/S+SAjnppxE8RtZDbq3UVA6oP8JiIl1z9rCVBPJIhEwpiH1yEozvNI3SHEd3yFoO0wnENhYYk6vHd+jdgkaNR8B/E9KbDOo2iQrR5uahlwURJTJxOitkvHywakvok2fU/WhG0DbuqjPnzohqDyPdREiEX6LWKJAG9oHrrjrwVtU2e7jx8SckJqahPaJO+j7QPemL/jjn8UVFLXb78khhhq/ptLBNgHgH8lKjl7aEUpxBwmWnXR9WsLpwYPrt+1dm1BEVDz10ULXrg+VQ7aN5YKkJr6ybygYsXxchOhofKK2hoArl61Z9XEwcH161dPKAJCiBYN+P2uLy+q/GaxUgQCagZ+VctVihLtd/lE99nF8jwsarM7HA5vpGLwtxHgwe2PTKwm1s/cpaQxX9JCQYy5hSqrvFG4YobOksNicfMOB29RAbhrPbEnu2Z7ds1qRb47ywpQEL24WJ4nX9ZZzMIkVsTsjUTUA66ZeWRiZv367RNKSn9aUvkiiqHvLQLatV5+sSwbTIAKsn3VmlWoNLcrussi4EUUQ8smhDxNGwgsDlJK5pPbDjJvFFVevl6Zp/2tziGddfEuflAGPLj+kV0zExMzjyhqSxSPf0ls5ssmnLfbKhrdiMPcIcA7p4px85fSPAZJ9UB6IGZpALj64COnJtYW1m/fvl5J3deKgCJf94myxz5ZVdEtpVlQBcBVxM7BndsLO9cW1kysPbgLvV0zOLN9D7F2O3GqsGbt6sGD2welgD8optrXL5RU1kTtkt8oAhYKhWxhcLBQILINAC8fr861a3qD3kB9wLWrdp2ZKNxF7FybndhO3DWRncnuOUWcIU6dIlZtXzuzPrtzfVYCCBG0KD8vElL31jRLfANAFVIEPFTqLB0/VHSgJ2paeXOkHuDOtQcnThGEALh+NbGTKNy1M3tqzZ6JNTPZnTNrZwrEzoLURUsGFMYrRJ21HVC7XR4wu4Y4WNizHR7E6l1rVk+sWY8C6Z7Vg8TaQnb9IATWAsRWCeBlSX/3kFgPawFxR13AmT0TZ7YXzqwdPIgAz2zPzhRmThEzd2Un1u7MHpxZPbhz9S4RUCjAd6UjFt9/Tx6wqLIGcNeq1asGZ4jswfXr7yJmkD5od3edInZmd+4ZXLV6ApqoM0ULiiENGXDuxWdLiFOyFoQqAZW+7YHfn9UYEGTsgqyL4rydDwQctYAH184MPjKRPbhr9SniYHYCBVKoDgcn9gw+Mrj2zMRdE4UzE5IKgQx4OaDTOV5//e5z58TWQkab1xpwOAKB9pZyiRqpn1cCCq3FEZnU0IJbvPiyasCJg2dmBndms1AdziALQq3Yvh3sNvPI+pk1a9ZOnMkSZ7IFqQHn7hYmA7VarU63Vwg1ciMyljouqlZ+Ue5GVMoF2TLF5V0UwiYEzkEim4XwCe/FQJpFDwirEFoH0QO0pQRtK46/5JYcu3cF6jQpDDm1C7hJDDErawBf0sxXrwZQBlQtogEvdgekNLrnus9SGvfSAObFNmJdDeBjmnn55L4dQL0Ynlc+VzErp30dAcpViA4A/rTYD6wFhFSt44ClRrBqJjey99mrbyhqawtwk9gPvDxWA3j9+s/lB2TaANzUV6yC1RPjEGrM8r3ddgHvVKqCIMuPdBxQLM6LczJLG5YI8BPRQ1+QA3xYia9lwKHiSMVzte5YWjXWaUAxql2Q41sCC75RTNPkVjYcWVgKwKKHvigL+H+VfKZVwFJ9OCcTT7S3KGprB7DoobffHMBPSh2J224a4POiz8jytQNo1OvzibwwkaQ35om8Po8WIRa1HX9NZm3K0gAWo9pjHQckZvMHjASaZdFPGieJ8fFJYj8aMBQ8dJ3dGuNxNx6zuHG3xb7BYvbCh62yS47aBMyLiXZtK9824FD+wFAezbLM7kvNzurHE7NDxJ3zwuDkIXcSx3Ox4Uguw49YHY6co98WsGUywwEFbW0Aij2lS/J8Xb9pIxcFwET+cX3euD8/aSTBlqSRmP30r4Q89G63NZaMZGK5YVss5h7pt/Xb7Jmc7V+UMsPWAcUZF+pJBcB26mAioRceCb1enxD/Ef/vjjtAIdU9JzqjuWLxq1ZhcrAtwFTVYEylLFdMLVqLonrqKqryK7u75VYwHlHW1jrgG3U9tEu5TFsCfEMcsj/U3X23zIGFBdsdBiz25X+pwKecyLQEuGlxMEYGsE6m1jrgL+q1EfWqYEuAYnEK49lygMrNYOuAP63XRnQc8KTYCHbfPECxla8DqKixJcBf1AdcUBw+aBkwUd2XHxtDD+EdevoNqDSbLV7cW9PxbQGwlGij8VC5awc6H0WLvetyov3bLY+O7fj4vrHfjj366PIdXffd17UBx0/bcdJ92lGtsgVAMacQl468Jdeb6HgULU17risD3rdlx8ePIsAt/zyGAPtxfJvDsiGW6wTg1fKsbneppcdxr9ce8bojFrPFvBAAu0Zwsxc3R+zgOO62AUvTnmIzuHzst1t2dO3YcV/Xb7vu6+r65y2PPvp+DseBERKqDgCmSrNkwpj9+0Vr8YF+C77BkrGaM7zNbHeftscieCyAx7Y5yLYBr5YW3ImV8OMtyz/esXz52JYdO9D/HfDNvzi8Vt7LB9w1IyjNA5ZmBVElfDNS8kZHpN/h3eCwAqB2dBgfiVh5ALRG+Ewg2S5gaVawMhUdk46udTCTKS8DAB9d8SudVmc2w8GtDsTR7x2xmnPerXwsF8jF3OhqsJhtpG3A58sz1c8sIkVuvVUyyaTcNDUNWDYgsuDcax89e25ur703wuM8b3bgAXAT/CPe7MYjET5g5yNus93RJqCxZEBx9ZYgv7r1nz78dWQpAO8sG/DS8fK04NxPPpQupehwb2LHuuK8qmTa7Ne3fnrHh79a/Pxwx0a2XzshEq441C2Rh+74sHxE3cJH9k6Oi6a6utAiKuqitKv0/Vs//PQfyoDfPfnJFaUEuEnARHf3WVT9Dh2X8s3946f/UOZ7uTBUUPKYVgA/7ur6OUVdruxIXL/11l/fWuaD8yoopU/NAW76W2FRoXSVNmrt3d7yKIzuZSjzrNIAQguAeoTw3jNdXdWAZYP+OVrheVLJR5sDFK6RuFjhnd2XecmxtQtZImUc7KCLomsknvn7Kr6uMYm/IgMqrG5sDCguPC/Lc2g5zMWzEry513sr5gdfrqtNBWBxZb3UgNfPXaietZbKSfAZ4mXVM7wVkhpKSdX9DDnoZc3UoofORSpZdCcRoPxqWHWA40QefMCIHvApvxz4KHHtnYJsKYDGVgEPgKLUZD71ODG0H2ogGPAsVeopIXmp6goe7TfgnPJtAe7LDxkT+4nZVB7drwD4ut6l0OJQRcAUqoIFhSXpjQBn8/rEgSH9bN54YJLY9E5pyV3Jgj+oBtF9D2kj2pk+Gycm80OTxn3EeGqW2NFVBFQ2IABCkeZbnQAdGgI3zQ8liMQscc1eXCVSbuJrJiZ0X0EemmpnhteoNxKpvBE9jPpMEVB+zqwMaFSu9U1EUden/2RZIQCWo2hN30SXqhuym4yiqU/v+Asg+BVVXD0pK78RqmC+2ZHt1L4D+bzRaCSMB4qBVA/Ziu4xYTla8SqJ7pq5M+0tYIGU0oLtZgELOx66Y0txMdrld5UA/xz5jNIS6rqAqcTkvqHZfeOzCTQxke/9Pw8te/GEuPL84nEFwCPZ/D7FFelNAmYBbnl5SShV3dSXZEsWARa+0WSQSSX0s+iWMgcO7DsA9VC46Ln3y92Xi4n2ihOygLp1J40QY9pqB8v224JO//vlJa9KhKIFm85kjAk9odenjPlUCrW8wKd1rzi7uMBWIFxXWWpa97kVorZs+xbMCnwvlvtmioTfFVW+3ATgPkK4r4vktjxZt1a39+LihQOI8Gx31foDnXmu+1uitnbawaIHoQbwhctSjRrqnBzgSdQu1akVNYD5A5OzQ7PEJBhvMjU7pN8PX7nBOBenNJXqLkrqtVar631prrv7eRFQsUOoFjCFhiOuV/KBSnkXRRlPE0EmNQSxRQ/t7fi+oRQ8QzLTi+sun5iq1nZ2HbKTTqcz9wbWrXtbuBT7OQGw7SCTEvzzUpVGzUU5wGsEagibiaKJRH4oTxiH8pCIDuX1s9d6cPy27hptkK49xvP8S88+OzdXus78xEtwcvkrbWUyIN8VhpOepKo0ys1+Xr80T+i/Zx7MKs6aN2roC7cgO922sppPU9lnEuTQFJVPndS9PNjWHH3+mb8Uzv3uao0yCyz2Upp5o/4bupdbngBN2YXp9ttOVBfnpePVeMdXaqgpYyqlW7C0MyaTt2utwsmPXajUSN0CX95eIRcpDfUt1L3Wtjq7BNUPLV7XvS65cKdswOOHVkrlErqQD3XMlJWpANS7tbhdqIJd36kq1Be7ui5SFYIu5iP0WdnbrKgCTCFf43Hd3jmxmySRqUMnqpnRpYMJ5Y6ZGsDUNeFk/1h0wJeqjn/hvWqN6NrIhHKAqQ+Yv/ZjobcX6H0JeWA1oaY6iAsXuSWIryhm2g0BUy/0iKUTWS4SXqhRUa3x/CZoBhVuIFUXsJC/Zi/upr0q1rHaOFMtU5Cb5weVR0XrARZOXnuhPPhh2SEC/qChSnStoj57RbG7Kw8IygKSoU1rMUZqRL8vPmlK1UCiTUhkCop5jBJgIXXtBbdOWnf/otgIVHtNLeBhoYet3AOVaeiv8e5Kk9tXiFHyUl9f39P/WfP0009dpc6Tminy6aem7peeAnVe6C0pXO+tBJj4L5Heah/jx9T66BTyUeW+RDWg6Y+e7Kn5rfbbRRP29T11fmrqaY2GpL5+tW/q66CgAhD5aP1aKAP4JbkKVPLR7zT0UaRSeRy2BvD3a/FA3GKmcvxP+zRXn5p/+k/Ieeqpvvvnn/qT+8GCFSb8JgJsbhHCl2SLoxhHVZjweWOqcEU9oOx9bnqeE034LFjw631PU+fvP39/H7jn1JTm6anz0h7N1LdSn1ypE7VVA9qLcbQmnakl1Li+US9wqwHU3iMCXjqnudpH9VFU31VgOX/16lUN/K8wIXW3chrTDGDJhGM1OXAN4Gv1Ggl1gOiCnXIgResohRyiFFIrtMktSmgJMFD00ZqUu1rmZe9o2CRgz+Vib6G2ca+SBtrUA5q3FAkv1Sek5uVPuTlA3Zul/sLlBgWq2I9oFrAcZrpuWfleHaXC/fDaBsT5UpfhxNlDNSmoRFtfA21NAJZ8VGBUDqbUm3VroFrAko8K8t+V3eX1BtqaACw1hYIoV411DYpUJaB2nQSwJu0uybziZXUtAOK8BPBFpSKVvQdmC4B4z4rGgCq0NQOIS0yo2BzK3jO1FUDt3rkyoGIsjTXU1hSge3Glz7vyZdowhKoHxHUvLZpQqeMkcxVMO4ASE9YH5Hk+EOB5C+514F47brbj/OK0kFpAaS28WYCSQCqf0FCvCT4TsVnt/e5APx7Lme2k1x0bdo9YmwWUBtJD8tpu1B0baQFQEkhrByuQxq8W9+UjeL/VOoJn3DG7NWOP8f2xxfNWCygxoSygmvrQJKAkkMr3m5aVfhfBk+Z+u5dMJu0xd46PWHhrLNMkIN5zqW6UKRdnBwEj5TAj206UL72OBfANuHfbiBsfDljx4Zhj27ZyzqgecNGEsu0E9X7DGNo0YGnoomudrMa3KjVa0EiCOJqgeMujeoAlEx6X99DzwonyeMBmxkdGRvDAiA26oTYLHkMu5B0ZsdmbByyuJ3xONojON0h8mwbUvqncClJFbbkIWjCa8zpsIxFzDo/keJzk8VzMnvSaLc0Div1e+ey3lIWCMwYsuDsQwL0BeIO7vegrt9cMX9mbA7ynThtRvL4gYwX72cnMsPAXWLw2bwbPjXgBkMzk3M0DCk3hddlUu+gy6I6+/Y6kZYMjlotkHP0WS2YE74eHm086eHdTgPht3ZJbU1VqEzot9gCeg2PazBl8g2XEiw97NyRPW5J4LhOz58QyagVQoZUvtbrJCI9HHECD/kZQwOF2ZJDH5Nx8jm8W0DynmIiKQSt32m7JbIjhGdyds27o5+0xUJ3D3QBIJje0YkFHV+0IvlikxaDtFgH5pHubOYAAR5KkOYnb+u18zh0xNweoO9d9XDalkL9zv4w0Dch3XX9MtkSpYp1IZoahEiTBUc3gqfAmidut/bgb3Zp9ZCTQLODZFfLaGvUDWwZ8ckwpsy81dKgthFgCEdvsNZvRLXLQFRu41+KFj97mALVvylZAAGychbYIqPuJQpp9XkXeJEhTgAsKfPJ/CKETgLjuLVlCFX3PFgBxbUxe21sqPVQBELxJcCqUgFgson/BqzBcrXtHXmXjnm4rgLrX5B1mXXuAjv7hDJ4ZPu3ehsdipK0/kiGHY9uGMyjh0p2XzdKU7wDUFmCPrDaNmn5EXUDebI7EwH4BPodDHmRHoXDELORGkXl5wAYDsPUAzdBkmR39pH2bxZxLJrfZ+3dviJHJ/giO976jkSVUG0SVADOxWISPbHDgkIhss0JsB8BkTPy7jL3nZV1UbcMkB2iDssyhW+dZh0ETb4WUC14Fbbq75QpUVVewHuAIJJLgmBFQaxG6cRsgOYgExD5Bz1dlC7Vmrap6wNO2jDlngU6xFYp0eAS6BGactGUEp9DdI1ue7bWDZofDgVt44apDi3CNUAT3Lt7ndZksoNp6LwOYAe/P2R3DwkgA+g0AbjPbxTm43nk5QLUxrflmApePM2rGR5QALVar1QtPwh/vFO7hEPDi8J3YH9K+KaNNdYVoCVD7uozKWKO9lAEbiEPGgqobpZYAZbym3FdqLE0D6t6uWSTXaMplUVoDlFG5V22RNg+orRkfUZ9VtAr4P2osqF5l04C4vdph1OeFLQJq99aUqepa3wKgrq9Knfpcu0VA3Fzb+raRyTQ8ydqpnjZz0Yaiq2nrVbe8LQDi9poaoTrKtAgo09arTWRaAazpU8zL3dFCVloFrK4W1JtLWAchkWrVXVoGrGrrG648kEgrgD03Khb/zKuOMS0D4u7KMlW6rZncybYAWNnLbrT4RyotA1b4qPpEFG8NUFsxTkIta7xHec9WAbV3SwGb8NCWACuDmvrRgzYAK3y0iTymRUDd3y0SNpGJtgPYI6kWSw+olXR7bxIgvuxmWhDvXazzNwtQEmZuAqD2v950QElTeBMA8cCiv6jve7YFiLsXM+4mmsFWAXvKC32pbzdRnO0AljPEJvpKeMuA5S6a+iFDYbc2AMte01SRtgpYHupqTltbgMUMsbkibRmwOLrWpLa2AEstRTMhpnXAYq+wqYDWLiAvAqpaPVKWlgGLuZPqoQNBOgDYVCKKtwvYVCOItw0o3IPz6k0CFKJ2U40g3i6gkMw00b0WpGVAoV/frLY2AYWWsE6tt3jRX+qpvPituSlsJBatF9eilrD5iNYCoKBSpxOuLkRNU91KkXHbMhZHwC0u4moeUOs9trD11XuPvrJwTCv4S4MqOGyPOfCRtgC13q3mhSMPPHD4yFadCFhv0N5qy9i8gdORpDtWvqFiU+tkDm/dfHjj5s33vrLxmFZoCOXuQl2WgM1uS+LJWCCXtPItAupeObZ589HNRx+86/BWLQBSfQp33RP80joSG7YErNaMnc+VvmwK8EtAt5nbfO8DG7dqcYeGeuOH9Xrzdn7ElsOTSbvNZh9uFfDoxgeOAuCrhzceQWX6xp3ZEdkfyo6T8s0AQiXQbY1u1YmiRSsSPiCIH8sPwEaKz3YvbsfRXWLN4pdNAQq178EHBJVaHar37vObiFQv75Ap1oxNRpoA1GoXFrRbBU3aBagN8JXuTz8hUj24sGaxWqz2WnE7mgPUPfjgkQdFla8eQYS4NnCAIF4A0Ahf8adTkXjNMqLeRbVHNm7+0dYzR17lFu49cuaYJWrBzS8kRG242cFXq7PKibm5a5c2vsIdOXz0yAObt2584IFjD27UaZ8pCPdmELYGeJWD9+oAdUcXjuqOvsK9cgxq4dGN3FFO9wIh3ghJkIhDnTr1gNojRzebt75y6oFXf7T51OaFHx09o+tFN46R3NrIEVCTlaq04LGNG3VHdZu5o1H4/8DWo8d6slJAHF1+omKGogkLgkrL1oVXF6J3beUe5BYeFIu04t5NFjtf4zstAuLQ1kLF0+m2LohVXvdDogoQ/W3YgLeBPlnABrJQfLUXRMBKiSxb5q6/fyUgv0yd8LPoT2zMVv78tmU224bb6u5X+wcWmS+pld8TRPXPS8LUqPxC/jWLh8M8oRDjDIXiWDgUYplQGMPoKGxxxuGJDo/SrBNjTcFQyBkPhWhTKOTCBkIhD0aHQmkMvuLgV2nMN8pgTBwLhtFBg5hp1INeuFG68Sm44DfTfjiiifQPMAPopKYxpx9jOYwl/UFxmzONYXGTJxSGH5MMFsYMYYwJqwD0+7E0Y5j2OLGgE/1+2mDiMFMabXGBM8NXnIfFosK2EBzbyWJxjx/t6eTga7mSHEsAAAWiSURBVOEd4xoAxAEsHvbRNBRLfBobBTqWhA/BxqcQBz1+zGBAELtpFyqgtMkZYp1RjPVgHlbc5gONjF84o2l0WIPwaCimNOfkRkednulpOLo/xNJ+v0EANAShBIEp7REAoRidfv+0yTk9GsdGhTL1AWPYjywI+kbjficbZqanaYaB03XFSSbuMoTSo+oAQ3EXC2Z3ORkEOBpNOz0DHgBEjMI2BIjKAT2CHlY1YHog7vKB1aNOZhTtC3bwxAVATziOjoU5pz0+LC6YCmijrMcwjYkW9JUsiNzFaYqPhsk4Tac5H/zQSQ/EQ2TUaRpQAcg6DeD7jADBhE2maJydBv8ggS5uCjPiNpfJBOZzchwDnukPgteZuDhjaAgIjygAQj3jPEE/qoNQLGDGOGfAfAxGB0M05oL6CdtQpQyyLOaJupAFaX8IyEULpqH+gh3gZ0KhxrE0/ADzGYIhFTHb6fPRHp/PiTFOKCufL8qCZzlNGA0P2IRFhW0+HxwR87EYy7DofBnaB3X0iybhC/lCfjeE/XKVOKt/4fosTqtz4umukj+ANpDxCQ/Wx6RpJ2fweUyQE3CmjiikkWDMf6yUpYuZcoDBKLRKYWfUz3mcuzE/y/pZTzjq6shJ0B4TCPbw8kr5M8wUrfYdplSiYlLIlHJD9DunQbKlWUCXLxo2AWM07mOCUdbPuFwsG/a4PB0BFM/64a5K+QoWpyEvgIYfEjYoAJZx0qY0DWkFNMXI5E6G5QyQEtFx1gOoHgP8iKYhvWwBcElFETDtc8ZNbMgEgJ4QHTZ4pmlXmI5DQug3xf2GKCSdYS7tZ10mV9wTj9PBMO130Y0DRHRuRYXMeVC6UhSGiTrj9fbuIGDcBI8wPCARjZuCTDyMAF0+ATBMp/1QZVinZzRuGojTrjgd5ui4GkDmP1QJOHfcl4ZU0eODlAkA4Zn1cR4fZ/JxvrTaigiZPDyzIg5Dl91bERD13WganBBclDWYMCdroEUX9bHgq5DBMZDJwWcTTaMtJqc6F5WTcHSA5Zi435P2QW8qmgY2P0f7OUgmg2oBQ9iowePknGzUwEGC7Yx6GIjOi4BjFTFm7M/qHcupGL9bDOwuLu7x0GnoCkZZk4v2RT0ml4d2mXweLq4ibgkS8jgZnz8K/SQIV2EagjLn93FlwJvXTCyVQHBgfX7OCVXFF3axnN/EuVDnpgho+oNKUVtuny8xiE8G6eci4Fc1lfJEeQsIMqeBUdPIfQ6lBFi1Mv0J6J8yDAdl4DNgqB/KsOHfMUDG73EG6XAUuuFhUxoeo5/jeolMgPkWfRPzld8pWzCO0WmfJx3EEGDI5FMzsPZZSciJeZzRNGfyYCyLHpzByZoY1hBlyoCVAhb0RTEPJKQmsCDmiTLO6GcMUU/8bNSP+aNONmwa9aFH2MeGfXTYx4WLGfR/66uUJyR70z75o36OJORjQ1gIMvQ4ZAgmv8/k93DBKBeORlm6M52uz1gYBhP+GaDjZxAemCGEvqVLddATrZSabva/Pilargi49w8r5d6qXwspvjSMMqyzcuPnVUqAt1YIAmTThmiU4aJYFMILx3AezwBkr5wTvoHX3U6a5TAIRPDsZ7jWkuybIcqAdJpJB03xoCmI5inoNEpgOQhWIQ9UZmfY44SGEnI/T9gU5j7HbYgyYJhjgkHgYgYgikI76GdccY4eRYBBlzPocwZdTAiS2wFTiE1/ftsQWkzA9v5hDeDNEwOJJiPosGfA5I+ycRfjFzIT526oGRAWSYwEM5gMJgaePGE/1lQEpH0ejyeKvf+fKoVbGhR5iSIfSfsG/Fg46HGx0KlnUIgfGDCF40GMDrlCbDDtgsbbFfe5gsGB+OfXX+RllB6NIwtGXaagy+RyoYla8KzdTld4IMw446E053fFDQPhNMcOhMNx7negEftC/g3I/wd91KreeroJEAAAAABJRU5ErkJggg=="/>
          <p:cNvSpPr>
            <a:spLocks noChangeAspect="1" noChangeArrowheads="1"/>
          </p:cNvSpPr>
          <p:nvPr/>
        </p:nvSpPr>
        <p:spPr bwMode="auto">
          <a:xfrm>
            <a:off x="155575" y="-10287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png;base64,iVBORw0KGgoAAAANSUhEUgAAAOAAAADhCAMAAADmr0l2AAACzVBMVEX//////zMA///MAP8A/wD/Zv///y4AAADDw8+0tFX29hn//yDPAP8Avb3//PwA7Oy/tLTbz8+zs7+1tQDPz9rs7BP/zDPh4eHb29vq6i+9vQD7+zKTkx1+fhnd3Szu7u64uCXQ0NB4eHjU1CrBwcG3t7fy8jCnp6ednZ1OTk4A2QCzcLPhS+Hb49uuriPI0cT/zSOSAL3t4+3Dwyezkzpra2tFRQ5HR0dbW1vMzCnoYbqvr6+goCCezjWHh4cAsrJPTxAAxMSSkpJtbRb/AAAAAP9zc3MA5/9ZWRIA3P8Aq/8A398ApaUA9/9xcReJiRs3NzcA5wAApf8AYWEAzv8AlP+zlWMAvv8AQ0M9PQwA49gATP++AOMoKCiMtIycnLUA//mFhceYRbQAzADa2nQxMQoAt/8AtQAAZf+0i3EA0/+vpEIYGBgAmf8Aff+0mFG0qJAAc3MAMTEAlpYAgIAAfwAAiv/2dLZbAHLjTe1nZ9tlabPw8FKXl7lzc9TBwZLKyofJAAD/bvP/d94AscJFtEWsAOgAYf9tAIgAVP8iIgcAQP//fM8AhQDn52DRgZy9OMkAGxuaANSojLQneF6qxEPjAO+60XcrADZAAE/gV7kcACPgS9Gtt2N0jETVNt9psRVCu9pxzrRmAICpUmu3V5XGU8Noh8lfndeCAKKJXmbJlIdqsoGEpoQkyHhu8QAAsYSBu6WJ2ieZwl7JiZjDZLKlxolZtBLUdKpPxABXV+TQ0ICeR6OkfHJxPa5xum+eZoV3PnReXuBxmFlzLoqdXoylM7uVSZSR3QD0epjqMNbrn7ylLpyRgVuoIMitACqqAGFxVbKQWtxSgs3O42GfAAA9kK+UlFGF0kqpXMpjgC0AsTRuGLJPgrHVkX+exk+nhEbEbR641iapJEPesS/MiiQn01zJpR8wpbgAVAAALADVAAB3d0d2xWFsLUA9oduFAAAgAElEQVR4nO2diWMb53XgZwYkZk0MgG5UegDjGBwDDKBop+ViQQACjNMiQIHgIVISZZORFJ2WJcoSZclUZMmWZDo6TMtyrdhaedWotR0lapXER1Nf8SbrY72x2njrOF03zTZNs07d3b9h3zcDgANgBhgclN3UTxCuwcyb3/fe9773HTPEsC/kd1loDyO+MZXeNBSXb8nOplXxkCTpr/6SIVlyAPORrPgxTToXt5nSJFCwJBlixN0xGg5BBoWNNEmLB2DJaXj2k8IhGBIO4CzucdPFScbhycfRGMeZokzUh8zl5HwmjBMBWc4F58d4fCJlaDfJwSn7TWRYOHUSnqEs0sKxOJ9YJtxuMoRhYZIeJRn0SpqEPWpK8maICc6NJcMDaQzMwEWDA+QofHbBmYmAUdI/SjqZ3f4g6SmWCAc7xbFpQAul0TMGuwrGCcVDZFQ8LAIEeB+UDbc7TZpo0oWNkp8NYBxOIxw1oPMBe6V3k1iIhDNlRcBp4Sx9JJCLbsgCoAEKA51+CNst7AQOjYThgsgfSoAuMjyK0BgfeO5uYY/PBDCNGdJ+sBvSP0DSIRITHKvooruLgJ7SDggQPBasjqHKh9gAQ+Ajw04pIMayYdIQJ3cjR0Z7fBYuyqTJsMkXZ8ndAiC4mEAU9qSdIqCL9PlJJ01ORzkhRLJxcsCDxT0hcD6aZpBzOotnTpP+tAho8pDTHsbjccFHhqZdUDxpj18aq26aOMPBcJp2hdMMFgQXdAbjAxA82IGwi2HD6IQYVzAdNmF0PBwUAshAOBj0Y/FwXIyXA7CTL1wMt1w4HeTQGw/6kYkNu0S7R8M02sP0GfD9GxBDW/L51obk9/Rtyf+6TUGsMfF12b+Tavv3Q+0oS9kUlA2XN3xUC0i0IwW3JYDjbnPMarXgZh63u3G7HYd3DngWpKcS0NiWtkhERhnuhY9F0d7SYcArWrMNx2Pufi/P48MZS4C0OBw4HvGWNHYU8IdeUMZHisq8RWWAjC8V4BUdbh4Bne7Twxvs+HDEEXBkIqCTx+sC5uE5ZZS+USWpHlSavHsbUpZxOwK8oEyqTREwMU7kJ/enCGLfPmJ8cvJx1XxFwBzu7befTmYCDve2AO4O1AU0Pj5EjB/YrycIMoHepFTy9YrKIiVlEVAGgAF7Y8AD5D5iMpUnCSO8AcqEaj7cTCaHwYLJfveIGbfxDtwWcEg0ygAayckhgiT048Ts/gS8SexTpS3fKypziMq8ojJHBZ8i4BBYcFwPgONIW16dAQsRvEKKNcHtqPhWzkX3DRGTQ+P78gkoycnE5AFV6nitnDa7wyv9tp6LGif3kUP62XECKFVpTPVUAm4VzsASqPxWATCfGNr3+Oz+ceGNGm0ndRWHtchrqwc4q09NAt/+PHiNKklUqNQuHBFeHZZKlQqA+w9MpozGyVli/6y6OlgFKGqz8JXKlAFTs4RxfB+KaUNgwZYAn4EiNTt4c5XKTkXRk7XaHI6At0pbR5uJK1UW9EJ7iNdIp9rBa5VV0Ps3eLX1Og1YqKDRahdivF1GZYcAK7XptLfwfERGWycBK2KM9h7dRzoZhR0DNEoLT/d18zM6rZy2jgL2Svk078TXyTho5ywoAdS9Sc1/u+8ti4y2TgLqJRa0a6gblOYeuULtEKBe4h8BpI16Tc5jOgn440Uc7bepGxqNRq4KdgpQqm0v0ka9s8SAUg/VvY2K9HyPjMYOAUojtq4PuQu1DN6ODONW6MzwNpvZHIFnR+cA8xI+XHeeepui3oaTsFvd0EWzR2IxB+7wxmLWzgBWtEgA+IGGmgd/sUXsmQDPB5IWM+nmkxavpWOA2YoY7aCoDygKqqAlY+53J/FkwGa3BZLuEeiSdgLwil0riOiFuqvgotR5VJwbkhZ8ZATP5TK8m8/lknynAK/12t1IhETC0vs6hVTuhRMYTgbwwHDE3j+SMefgebgTgKnb1omC6kDP++8D3XnqdZTKeM3bIJ/Bk9CrAMDO1cH8jr8cE2SL2ev1/u8pCDCaD+aRBQN40o73426rux9PumMWbycAn5vrFmWvrqdn74kLEGHO96GQbd6wzY4AAW2Dw5FJ9sc6BPhwV0mWb9myZez6JQCk/g7VylwyCcrwiBW3xpJuMtffAUB9d1nOnTs3170SaeuTxoCOR9GPuyrkB8iC1JeXKpNJdFfISkHbDXltnQHMj1XwvUwhlZp7lwrwiVo+RW0dArz7uoTvdpFP8zeyyWEHAH968UQNn+aYvLZWAWfhHyS8xkQeffoFdeHvy3y/LPJRvo5ZME8Iagij8LLphmbF2Wq+TrvoJPxL5FOpxwXEn0EecXsVXyfr4DhoMxL5/KQR/XrT25RmZRWfhvqgw4D5SWJ2MpEfh2eCuBPahUsi3wtlPurBjrnovsR+YmgyNTRpHAJtxNegPEUTHior02ztrIuCBUHfUH5SP1QEpJ4RCS8VNX7wPztXB8GCxtnxVGI8j4bAEKBmxXEp4QdHn7/S+SAjnppxE8RtZDbq3UVA6oP8JiIl1z9rCVBPJIhEwpiH1yEozvNI3SHEd3yFoO0wnENhYYk6vHd+jdgkaNR8B/E9KbDOo2iQrR5uahlwURJTJxOitkvHywakvok2fU/WhG0DbuqjPnzohqDyPdREiEX6LWKJAG9oHrrjrwVtU2e7jx8SckJqahPaJO+j7QPemL/jjn8UVFLXb78khhhq/ptLBNgHgH8lKjl7aEUpxBwmWnXR9WsLpwYPrt+1dm1BEVDz10ULXrg+VQ7aN5YKkJr6ybygYsXxchOhofKK2hoArl61Z9XEwcH161dPKAJCiBYN+P2uLy+q/GaxUgQCagZ+VctVihLtd/lE99nF8jwsarM7HA5vpGLwtxHgwe2PTKwm1s/cpaQxX9JCQYy5hSqrvFG4YobOksNicfMOB29RAbhrPbEnu2Z7ds1qRb47ywpQEL24WJ4nX9ZZzMIkVsTsjUTUA66ZeWRiZv367RNKSn9aUvkiiqHvLQLatV5+sSwbTIAKsn3VmlWoNLcrussi4EUUQ8smhDxNGwgsDlJK5pPbDjJvFFVevl6Zp/2tziGddfEuflAGPLj+kV0zExMzjyhqSxSPf0ls5ssmnLfbKhrdiMPcIcA7p4px85fSPAZJ9UB6IGZpALj64COnJtYW1m/fvl5J3deKgCJf94myxz5ZVdEtpVlQBcBVxM7BndsLO9cW1kysPbgLvV0zOLN9D7F2O3GqsGbt6sGD2welgD8optrXL5RU1kTtkt8oAhYKhWxhcLBQILINAC8fr861a3qD3kB9wLWrdp2ZKNxF7FybndhO3DWRncnuOUWcIU6dIlZtXzuzPrtzfVYCCBG0KD8vElL31jRLfANAFVIEPFTqLB0/VHSgJ2paeXOkHuDOtQcnThGEALh+NbGTKNy1M3tqzZ6JNTPZnTNrZwrEzoLURUsGFMYrRJ21HVC7XR4wu4Y4WNizHR7E6l1rVk+sWY8C6Z7Vg8TaQnb9IATWAsRWCeBlSX/3kFgPawFxR13AmT0TZ7YXzqwdPIgAz2zPzhRmThEzd2Un1u7MHpxZPbhz9S4RUCjAd6UjFt9/Tx6wqLIGcNeq1asGZ4jswfXr7yJmkD5od3edInZmd+4ZXLV6ApqoM0ULiiENGXDuxWdLiFOyFoQqAZW+7YHfn9UYEGTsgqyL4rydDwQctYAH184MPjKRPbhr9SniYHYCBVKoDgcn9gw+Mrj2zMRdE4UzE5IKgQx4OaDTOV5//e5z58TWQkab1xpwOAKB9pZyiRqpn1cCCq3FEZnU0IJbvPiyasCJg2dmBndms1AdziALQq3Yvh3sNvPI+pk1a9ZOnMkSZ7IFqQHn7hYmA7VarU63Vwg1ciMyljouqlZ+Ue5GVMoF2TLF5V0UwiYEzkEim4XwCe/FQJpFDwirEFoH0QO0pQRtK46/5JYcu3cF6jQpDDm1C7hJDDErawBf0sxXrwZQBlQtogEvdgekNLrnus9SGvfSAObFNmJdDeBjmnn55L4dQL0Ynlc+VzErp30dAcpViA4A/rTYD6wFhFSt44ClRrBqJjey99mrbyhqawtwk9gPvDxWA3j9+s/lB2TaANzUV6yC1RPjEGrM8r3ddgHvVKqCIMuPdBxQLM6LczJLG5YI8BPRQ1+QA3xYia9lwKHiSMVzte5YWjXWaUAxql2Q41sCC75RTNPkVjYcWVgKwKKHvigL+H+VfKZVwFJ9OCcTT7S3KGprB7DoobffHMBPSh2J224a4POiz8jytQNo1OvzibwwkaQ35om8Po8WIRa1HX9NZm3K0gAWo9pjHQckZvMHjASaZdFPGieJ8fFJYj8aMBQ8dJ3dGuNxNx6zuHG3xb7BYvbCh62yS47aBMyLiXZtK9824FD+wFAezbLM7kvNzurHE7NDxJ3zwuDkIXcSx3Ox4Uguw49YHY6co98WsGUywwEFbW0Aij2lS/J8Xb9pIxcFwET+cX3euD8/aSTBlqSRmP30r4Q89G63NZaMZGK5YVss5h7pt/Xb7Jmc7V+UMsPWAcUZF+pJBcB26mAioRceCb1enxD/Ef/vjjtAIdU9JzqjuWLxq1ZhcrAtwFTVYEylLFdMLVqLonrqKqryK7u75VYwHlHW1jrgG3U9tEu5TFsCfEMcsj/U3X23zIGFBdsdBiz25X+pwKecyLQEuGlxMEYGsE6m1jrgL+q1EfWqYEuAYnEK49lygMrNYOuAP63XRnQc8KTYCHbfPECxla8DqKixJcBf1AdcUBw+aBkwUd2XHxtDD+EdevoNqDSbLV7cW9PxbQGwlGij8VC5awc6H0WLvetyov3bLY+O7fj4vrHfjj366PIdXffd17UBx0/bcdJ92lGtsgVAMacQl468Jdeb6HgULU17risD3rdlx8ePIsAt/zyGAPtxfJvDsiGW6wTg1fKsbneppcdxr9ce8bojFrPFvBAAu0Zwsxc3R+zgOO62AUvTnmIzuHzst1t2dO3YcV/Xb7vu6+r65y2PPvp+DseBERKqDgCmSrNkwpj9+0Vr8YF+C77BkrGaM7zNbHeftscieCyAx7Y5yLYBr5YW3ImV8OMtyz/esXz52JYdO9D/HfDNvzi8Vt7LB9w1IyjNA5ZmBVElfDNS8kZHpN/h3eCwAqB2dBgfiVh5ALRG+Ewg2S5gaVawMhUdk46udTCTKS8DAB9d8SudVmc2w8GtDsTR7x2xmnPerXwsF8jF3OhqsJhtpG3A58sz1c8sIkVuvVUyyaTcNDUNWDYgsuDcax89e25ur703wuM8b3bgAXAT/CPe7MYjET5g5yNus93RJqCxZEBx9ZYgv7r1nz78dWQpAO8sG/DS8fK04NxPPpQupehwb2LHuuK8qmTa7Ne3fnrHh79a/Pxwx0a2XzshEq441C2Rh+74sHxE3cJH9k6Oi6a6utAiKuqitKv0/Vs//PQfyoDfPfnJFaUEuEnARHf3WVT9Dh2X8s3946f/UOZ7uTBUUPKYVgA/7ur6OUVdruxIXL/11l/fWuaD8yoopU/NAW76W2FRoXSVNmrt3d7yKIzuZSjzrNIAQguAeoTw3jNdXdWAZYP+OVrheVLJR5sDFK6RuFjhnd2XecmxtQtZImUc7KCLomsknvn7Kr6uMYm/IgMqrG5sDCguPC/Lc2g5zMWzEry513sr5gdfrqtNBWBxZb3UgNfPXaietZbKSfAZ4mXVM7wVkhpKSdX9DDnoZc3UoofORSpZdCcRoPxqWHWA40QefMCIHvApvxz4KHHtnYJsKYDGVgEPgKLUZD71ODG0H2ogGPAsVeopIXmp6goe7TfgnPJtAe7LDxkT+4nZVB7drwD4ut6l0OJQRcAUqoIFhSXpjQBn8/rEgSH9bN54YJLY9E5pyV3Jgj+oBtF9D2kj2pk+Gycm80OTxn3EeGqW2NFVBFQ2IABCkeZbnQAdGgI3zQ8liMQscc1eXCVSbuJrJiZ0X0EemmpnhteoNxKpvBE9jPpMEVB+zqwMaFSu9U1EUden/2RZIQCWo2hN30SXqhuym4yiqU/v+Asg+BVVXD0pK78RqmC+2ZHt1L4D+bzRaCSMB4qBVA/Ziu4xYTla8SqJ7pq5M+0tYIGU0oLtZgELOx66Y0txMdrld5UA/xz5jNIS6rqAqcTkvqHZfeOzCTQxke/9Pw8te/GEuPL84nEFwCPZ/D7FFelNAmYBbnl5SShV3dSXZEsWARa+0WSQSSX0s+iWMgcO7DsA9VC46Ln3y92Xi4n2ihOygLp1J40QY9pqB8v224JO//vlJa9KhKIFm85kjAk9odenjPlUCrW8wKd1rzi7uMBWIFxXWWpa97kVorZs+xbMCnwvlvtmioTfFVW+3ATgPkK4r4vktjxZt1a39+LihQOI8Gx31foDnXmu+1uitnbawaIHoQbwhctSjRrqnBzgSdQu1akVNYD5A5OzQ7PEJBhvMjU7pN8PX7nBOBenNJXqLkrqtVar631prrv7eRFQsUOoFjCFhiOuV/KBSnkXRRlPE0EmNQSxRQ/t7fi+oRQ8QzLTi+sun5iq1nZ2HbKTTqcz9wbWrXtbuBT7OQGw7SCTEvzzUpVGzUU5wGsEagibiaKJRH4oTxiH8pCIDuX1s9d6cPy27hptkK49xvP8S88+OzdXus78xEtwcvkrbWUyIN8VhpOepKo0ys1+Xr80T+i/Zx7MKs6aN2roC7cgO922sppPU9lnEuTQFJVPndS9PNjWHH3+mb8Uzv3uao0yCyz2Upp5o/4bupdbngBN2YXp9ttOVBfnpePVeMdXaqgpYyqlW7C0MyaTt2utwsmPXajUSN0CX95eIRcpDfUt1L3Wtjq7BNUPLV7XvS65cKdswOOHVkrlErqQD3XMlJWpANS7tbhdqIJd36kq1Be7ui5SFYIu5iP0WdnbrKgCTCFf43Hd3jmxmySRqUMnqpnRpYMJ5Y6ZGsDUNeFk/1h0wJeqjn/hvWqN6NrIhHKAqQ+Yv/ZjobcX6H0JeWA1oaY6iAsXuSWIryhm2g0BUy/0iKUTWS4SXqhRUa3x/CZoBhVuIFUXsJC/Zi/upr0q1rHaOFMtU5Cb5weVR0XrARZOXnuhPPhh2SEC/qChSnStoj57RbG7Kw8IygKSoU1rMUZqRL8vPmlK1UCiTUhkCop5jBJgIXXtBbdOWnf/otgIVHtNLeBhoYet3AOVaeiv8e5Kk9tXiFHyUl9f39P/WfP0009dpc6Tminy6aem7peeAnVe6C0pXO+tBJj4L5Heah/jx9T66BTyUeW+RDWg6Y+e7Kn5rfbbRRP29T11fmrqaY2GpL5+tW/q66CgAhD5aP1aKAP4JbkKVPLR7zT0UaRSeRy2BvD3a/FA3GKmcvxP+zRXn5p/+k/Ieeqpvvvnn/qT+8GCFSb8JgJsbhHCl2SLoxhHVZjweWOqcEU9oOx9bnqeE034LFjw631PU+fvP39/H7jn1JTm6anz0h7N1LdSn1ypE7VVA9qLcbQmnakl1Li+US9wqwHU3iMCXjqnudpH9VFU31VgOX/16lUN/K8wIXW3chrTDGDJhGM1OXAN4Gv1Ggl1gOiCnXIgResohRyiFFIrtMktSmgJMFD00ZqUu1rmZe9o2CRgz+Vib6G2ca+SBtrUA5q3FAkv1Sek5uVPuTlA3Zul/sLlBgWq2I9oFrAcZrpuWfleHaXC/fDaBsT5UpfhxNlDNSmoRFtfA21NAJZ8VGBUDqbUm3VroFrAko8K8t+V3eX1BtqaACw1hYIoV411DYpUJaB2nQSwJu0uybziZXUtAOK8BPBFpSKVvQdmC4B4z4rGgCq0NQOIS0yo2BzK3jO1FUDt3rkyoGIsjTXU1hSge3Glz7vyZdowhKoHxHUvLZpQqeMkcxVMO4ASE9YH5Hk+EOB5C+514F47brbj/OK0kFpAaS28WYCSQCqf0FCvCT4TsVnt/e5APx7Lme2k1x0bdo9YmwWUBtJD8tpu1B0baQFQEkhrByuQxq8W9+UjeL/VOoJn3DG7NWOP8f2xxfNWCygxoSygmvrQJKAkkMr3m5aVfhfBk+Z+u5dMJu0xd46PWHhrLNMkIN5zqW6UKRdnBwEj5TAj206UL72OBfANuHfbiBsfDljx4Zhj27ZyzqgecNGEsu0E9X7DGNo0YGnoomudrMa3KjVa0EiCOJqgeMujeoAlEx6X99DzwonyeMBmxkdGRvDAiA26oTYLHkMu5B0ZsdmbByyuJ3xONojON0h8mwbUvqncClJFbbkIWjCa8zpsIxFzDo/keJzk8VzMnvSaLc0Div1e+ey3lIWCMwYsuDsQwL0BeIO7vegrt9cMX9mbA7ynThtRvL4gYwX72cnMsPAXWLw2bwbPjXgBkMzk3M0DCk3hddlUu+gy6I6+/Y6kZYMjlotkHP0WS2YE74eHm086eHdTgPht3ZJbU1VqEzot9gCeg2PazBl8g2XEiw97NyRPW5J4LhOz58QyagVQoZUvtbrJCI9HHECD/kZQwOF2ZJDH5Nx8jm8W0DynmIiKQSt32m7JbIjhGdyds27o5+0xUJ3D3QBIJje0YkFHV+0IvlikxaDtFgH5pHubOYAAR5KkOYnb+u18zh0xNweoO9d9XDalkL9zv4w0Dch3XX9MtkSpYp1IZoahEiTBUc3gqfAmidut/bgb3Zp9ZCTQLODZFfLaGvUDWwZ8ckwpsy81dKgthFgCEdvsNZvRLXLQFRu41+KFj97mALVvylZAAGychbYIqPuJQpp9XkXeJEhTgAsKfPJ/CKETgLjuLVlCFX3PFgBxbUxe21sqPVQBELxJcCqUgFgson/BqzBcrXtHXmXjnm4rgLrX5B1mXXuAjv7hDJ4ZPu3ehsdipK0/kiGHY9uGMyjh0p2XzdKU7wDUFmCPrDaNmn5EXUDebI7EwH4BPodDHmRHoXDELORGkXl5wAYDsPUAzdBkmR39pH2bxZxLJrfZ+3dviJHJ/giO976jkSVUG0SVADOxWISPbHDgkIhss0JsB8BkTPy7jL3nZV1UbcMkB2iDssyhW+dZh0ETb4WUC14Fbbq75QpUVVewHuAIJJLgmBFQaxG6cRsgOYgExD5Bz1dlC7Vmrap6wNO2jDlngU6xFYp0eAS6BGactGUEp9DdI1ue7bWDZofDgVt44apDi3CNUAT3Lt7ndZksoNp6LwOYAe/P2R3DwkgA+g0AbjPbxTm43nk5QLUxrflmApePM2rGR5QALVar1QtPwh/vFO7hEPDi8J3YH9K+KaNNdYVoCVD7uozKWKO9lAEbiEPGgqobpZYAZbym3FdqLE0D6t6uWSTXaMplUVoDlFG5V22RNg+orRkfUZ9VtAr4P2osqF5l04C4vdph1OeFLQJq99aUqepa3wKgrq9Knfpcu0VA3Fzb+raRyTQ8ydqpnjZz0Yaiq2nrVbe8LQDi9poaoTrKtAgo09arTWRaAazpU8zL3dFCVloFrK4W1JtLWAchkWrVXVoGrGrrG648kEgrgD03Khb/zKuOMS0D4u7KMlW6rZncybYAWNnLbrT4RyotA1b4qPpEFG8NUFsxTkIta7xHec9WAbV3SwGb8NCWACuDmvrRgzYAK3y0iTymRUDd3y0SNpGJtgPYI6kWSw+olXR7bxIgvuxmWhDvXazzNwtQEmZuAqD2v950QElTeBMA8cCiv6jve7YFiLsXM+4mmsFWAXvKC32pbzdRnO0AljPEJvpKeMuA5S6a+iFDYbc2AMte01SRtgpYHupqTltbgMUMsbkibRmwOLrWpLa2AEstRTMhpnXAYq+wqYDWLiAvAqpaPVKWlgGLuZPqoQNBOgDYVCKKtwvYVCOItw0o3IPz6k0CFKJ2U40g3i6gkMw00b0WpGVAoV/frLY2AYWWsE6tt3jRX+qpvPituSlsJBatF9eilrD5iNYCoKBSpxOuLkRNU91KkXHbMhZHwC0u4moeUOs9trD11XuPvrJwTCv4S4MqOGyPOfCRtgC13q3mhSMPPHD4yFadCFhv0N5qy9i8gdORpDtWvqFiU+tkDm/dfHjj5s33vrLxmFZoCOXuQl2WgM1uS+LJWCCXtPItAupeObZ589HNRx+86/BWLQBSfQp33RP80joSG7YErNaMnc+VvmwK8EtAt5nbfO8DG7dqcYeGeuOH9Xrzdn7ElsOTSbvNZh9uFfDoxgeOAuCrhzceQWX6xp3ZEdkfyo6T8s0AQiXQbY1u1YmiRSsSPiCIH8sPwEaKz3YvbsfRXWLN4pdNAQq178EHBJVaHar37vObiFQv75Ap1oxNRpoA1GoXFrRbBU3aBagN8JXuTz8hUj24sGaxWqz2WnE7mgPUPfjgkQdFla8eQYS4NnCAIF4A0Ahf8adTkXjNMqLeRbVHNm7+0dYzR17lFu49cuaYJWrBzS8kRG242cFXq7PKibm5a5c2vsIdOXz0yAObt2584IFjD27UaZ8pCPdmELYGeJWD9+oAdUcXjuqOvsK9cgxq4dGN3FFO9wIh3ghJkIhDnTr1gNojRzebt75y6oFXf7T51OaFHx09o+tFN46R3NrIEVCTlaq04LGNG3VHdZu5o1H4/8DWo8d6slJAHF1+omKGogkLgkrL1oVXF6J3beUe5BYeFIu04t5NFjtf4zstAuLQ1kLF0+m2LohVXvdDogoQ/W3YgLeBPlnABrJQfLUXRMBKiSxb5q6/fyUgv0yd8LPoT2zMVv78tmU224bb6u5X+wcWmS+pld8TRPXPS8LUqPxC/jWLh8M8oRDjDIXiWDgUYplQGMPoKGxxxuGJDo/SrBNjTcFQyBkPhWhTKOTCBkIhD0aHQmkMvuLgV2nMN8pgTBwLhtFBg5hp1INeuFG68Sm44DfTfjiiifQPMAPopKYxpx9jOYwl/UFxmzONYXGTJxSGH5MMFsYMYYwJqwD0+7E0Y5j2OLGgE/1+2mDiMFMabXGBM8NXnIfFosK2EBzbyWJxjx/t6eTga7mSHEsAAAWiSURBVOEd4xoAxAEsHvbRNBRLfBobBTqWhA/BxqcQBz1+zGBAELtpFyqgtMkZYp1RjPVgHlbc5gONjF84o2l0WIPwaCimNOfkRkednulpOLo/xNJ+v0EANAShBIEp7REAoRidfv+0yTk9GsdGhTL1AWPYjywI+kbjficbZqanaYaB03XFSSbuMoTSo+oAQ3EXC2Z3ORkEOBpNOz0DHgBEjMI2BIjKAT2CHlY1YHog7vKB1aNOZhTtC3bwxAVATziOjoU5pz0+LC6YCmijrMcwjYkW9JUsiNzFaYqPhsk4Tac5H/zQSQ/EQ2TUaRpQAcg6DeD7jADBhE2maJydBv8ggS5uCjPiNpfJBOZzchwDnukPgteZuDhjaAgIjygAQj3jPEE/qoNQLGDGOGfAfAxGB0M05oL6CdtQpQyyLOaJupAFaX8IyEULpqH+gh3gZ0KhxrE0/ADzGYIhFTHb6fPRHp/PiTFOKCufL8qCZzlNGA0P2IRFhW0+HxwR87EYy7DofBnaB3X0iybhC/lCfjeE/XKVOKt/4fosTqtz4umukj+ANpDxCQ/Wx6RpJ2fweUyQE3CmjiikkWDMf6yUpYuZcoDBKLRKYWfUz3mcuzE/y/pZTzjq6shJ0B4TCPbw8kr5M8wUrfYdplSiYlLIlHJD9DunQbKlWUCXLxo2AWM07mOCUdbPuFwsG/a4PB0BFM/64a5K+QoWpyEvgIYfEjYoAJZx0qY0DWkFNMXI5E6G5QyQEtFx1gOoHgP8iKYhvWwBcElFETDtc8ZNbMgEgJ4QHTZ4pmlXmI5DQug3xf2GKCSdYS7tZ10mV9wTj9PBMO130Y0DRHRuRYXMeVC6UhSGiTrj9fbuIGDcBI8wPCARjZuCTDyMAF0+ATBMp/1QZVinZzRuGojTrjgd5ui4GkDmP1QJOHfcl4ZU0eODlAkA4Zn1cR4fZ/JxvrTaigiZPDyzIg5Dl91bERD13WganBBclDWYMCdroEUX9bHgq5DBMZDJwWcTTaMtJqc6F5WTcHSA5Zi435P2QW8qmgY2P0f7OUgmg2oBQ9iowePknGzUwEGC7Yx6GIjOi4BjFTFm7M/qHcupGL9bDOwuLu7x0GnoCkZZk4v2RT0ml4d2mXweLq4ibgkS8jgZnz8K/SQIV2EagjLn93FlwJvXTCyVQHBgfX7OCVXFF3axnN/EuVDnpgho+oNKUVtuny8xiE8G6eci4Fc1lfJEeQsIMqeBUdPIfQ6lBFi1Mv0J6J8yDAdl4DNgqB/KsOHfMUDG73EG6XAUuuFhUxoeo5/jeolMgPkWfRPzld8pWzCO0WmfJx3EEGDI5FMzsPZZSciJeZzRNGfyYCyLHpzByZoY1hBlyoCVAhb0RTEPJKQmsCDmiTLO6GcMUU/8bNSP+aNONmwa9aFH2MeGfXTYx4WLGfR/66uUJyR70z75o36OJORjQ1gIMvQ4ZAgmv8/k93DBKBeORlm6M52uz1gYBhP+GaDjZxAemCGEvqVLddATrZSabva/Pilargi49w8r5d6qXwspvjSMMqyzcuPnVUqAt1YIAmTThmiU4aJYFMILx3AezwBkr5wTvoHX3U6a5TAIRPDsZ7jWkuybIcqAdJpJB03xoCmI5inoNEpgOQhWIQ9UZmfY44SGEnI/T9gU5j7HbYgyYJhjgkHgYgYgikI76GdccY4eRYBBlzPocwZdTAiS2wFTiE1/ftsQWkzA9v5hDeDNEwOJJiPosGfA5I+ycRfjFzIT526oGRAWSYwEM5gMJgaePGE/1lQEpH0ejyeKvf+fKoVbGhR5iSIfSfsG/Fg46HGx0KlnUIgfGDCF40GMDrlCbDDtgsbbFfe5gsGB+OfXX+RllB6NIwtGXaagy+RyoYla8KzdTld4IMw446E053fFDQPhNMcOhMNx7negEftC/g3I/wd91KreeroJEAAAAABJRU5ErkJggg=="/>
          <p:cNvSpPr>
            <a:spLocks noChangeAspect="1" noChangeArrowheads="1"/>
          </p:cNvSpPr>
          <p:nvPr/>
        </p:nvSpPr>
        <p:spPr bwMode="auto">
          <a:xfrm>
            <a:off x="307975" y="-8763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png;base64,iVBORw0KGgoAAAANSUhEUgAAAOAAAADhCAMAAADmr0l2AAACzVBMVEX//////zMA///MAP8A/wD/Zv///y4AAADDw8+0tFX29hn//yDPAP8Avb3//PwA7Oy/tLTbz8+zs7+1tQDPz9rs7BP/zDPh4eHb29vq6i+9vQD7+zKTkx1+fhnd3Szu7u64uCXQ0NB4eHjU1CrBwcG3t7fy8jCnp6ednZ1OTk4A2QCzcLPhS+Hb49uuriPI0cT/zSOSAL3t4+3Dwyezkzpra2tFRQ5HR0dbW1vMzCnoYbqvr6+goCCezjWHh4cAsrJPTxAAxMSSkpJtbRb/AAAAAP9zc3MA5/9ZWRIA3P8Aq/8A398ApaUA9/9xcReJiRs3NzcA5wAApf8AYWEAzv8AlP+zlWMAvv8AQ0M9PQwA49gATP++AOMoKCiMtIycnLUA//mFhceYRbQAzADa2nQxMQoAt/8AtQAAZf+0i3EA0/+vpEIYGBgAmf8Aff+0mFG0qJAAc3MAMTEAlpYAgIAAfwAAiv/2dLZbAHLjTe1nZ9tlabPw8FKXl7lzc9TBwZLKyofJAAD/bvP/d94AscJFtEWsAOgAYf9tAIgAVP8iIgcAQP//fM8AhQDn52DRgZy9OMkAGxuaANSojLQneF6qxEPjAO+60XcrADZAAE/gV7kcACPgS9Gtt2N0jETVNt9psRVCu9pxzrRmAICpUmu3V5XGU8Noh8lfndeCAKKJXmbJlIdqsoGEpoQkyHhu8QAAsYSBu6WJ2ieZwl7JiZjDZLKlxolZtBLUdKpPxABXV+TQ0ICeR6OkfHJxPa5xum+eZoV3PnReXuBxmFlzLoqdXoylM7uVSZSR3QD0epjqMNbrn7ylLpyRgVuoIMitACqqAGFxVbKQWtxSgs3O42GfAAA9kK+UlFGF0kqpXMpjgC0AsTRuGLJPgrHVkX+exk+nhEbEbR641iapJEPesS/MiiQn01zJpR8wpbgAVAAALADVAAB3d0d2xWFsLUA9oduFAAAgAElEQVR4nO2diWMb53XgZwYkZk0MgG5UegDjGBwDDKBop+ViQQACjNMiQIHgIVISZZORFJ2WJcoSZclUZMmWZDo6TMtyrdhaedWotR0lapXER1Nf8SbrY72x2njrOF03zTZNs07d3b9h3zcDgANgBhgclN3UTxCuwcyb3/fe9773HTPEsC/kd1loDyO+MZXeNBSXb8nOplXxkCTpr/6SIVlyAPORrPgxTToXt5nSJFCwJBlixN0xGg5BBoWNNEmLB2DJaXj2k8IhGBIO4CzucdPFScbhycfRGMeZokzUh8zl5HwmjBMBWc4F58d4fCJlaDfJwSn7TWRYOHUSnqEs0sKxOJ9YJtxuMoRhYZIeJRn0SpqEPWpK8maICc6NJcMDaQzMwEWDA+QofHbBmYmAUdI/SjqZ3f4g6SmWCAc7xbFpQAul0TMGuwrGCcVDZFQ8LAIEeB+UDbc7TZpo0oWNkp8NYBxOIxw1oPMBe6V3k1iIhDNlRcBp4Sx9JJCLbsgCoAEKA51+CNst7AQOjYThgsgfSoAuMjyK0BgfeO5uYY/PBDCNGdJ+sBvSP0DSIRITHKvooruLgJ7SDggQPBasjqHKh9gAQ+Ajw04pIMayYdIQJ3cjR0Z7fBYuyqTJsMkXZ8ndAiC4mEAU9qSdIqCL9PlJJ01ORzkhRLJxcsCDxT0hcD6aZpBzOotnTpP+tAho8pDTHsbjccFHhqZdUDxpj18aq26aOMPBcJp2hdMMFgQXdAbjAxA82IGwi2HD6IQYVzAdNmF0PBwUAshAOBj0Y/FwXIyXA7CTL1wMt1w4HeTQGw/6kYkNu0S7R8M02sP0GfD9GxBDW/L51obk9/Rtyf+6TUGsMfF12b+Tavv3Q+0oS9kUlA2XN3xUC0i0IwW3JYDjbnPMarXgZh63u3G7HYd3DngWpKcS0NiWtkhERhnuhY9F0d7SYcArWrMNx2Pufi/P48MZS4C0OBw4HvGWNHYU8IdeUMZHisq8RWWAjC8V4BUdbh4Bne7Twxvs+HDEEXBkIqCTx+sC5uE5ZZS+USWpHlSavHsbUpZxOwK8oEyqTREwMU7kJ/enCGLfPmJ8cvJx1XxFwBzu7befTmYCDve2AO4O1AU0Pj5EjB/YrycIMoHepFTy9YrKIiVlEVAGgAF7Y8AD5D5iMpUnCSO8AcqEaj7cTCaHwYLJfveIGbfxDtwWcEg0ygAayckhgiT048Ts/gS8SexTpS3fKypziMq8ojJHBZ8i4BBYcFwPgONIW16dAQsRvEKKNcHtqPhWzkX3DRGTQ+P78gkoycnE5AFV6nitnDa7wyv9tp6LGif3kUP62XECKFVpTPVUAm4VzsASqPxWATCfGNr3+Oz+ceGNGm0ndRWHtchrqwc4q09NAt/+PHiNKklUqNQuHBFeHZZKlQqA+w9MpozGyVli/6y6OlgFKGqz8JXKlAFTs4RxfB+KaUNgwZYAn4EiNTt4c5XKTkXRk7XaHI6At0pbR5uJK1UW9EJ7iNdIp9rBa5VV0Ps3eLX1Og1YqKDRahdivF1GZYcAK7XptLfwfERGWycBK2KM9h7dRzoZhR0DNEoLT/d18zM6rZy2jgL2Svk078TXyTho5ywoAdS9Sc1/u+8ti4y2TgLqJRa0a6gblOYeuULtEKBe4h8BpI16Tc5jOgn440Uc7bepGxqNRq4KdgpQqm0v0ka9s8SAUg/VvY2K9HyPjMYOAUojtq4PuQu1DN6ODONW6MzwNpvZHIFnR+cA8xI+XHeeepui3oaTsFvd0EWzR2IxB+7wxmLWzgBWtEgA+IGGmgd/sUXsmQDPB5IWM+nmkxavpWOA2YoY7aCoDygKqqAlY+53J/FkwGa3BZLuEeiSdgLwil0riOiFuqvgotR5VJwbkhZ8ZATP5TK8m8/lknynAK/12t1IhETC0vs6hVTuhRMYTgbwwHDE3j+SMefgebgTgKnb1omC6kDP++8D3XnqdZTKeM3bIJ/Bk9CrAMDO1cH8jr8cE2SL2ev1/u8pCDCaD+aRBQN40o73426rux9PumMWbycAn5vrFmWvrqdn74kLEGHO96GQbd6wzY4AAW2Dw5FJ9sc6BPhwV0mWb9myZez6JQCk/g7VylwyCcrwiBW3xpJuMtffAUB9d1nOnTs3170SaeuTxoCOR9GPuyrkB8iC1JeXKpNJdFfISkHbDXltnQHMj1XwvUwhlZp7lwrwiVo+RW0dArz7uoTvdpFP8zeyyWEHAH968UQNn+aYvLZWAWfhHyS8xkQeffoFdeHvy3y/LPJRvo5ZME8Iagij8LLphmbF2Wq+TrvoJPxL5FOpxwXEn0EecXsVXyfr4DhoMxL5/KQR/XrT25RmZRWfhvqgw4D5SWJ2MpEfh2eCuBPahUsi3wtlPurBjrnovsR+YmgyNTRpHAJtxNegPEUTHior02ztrIuCBUHfUH5SP1QEpJ4RCS8VNX7wPztXB8GCxtnxVGI8j4bAEKBmxXEp4QdHn7/S+SAjnppxE8RtZDbq3UVA6oP8JiIl1z9rCVBPJIhEwpiH1yEozvNI3SHEd3yFoO0wnENhYYk6vHd+jdgkaNR8B/E9KbDOo2iQrR5uahlwURJTJxOitkvHywakvok2fU/WhG0DbuqjPnzohqDyPdREiEX6LWKJAG9oHrrjrwVtU2e7jx8SckJqahPaJO+j7QPemL/jjn8UVFLXb78khhhq/ptLBNgHgH8lKjl7aEUpxBwmWnXR9WsLpwYPrt+1dm1BEVDz10ULXrg+VQ7aN5YKkJr6ybygYsXxchOhofKK2hoArl61Z9XEwcH161dPKAJCiBYN+P2uLy+q/GaxUgQCagZ+VctVihLtd/lE99nF8jwsarM7HA5vpGLwtxHgwe2PTKwm1s/cpaQxX9JCQYy5hSqrvFG4YobOksNicfMOB29RAbhrPbEnu2Z7ds1qRb47ywpQEL24WJ4nX9ZZzMIkVsTsjUTUA66ZeWRiZv367RNKSn9aUvkiiqHvLQLatV5+sSwbTIAKsn3VmlWoNLcrussi4EUUQ8smhDxNGwgsDlJK5pPbDjJvFFVevl6Zp/2tziGddfEuflAGPLj+kV0zExMzjyhqSxSPf0ls5ssmnLfbKhrdiMPcIcA7p4px85fSPAZJ9UB6IGZpALj64COnJtYW1m/fvl5J3deKgCJf94myxz5ZVdEtpVlQBcBVxM7BndsLO9cW1kysPbgLvV0zOLN9D7F2O3GqsGbt6sGD2welgD8optrXL5RU1kTtkt8oAhYKhWxhcLBQILINAC8fr861a3qD3kB9wLWrdp2ZKNxF7FybndhO3DWRncnuOUWcIU6dIlZtXzuzPrtzfVYCCBG0KD8vElL31jRLfANAFVIEPFTqLB0/VHSgJ2paeXOkHuDOtQcnThGEALh+NbGTKNy1M3tqzZ6JNTPZnTNrZwrEzoLURUsGFMYrRJ21HVC7XR4wu4Y4WNizHR7E6l1rVk+sWY8C6Z7Vg8TaQnb9IATWAsRWCeBlSX/3kFgPawFxR13AmT0TZ7YXzqwdPIgAz2zPzhRmThEzd2Un1u7MHpxZPbhz9S4RUCjAd6UjFt9/Tx6wqLIGcNeq1asGZ4jswfXr7yJmkD5od3edInZmd+4ZXLV6ApqoM0ULiiENGXDuxWdLiFOyFoQqAZW+7YHfn9UYEGTsgqyL4rydDwQctYAH184MPjKRPbhr9SniYHYCBVKoDgcn9gw+Mrj2zMRdE4UzE5IKgQx4OaDTOV5//e5z58TWQkab1xpwOAKB9pZyiRqpn1cCCq3FEZnU0IJbvPiyasCJg2dmBndms1AdziALQq3Yvh3sNvPI+pk1a9ZOnMkSZ7IFqQHn7hYmA7VarU63Vwg1ciMyljouqlZ+Ue5GVMoF2TLF5V0UwiYEzkEim4XwCe/FQJpFDwirEFoH0QO0pQRtK46/5JYcu3cF6jQpDDm1C7hJDDErawBf0sxXrwZQBlQtogEvdgekNLrnus9SGvfSAObFNmJdDeBjmnn55L4dQL0Ynlc+VzErp30dAcpViA4A/rTYD6wFhFSt44ClRrBqJjey99mrbyhqawtwk9gPvDxWA3j9+s/lB2TaANzUV6yC1RPjEGrM8r3ddgHvVKqCIMuPdBxQLM6LczJLG5YI8BPRQ1+QA3xYia9lwKHiSMVzte5YWjXWaUAxql2Q41sCC75RTNPkVjYcWVgKwKKHvigL+H+VfKZVwFJ9OCcTT7S3KGprB7DoobffHMBPSh2J224a4POiz8jytQNo1OvzibwwkaQ35om8Po8WIRa1HX9NZm3K0gAWo9pjHQckZvMHjASaZdFPGieJ8fFJYj8aMBQ8dJ3dGuNxNx6zuHG3xb7BYvbCh62yS47aBMyLiXZtK9824FD+wFAezbLM7kvNzurHE7NDxJ3zwuDkIXcSx3Ox4Uguw49YHY6co98WsGUywwEFbW0Aij2lS/J8Xb9pIxcFwET+cX3euD8/aSTBlqSRmP30r4Q89G63NZaMZGK5YVss5h7pt/Xb7Jmc7V+UMsPWAcUZF+pJBcB26mAioRceCb1enxD/Ef/vjjtAIdU9JzqjuWLxq1ZhcrAtwFTVYEylLFdMLVqLonrqKqryK7u75VYwHlHW1jrgG3U9tEu5TFsCfEMcsj/U3X23zIGFBdsdBiz25X+pwKecyLQEuGlxMEYGsE6m1jrgL+q1EfWqYEuAYnEK49lygMrNYOuAP63XRnQc8KTYCHbfPECxla8DqKixJcBf1AdcUBw+aBkwUd2XHxtDD+EdevoNqDSbLV7cW9PxbQGwlGij8VC5awc6H0WLvetyov3bLY+O7fj4vrHfjj366PIdXffd17UBx0/bcdJ92lGtsgVAMacQl468Jdeb6HgULU17risD3rdlx8ePIsAt/zyGAPtxfJvDsiGW6wTg1fKsbneppcdxr9ce8bojFrPFvBAAu0Zwsxc3R+zgOO62AUvTnmIzuHzst1t2dO3YcV/Xb7vu6+r65y2PPvp+DseBERKqDgCmSrNkwpj9+0Vr8YF+C77BkrGaM7zNbHeftscieCyAx7Y5yLYBr5YW3ImV8OMtyz/esXz52JYdO9D/HfDNvzi8Vt7LB9w1IyjNA5ZmBVElfDNS8kZHpN/h3eCwAqB2dBgfiVh5ALRG+Ewg2S5gaVawMhUdk46udTCTKS8DAB9d8SudVmc2w8GtDsTR7x2xmnPerXwsF8jF3OhqsJhtpG3A58sz1c8sIkVuvVUyyaTcNDUNWDYgsuDcax89e25ur703wuM8b3bgAXAT/CPe7MYjET5g5yNus93RJqCxZEBx9ZYgv7r1nz78dWQpAO8sG/DS8fK04NxPPpQupehwb2LHuuK8qmTa7Ne3fnrHh79a/Pxwx0a2XzshEq441C2Rh+74sHxE3cJH9k6Oi6a6utAiKuqitKv0/Vs//PQfyoDfPfnJFaUEuEnARHf3WVT9Dh2X8s3946f/UOZ7uTBUUPKYVgA/7ur6OUVdruxIXL/11l/fWuaD8yoopU/NAW76W2FRoXSVNmrt3d7yKIzuZSjzrNIAQguAeoTw3jNdXdWAZYP+OVrheVLJR5sDFK6RuFjhnd2XecmxtQtZImUc7KCLomsknvn7Kr6uMYm/IgMqrG5sDCguPC/Lc2g5zMWzEry513sr5gdfrqtNBWBxZb3UgNfPXaietZbKSfAZ4mXVM7wVkhpKSdX9DDnoZc3UoofORSpZdCcRoPxqWHWA40QefMCIHvApvxz4KHHtnYJsKYDGVgEPgKLUZD71ODG0H2ogGPAsVeopIXmp6goe7TfgnPJtAe7LDxkT+4nZVB7drwD4ut6l0OJQRcAUqoIFhSXpjQBn8/rEgSH9bN54YJLY9E5pyV3Jgj+oBtF9D2kj2pk+Gycm80OTxn3EeGqW2NFVBFQ2IABCkeZbnQAdGgI3zQ8liMQscc1eXCVSbuJrJiZ0X0EemmpnhteoNxKpvBE9jPpMEVB+zqwMaFSu9U1EUden/2RZIQCWo2hN30SXqhuym4yiqU/v+Asg+BVVXD0pK78RqmC+2ZHt1L4D+bzRaCSMB4qBVA/Ziu4xYTla8SqJ7pq5M+0tYIGU0oLtZgELOx66Y0txMdrld5UA/xz5jNIS6rqAqcTkvqHZfeOzCTQxke/9Pw8te/GEuPL84nEFwCPZ/D7FFelNAmYBbnl5SShV3dSXZEsWARa+0WSQSSX0s+iWMgcO7DsA9VC46Ln3y92Xi4n2ihOygLp1J40QY9pqB8v224JO//vlJa9KhKIFm85kjAk9odenjPlUCrW8wKd1rzi7uMBWIFxXWWpa97kVorZs+xbMCnwvlvtmioTfFVW+3ATgPkK4r4vktjxZt1a39+LihQOI8Gx31foDnXmu+1uitnbawaIHoQbwhctSjRrqnBzgSdQu1akVNYD5A5OzQ7PEJBhvMjU7pN8PX7nBOBenNJXqLkrqtVar631prrv7eRFQsUOoFjCFhiOuV/KBSnkXRRlPE0EmNQSxRQ/t7fi+oRQ8QzLTi+sun5iq1nZ2HbKTTqcz9wbWrXtbuBT7OQGw7SCTEvzzUpVGzUU5wGsEagibiaKJRH4oTxiH8pCIDuX1s9d6cPy27hptkK49xvP8S88+OzdXus78xEtwcvkrbWUyIN8VhpOepKo0ys1+Xr80T+i/Zx7MKs6aN2roC7cgO922sppPU9lnEuTQFJVPndS9PNjWHH3+mb8Uzv3uao0yCyz2Upp5o/4bupdbngBN2YXp9ttOVBfnpePVeMdXaqgpYyqlW7C0MyaTt2utwsmPXajUSN0CX95eIRcpDfUt1L3Wtjq7BNUPLV7XvS65cKdswOOHVkrlErqQD3XMlJWpANS7tbhdqIJd36kq1Be7ui5SFYIu5iP0WdnbrKgCTCFf43Hd3jmxmySRqUMnqpnRpYMJ5Y6ZGsDUNeFk/1h0wJeqjn/hvWqN6NrIhHKAqQ+Yv/ZjobcX6H0JeWA1oaY6iAsXuSWIryhm2g0BUy/0iKUTWS4SXqhRUa3x/CZoBhVuIFUXsJC/Zi/upr0q1rHaOFMtU5Cb5weVR0XrARZOXnuhPPhh2SEC/qChSnStoj57RbG7Kw8IygKSoU1rMUZqRL8vPmlK1UCiTUhkCop5jBJgIXXtBbdOWnf/otgIVHtNLeBhoYet3AOVaeiv8e5Kk9tXiFHyUl9f39P/WfP0009dpc6Tminy6aem7peeAnVe6C0pXO+tBJj4L5Heah/jx9T66BTyUeW+RDWg6Y+e7Kn5rfbbRRP29T11fmrqaY2GpL5+tW/q66CgAhD5aP1aKAP4JbkKVPLR7zT0UaRSeRy2BvD3a/FA3GKmcvxP+zRXn5p/+k/Ieeqpvvvnn/qT+8GCFSb8JgJsbhHCl2SLoxhHVZjweWOqcEU9oOx9bnqeE034LFjw631PU+fvP39/H7jn1JTm6anz0h7N1LdSn1ypE7VVA9qLcbQmnakl1Li+US9wqwHU3iMCXjqnudpH9VFU31VgOX/16lUN/K8wIXW3chrTDGDJhGM1OXAN4Gv1Ggl1gOiCnXIgResohRyiFFIrtMktSmgJMFD00ZqUu1rmZe9o2CRgz+Vib6G2ca+SBtrUA5q3FAkv1Sek5uVPuTlA3Zul/sLlBgWq2I9oFrAcZrpuWfleHaXC/fDaBsT5UpfhxNlDNSmoRFtfA21NAJZ8VGBUDqbUm3VroFrAko8K8t+V3eX1BtqaACw1hYIoV411DYpUJaB2nQSwJu0uybziZXUtAOK8BPBFpSKVvQdmC4B4z4rGgCq0NQOIS0yo2BzK3jO1FUDt3rkyoGIsjTXU1hSge3Glz7vyZdowhKoHxHUvLZpQqeMkcxVMO4ASE9YH5Hk+EOB5C+514F47brbj/OK0kFpAaS28WYCSQCqf0FCvCT4TsVnt/e5APx7Lme2k1x0bdo9YmwWUBtJD8tpu1B0baQFQEkhrByuQxq8W9+UjeL/VOoJn3DG7NWOP8f2xxfNWCygxoSygmvrQJKAkkMr3m5aVfhfBk+Z+u5dMJu0xd46PWHhrLNMkIN5zqW6UKRdnBwEj5TAj206UL72OBfANuHfbiBsfDljx4Zhj27ZyzqgecNGEsu0E9X7DGNo0YGnoomudrMa3KjVa0EiCOJqgeMujeoAlEx6X99DzwonyeMBmxkdGRvDAiA26oTYLHkMu5B0ZsdmbByyuJ3xONojON0h8mwbUvqncClJFbbkIWjCa8zpsIxFzDo/keJzk8VzMnvSaLc0Div1e+ey3lIWCMwYsuDsQwL0BeIO7vegrt9cMX9mbA7ynThtRvL4gYwX72cnMsPAXWLw2bwbPjXgBkMzk3M0DCk3hddlUu+gy6I6+/Y6kZYMjlotkHP0WS2YE74eHm086eHdTgPht3ZJbU1VqEzot9gCeg2PazBl8g2XEiw97NyRPW5J4LhOz58QyagVQoZUvtbrJCI9HHECD/kZQwOF2ZJDH5Nx8jm8W0DynmIiKQSt32m7JbIjhGdyds27o5+0xUJ3D3QBIJje0YkFHV+0IvlikxaDtFgH5pHubOYAAR5KkOYnb+u18zh0xNweoO9d9XDalkL9zv4w0Dch3XX9MtkSpYp1IZoahEiTBUc3gqfAmidut/bgb3Zp9ZCTQLODZFfLaGvUDWwZ8ckwpsy81dKgthFgCEdvsNZvRLXLQFRu41+KFj97mALVvylZAAGychbYIqPuJQpp9XkXeJEhTgAsKfPJ/CKETgLjuLVlCFX3PFgBxbUxe21sqPVQBELxJcCqUgFgson/BqzBcrXtHXmXjnm4rgLrX5B1mXXuAjv7hDJ4ZPu3ehsdipK0/kiGHY9uGMyjh0p2XzdKU7wDUFmCPrDaNmn5EXUDebI7EwH4BPodDHmRHoXDELORGkXl5wAYDsPUAzdBkmR39pH2bxZxLJrfZ+3dviJHJ/giO976jkSVUG0SVADOxWISPbHDgkIhss0JsB8BkTPy7jL3nZV1UbcMkB2iDssyhW+dZh0ETb4WUC14Fbbq75QpUVVewHuAIJJLgmBFQaxG6cRsgOYgExD5Bz1dlC7Vmrap6wNO2jDlngU6xFYp0eAS6BGactGUEp9DdI1ue7bWDZofDgVt44apDi3CNUAT3Lt7ndZksoNp6LwOYAe/P2R3DwkgA+g0AbjPbxTm43nk5QLUxrflmApePM2rGR5QALVar1QtPwh/vFO7hEPDi8J3YH9K+KaNNdYVoCVD7uozKWKO9lAEbiEPGgqobpZYAZbym3FdqLE0D6t6uWSTXaMplUVoDlFG5V22RNg+orRkfUZ9VtAr4P2osqF5l04C4vdph1OeFLQJq99aUqepa3wKgrq9Knfpcu0VA3Fzb+raRyTQ8ydqpnjZz0Yaiq2nrVbe8LQDi9poaoTrKtAgo09arTWRaAazpU8zL3dFCVloFrK4W1JtLWAchkWrVXVoGrGrrG648kEgrgD03Khb/zKuOMS0D4u7KMlW6rZncybYAWNnLbrT4RyotA1b4qPpEFG8NUFsxTkIta7xHec9WAbV3SwGb8NCWACuDmvrRgzYAK3y0iTymRUDd3y0SNpGJtgPYI6kWSw+olXR7bxIgvuxmWhDvXazzNwtQEmZuAqD2v950QElTeBMA8cCiv6jve7YFiLsXM+4mmsFWAXvKC32pbzdRnO0AljPEJvpKeMuA5S6a+iFDYbc2AMte01SRtgpYHupqTltbgMUMsbkibRmwOLrWpLa2AEstRTMhpnXAYq+wqYDWLiAvAqpaPVKWlgGLuZPqoQNBOgDYVCKKtwvYVCOItw0o3IPz6k0CFKJ2U40g3i6gkMw00b0WpGVAoV/frLY2AYWWsE6tt3jRX+qpvPituSlsJBatF9eilrD5iNYCoKBSpxOuLkRNU91KkXHbMhZHwC0u4moeUOs9trD11XuPvrJwTCv4S4MqOGyPOfCRtgC13q3mhSMPPHD4yFadCFhv0N5qy9i8gdORpDtWvqFiU+tkDm/dfHjj5s33vrLxmFZoCOXuQl2WgM1uS+LJWCCXtPItAupeObZ589HNRx+86/BWLQBSfQp33RP80joSG7YErNaMnc+VvmwK8EtAt5nbfO8DG7dqcYeGeuOH9Xrzdn7ElsOTSbvNZh9uFfDoxgeOAuCrhzceQWX6xp3ZEdkfyo6T8s0AQiXQbY1u1YmiRSsSPiCIH8sPwEaKz3YvbsfRXWLN4pdNAQq178EHBJVaHar37vObiFQv75Ap1oxNRpoA1GoXFrRbBU3aBagN8JXuTz8hUj24sGaxWqz2WnE7mgPUPfjgkQdFla8eQYS4NnCAIF4A0Ahf8adTkXjNMqLeRbVHNm7+0dYzR17lFu49cuaYJWrBzS8kRG242cFXq7PKibm5a5c2vsIdOXz0yAObt2584IFjD27UaZ8pCPdmELYGeJWD9+oAdUcXjuqOvsK9cgxq4dGN3FFO9wIh3ghJkIhDnTr1gNojRzebt75y6oFXf7T51OaFHx09o+tFN46R3NrIEVCTlaq04LGNG3VHdZu5o1H4/8DWo8d6slJAHF1+omKGogkLgkrL1oVXF6J3beUe5BYeFIu04t5NFjtf4zstAuLQ1kLF0+m2LohVXvdDogoQ/W3YgLeBPlnABrJQfLUXRMBKiSxb5q6/fyUgv0yd8LPoT2zMVv78tmU224bb6u5X+wcWmS+pld8TRPXPS8LUqPxC/jWLh8M8oRDjDIXiWDgUYplQGMPoKGxxxuGJDo/SrBNjTcFQyBkPhWhTKOTCBkIhD0aHQmkMvuLgV2nMN8pgTBwLhtFBg5hp1INeuFG68Sm44DfTfjiiifQPMAPopKYxpx9jOYwl/UFxmzONYXGTJxSGH5MMFsYMYYwJqwD0+7E0Y5j2OLGgE/1+2mDiMFMabXGBM8NXnIfFosK2EBzbyWJxjx/t6eTga7mSHEsAAAWiSURBVOEd4xoAxAEsHvbRNBRLfBobBTqWhA/BxqcQBz1+zGBAELtpFyqgtMkZYp1RjPVgHlbc5gONjF84o2l0WIPwaCimNOfkRkednulpOLo/xNJ+v0EANAShBIEp7REAoRidfv+0yTk9GsdGhTL1AWPYjywI+kbjficbZqanaYaB03XFSSbuMoTSo+oAQ3EXC2Z3ORkEOBpNOz0DHgBEjMI2BIjKAT2CHlY1YHog7vKB1aNOZhTtC3bwxAVATziOjoU5pz0+LC6YCmijrMcwjYkW9JUsiNzFaYqPhsk4Tac5H/zQSQ/EQ2TUaRpQAcg6DeD7jADBhE2maJydBv8ggS5uCjPiNpfJBOZzchwDnukPgteZuDhjaAgIjygAQj3jPEE/qoNQLGDGOGfAfAxGB0M05oL6CdtQpQyyLOaJupAFaX8IyEULpqH+gh3gZ0KhxrE0/ADzGYIhFTHb6fPRHp/PiTFOKCufL8qCZzlNGA0P2IRFhW0+HxwR87EYy7DofBnaB3X0iybhC/lCfjeE/XKVOKt/4fosTqtz4umukj+ANpDxCQ/Wx6RpJ2fweUyQE3CmjiikkWDMf6yUpYuZcoDBKLRKYWfUz3mcuzE/y/pZTzjq6shJ0B4TCPbw8kr5M8wUrfYdplSiYlLIlHJD9DunQbKlWUCXLxo2AWM07mOCUdbPuFwsG/a4PB0BFM/64a5K+QoWpyEvgIYfEjYoAJZx0qY0DWkFNMXI5E6G5QyQEtFx1gOoHgP8iKYhvWwBcElFETDtc8ZNbMgEgJ4QHTZ4pmlXmI5DQug3xf2GKCSdYS7tZ10mV9wTj9PBMO130Y0DRHRuRYXMeVC6UhSGiTrj9fbuIGDcBI8wPCARjZuCTDyMAF0+ATBMp/1QZVinZzRuGojTrjgd5ui4GkDmP1QJOHfcl4ZU0eODlAkA4Zn1cR4fZ/JxvrTaigiZPDyzIg5Dl91bERD13WganBBclDWYMCdroEUX9bHgq5DBMZDJwWcTTaMtJqc6F5WTcHSA5Zi435P2QW8qmgY2P0f7OUgmg2oBQ9iowePknGzUwEGC7Yx6GIjOi4BjFTFm7M/qHcupGL9bDOwuLu7x0GnoCkZZk4v2RT0ml4d2mXweLq4ibgkS8jgZnz8K/SQIV2EagjLn93FlwJvXTCyVQHBgfX7OCVXFF3axnN/EuVDnpgho+oNKUVtuny8xiE8G6eci4Fc1lfJEeQsIMqeBUdPIfQ6lBFi1Mv0J6J8yDAdl4DNgqB/KsOHfMUDG73EG6XAUuuFhUxoeo5/jeolMgPkWfRPzld8pWzCO0WmfJx3EEGDI5FMzsPZZSciJeZzRNGfyYCyLHpzByZoY1hBlyoCVAhb0RTEPJKQmsCDmiTLO6GcMUU/8bNSP+aNONmwa9aFH2MeGfXTYx4WLGfR/66uUJyR70z75o36OJORjQ1gIMvQ4ZAgmv8/k93DBKBeORlm6M52uz1gYBhP+GaDjZxAemCGEvqVLddATrZSabva/Pilargi49w8r5d6qXwspvjSMMqyzcuPnVUqAt1YIAmTThmiU4aJYFMILx3AezwBkr5wTvoHX3U6a5TAIRPDsZ7jWkuybIcqAdJpJB03xoCmI5inoNEpgOQhWIQ9UZmfY44SGEnI/T9gU5j7HbYgyYJhjgkHgYgYgikI76GdccY4eRYBBlzPocwZdTAiS2wFTiE1/ftsQWkzA9v5hDeDNEwOJJiPosGfA5I+ycRfjFzIT526oGRAWSYwEM5gMJgaePGE/1lQEpH0ejyeKvf+fKoVbGhR5iSIfSfsG/Fg46HGx0KlnUIgfGDCF40GMDrlCbDDtgsbbFfe5gsGB+OfXX+RllB6NIwtGXaagy+RyoYla8KzdTld4IMw446E053fFDQPhNMcOhMNx7negEftC/g3I/wd91KreeroJEAAAAABJRU5ErkJggg=="/>
          <p:cNvSpPr>
            <a:spLocks noChangeAspect="1" noChangeArrowheads="1"/>
          </p:cNvSpPr>
          <p:nvPr/>
        </p:nvSpPr>
        <p:spPr bwMode="auto">
          <a:xfrm>
            <a:off x="460375" y="-7239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2606541" y="-171400"/>
            <a:ext cx="3830985"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1948-1966</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Military rule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http://ummelfahemarchive.com/ar/wp-content/uploads/2012/11/askar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008" y="1700808"/>
            <a:ext cx="649605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2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404664"/>
            <a:ext cx="6170856"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t>Kafr</a:t>
            </a:r>
            <a:r>
              <a:rPr lang="en-US" sz="5400" b="1" dirty="0" smtClean="0"/>
              <a:t> </a:t>
            </a:r>
            <a:r>
              <a:rPr lang="en-US" sz="5400" b="1" dirty="0" err="1" smtClean="0"/>
              <a:t>Qasim</a:t>
            </a:r>
            <a:r>
              <a:rPr lang="en-US" sz="5400" b="1" dirty="0" smtClean="0"/>
              <a:t> massacre</a:t>
            </a:r>
          </a:p>
          <a:p>
            <a:pPr algn="ctr"/>
            <a:r>
              <a:rPr lang="en-US" sz="5400" dirty="0" smtClean="0"/>
              <a:t>October 29, 1956</a:t>
            </a:r>
            <a:endParaRPr lang="en-US" sz="5400" b="1" dirty="0"/>
          </a:p>
        </p:txBody>
      </p:sp>
      <p:pic>
        <p:nvPicPr>
          <p:cNvPr id="2050" name="Picture 2" descr="https://upload.wikimedia.org/wikipedia/commons/thumb/2/22/Kafr_Quasim_Memorial%2C_Israel.jpg/1024px-Kafr_Quasim_Memorial%2C_Isra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06" y="2177276"/>
            <a:ext cx="3637626" cy="273630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539" t="13812" r="12991" b="9470"/>
          <a:stretch/>
        </p:blipFill>
        <p:spPr bwMode="auto">
          <a:xfrm>
            <a:off x="4033162" y="2492896"/>
            <a:ext cx="4780253" cy="3037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2050" idx="3"/>
          </p:cNvCxnSpPr>
          <p:nvPr/>
        </p:nvCxnSpPr>
        <p:spPr>
          <a:xfrm>
            <a:off x="3821732" y="3545428"/>
            <a:ext cx="3126532" cy="995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92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1937" y="893604"/>
            <a:ext cx="7317267" cy="3954434"/>
            <a:chOff x="941937" y="893604"/>
            <a:chExt cx="7317267" cy="3954434"/>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9" t="18735" r="16667" b="11248"/>
            <a:stretch/>
          </p:blipFill>
          <p:spPr bwMode="auto">
            <a:xfrm>
              <a:off x="941937" y="893604"/>
              <a:ext cx="7317267" cy="395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860032" y="4659635"/>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Oval 5"/>
            <p:cNvSpPr/>
            <p:nvPr/>
          </p:nvSpPr>
          <p:spPr>
            <a:xfrm>
              <a:off x="1952092" y="4581128"/>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Oval 6"/>
            <p:cNvSpPr/>
            <p:nvPr/>
          </p:nvSpPr>
          <p:spPr>
            <a:xfrm>
              <a:off x="6732240" y="1628800"/>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p:cNvSpPr/>
            <p:nvPr/>
          </p:nvSpPr>
          <p:spPr>
            <a:xfrm>
              <a:off x="5652120" y="1947739"/>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Oval 8"/>
            <p:cNvSpPr/>
            <p:nvPr/>
          </p:nvSpPr>
          <p:spPr>
            <a:xfrm>
              <a:off x="4031754" y="1700808"/>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Oval 9"/>
            <p:cNvSpPr/>
            <p:nvPr/>
          </p:nvSpPr>
          <p:spPr>
            <a:xfrm>
              <a:off x="4247778" y="2158008"/>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p:cNvSpPr/>
            <p:nvPr/>
          </p:nvSpPr>
          <p:spPr>
            <a:xfrm>
              <a:off x="3578188" y="2300139"/>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7524328" y="1556792"/>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p:cNvSpPr/>
            <p:nvPr/>
          </p:nvSpPr>
          <p:spPr>
            <a:xfrm>
              <a:off x="1691680" y="980728"/>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p:cNvSpPr/>
            <p:nvPr/>
          </p:nvSpPr>
          <p:spPr>
            <a:xfrm>
              <a:off x="1043608" y="1533575"/>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7847831" y="2444155"/>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p:cNvSpPr/>
            <p:nvPr/>
          </p:nvSpPr>
          <p:spPr>
            <a:xfrm>
              <a:off x="7631807" y="3717032"/>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p:cNvSpPr/>
            <p:nvPr/>
          </p:nvSpPr>
          <p:spPr>
            <a:xfrm>
              <a:off x="2843808" y="3867547"/>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6084168" y="3429000"/>
              <a:ext cx="216024"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 name="Rectangle 1"/>
          <p:cNvSpPr/>
          <p:nvPr/>
        </p:nvSpPr>
        <p:spPr>
          <a:xfrm>
            <a:off x="1838020" y="0"/>
            <a:ext cx="55251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Land </a:t>
            </a:r>
            <a:r>
              <a:rPr lang="en-US" sz="5400" dirty="0" smtClean="0"/>
              <a:t>expropriation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323528" y="4437112"/>
            <a:ext cx="8712967" cy="2246769"/>
          </a:xfrm>
          <a:prstGeom prst="rect">
            <a:avLst/>
          </a:prstGeom>
          <a:noFill/>
        </p:spPr>
        <p:txBody>
          <a:bodyPr wrap="square" rtlCol="0">
            <a:spAutoFit/>
          </a:bodyPr>
          <a:lstStyle/>
          <a:p>
            <a:r>
              <a:rPr lang="en-US" sz="2000" dirty="0" smtClean="0"/>
              <a:t>In 1956, about 1,275 acres (5.16 km</a:t>
            </a:r>
            <a:r>
              <a:rPr lang="en-US" sz="2000" baseline="30000" dirty="0" smtClean="0"/>
              <a:t>2</a:t>
            </a:r>
            <a:r>
              <a:rPr lang="en-US" sz="2000" dirty="0" smtClean="0"/>
              <a:t>) of land in the Israeli Arab villages of </a:t>
            </a:r>
            <a:r>
              <a:rPr lang="en-US" sz="2000" dirty="0" err="1" smtClean="0"/>
              <a:t>Deir</a:t>
            </a:r>
            <a:r>
              <a:rPr lang="en-US" sz="2000" dirty="0" smtClean="0"/>
              <a:t> al-</a:t>
            </a:r>
            <a:r>
              <a:rPr lang="en-US" sz="2000" dirty="0" err="1" smtClean="0"/>
              <a:t>Asad</a:t>
            </a:r>
            <a:r>
              <a:rPr lang="en-US" sz="2000" dirty="0" smtClean="0"/>
              <a:t>, </a:t>
            </a:r>
            <a:r>
              <a:rPr lang="en-US" sz="2000" dirty="0" err="1" smtClean="0"/>
              <a:t>Bi'ina</a:t>
            </a:r>
            <a:r>
              <a:rPr lang="en-US" sz="2000" dirty="0" smtClean="0"/>
              <a:t> and </a:t>
            </a:r>
            <a:r>
              <a:rPr lang="en-US" sz="2000" dirty="0" err="1" smtClean="0"/>
              <a:t>Nahf</a:t>
            </a:r>
            <a:r>
              <a:rPr lang="en-US" sz="2000" dirty="0" smtClean="0"/>
              <a:t> were declared "closed areas" by Israeli authorities. This area, near the main road between Acre and Safed, had been an important marble quarrying site. In 1961, the Israeli authorities expropriated the land to build </a:t>
            </a:r>
            <a:r>
              <a:rPr lang="en-US" sz="2000" dirty="0" err="1" smtClean="0"/>
              <a:t>Karmiel</a:t>
            </a:r>
            <a:r>
              <a:rPr lang="en-US" sz="2000" dirty="0" smtClean="0"/>
              <a:t>. The villagers offered "equally good land" in the area, but when Moshe </a:t>
            </a:r>
            <a:r>
              <a:rPr lang="en-US" sz="2000" dirty="0" err="1" smtClean="0"/>
              <a:t>Sneh</a:t>
            </a:r>
            <a:r>
              <a:rPr lang="en-US" sz="2000" dirty="0" smtClean="0"/>
              <a:t> (Maki) and </a:t>
            </a:r>
            <a:r>
              <a:rPr lang="en-US" sz="2000" dirty="0" err="1" smtClean="0"/>
              <a:t>Yusef</a:t>
            </a:r>
            <a:r>
              <a:rPr lang="en-US" sz="2000" dirty="0" smtClean="0"/>
              <a:t> </a:t>
            </a:r>
            <a:r>
              <a:rPr lang="en-US" sz="2000" dirty="0" err="1" smtClean="0"/>
              <a:t>Khamis</a:t>
            </a:r>
            <a:r>
              <a:rPr lang="en-US" sz="2000" dirty="0" smtClean="0"/>
              <a:t> (</a:t>
            </a:r>
            <a:r>
              <a:rPr lang="en-US" sz="2000" dirty="0" err="1" smtClean="0"/>
              <a:t>Mapam</a:t>
            </a:r>
            <a:r>
              <a:rPr lang="en-US" sz="2000" dirty="0" smtClean="0"/>
              <a:t>) brought the case to the Knesset on behalf of the villagers, the Knesset established that there was no such land</a:t>
            </a:r>
            <a:endParaRPr lang="en-US" sz="2000" dirty="0"/>
          </a:p>
        </p:txBody>
      </p:sp>
    </p:spTree>
    <p:extLst>
      <p:ext uri="{BB962C8B-B14F-4D97-AF65-F5344CB8AC3E}">
        <p14:creationId xmlns:p14="http://schemas.microsoft.com/office/powerpoint/2010/main" val="1163443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836712"/>
            <a:ext cx="7992888" cy="2677656"/>
          </a:xfrm>
          <a:prstGeom prst="rect">
            <a:avLst/>
          </a:prstGeom>
          <a:noFill/>
        </p:spPr>
        <p:txBody>
          <a:bodyPr wrap="square" rtlCol="0">
            <a:spAutoFit/>
          </a:bodyPr>
          <a:lstStyle/>
          <a:p>
            <a:r>
              <a:rPr lang="en-US" sz="2800" dirty="0" err="1" smtClean="0"/>
              <a:t>Baqa</a:t>
            </a:r>
            <a:r>
              <a:rPr lang="en-US" sz="2800" dirty="0" smtClean="0"/>
              <a:t> al-</a:t>
            </a:r>
            <a:r>
              <a:rPr lang="en-US" sz="2800" dirty="0" err="1" smtClean="0"/>
              <a:t>Gharbiyye</a:t>
            </a:r>
            <a:r>
              <a:rPr lang="en-US" sz="2800" dirty="0" smtClean="0"/>
              <a:t> is separated from its West Bank sister city, </a:t>
            </a:r>
            <a:r>
              <a:rPr lang="en-US" sz="2800" dirty="0" err="1" smtClean="0"/>
              <a:t>Baqa</a:t>
            </a:r>
            <a:r>
              <a:rPr lang="en-US" sz="2800" dirty="0" smtClean="0"/>
              <a:t> ash-</a:t>
            </a:r>
            <a:r>
              <a:rPr lang="en-US" sz="2800" dirty="0" err="1" smtClean="0"/>
              <a:t>Sharqiyya</a:t>
            </a:r>
            <a:r>
              <a:rPr lang="en-US" sz="2800" dirty="0" smtClean="0"/>
              <a:t> (or </a:t>
            </a:r>
            <a:r>
              <a:rPr lang="en-US" sz="2800" i="1" dirty="0" err="1" smtClean="0"/>
              <a:t>Baqa</a:t>
            </a:r>
            <a:r>
              <a:rPr lang="en-US" sz="2800" i="1" dirty="0" smtClean="0"/>
              <a:t> East</a:t>
            </a:r>
            <a:r>
              <a:rPr lang="en-US" sz="2800" dirty="0" smtClean="0"/>
              <a:t>), by the Israeli West Bank barrier which in this section coincides with the Green Line. As a result, a concrete wall topped with barbed wire runs through one </a:t>
            </a:r>
            <a:r>
              <a:rPr lang="en-US" sz="2800" dirty="0" err="1" smtClean="0"/>
              <a:t>neighbourhood</a:t>
            </a:r>
            <a:r>
              <a:rPr lang="en-US" sz="2800" dirty="0" smtClean="0"/>
              <a:t>.</a:t>
            </a:r>
            <a:endParaRPr lang="en-US" sz="2800"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63" t="19471" r="48572" b="50730"/>
          <a:stretch/>
        </p:blipFill>
        <p:spPr bwMode="auto">
          <a:xfrm>
            <a:off x="3131840" y="2996952"/>
            <a:ext cx="5479799" cy="358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512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892</Words>
  <Application>Microsoft Office PowerPoint</Application>
  <PresentationFormat>On-screen Show (4:3)</PresentationFormat>
  <Paragraphs>63</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Israeli arabs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Israeli</dc:title>
  <dc:creator>שליחים</dc:creator>
  <cp:lastModifiedBy>שליחים</cp:lastModifiedBy>
  <cp:revision>12</cp:revision>
  <dcterms:created xsi:type="dcterms:W3CDTF">2015-12-17T20:16:53Z</dcterms:created>
  <dcterms:modified xsi:type="dcterms:W3CDTF">2016-01-27T19:16:59Z</dcterms:modified>
</cp:coreProperties>
</file>