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2"/>
  </p:notesMasterIdLst>
  <p:sldIdLst>
    <p:sldId id="256" r:id="rId2"/>
    <p:sldId id="301" r:id="rId3"/>
    <p:sldId id="287" r:id="rId4"/>
    <p:sldId id="286" r:id="rId5"/>
    <p:sldId id="284" r:id="rId6"/>
    <p:sldId id="285" r:id="rId7"/>
    <p:sldId id="257" r:id="rId8"/>
    <p:sldId id="289" r:id="rId9"/>
    <p:sldId id="292" r:id="rId10"/>
    <p:sldId id="294" r:id="rId11"/>
    <p:sldId id="290" r:id="rId12"/>
    <p:sldId id="291" r:id="rId13"/>
    <p:sldId id="293" r:id="rId14"/>
    <p:sldId id="265" r:id="rId15"/>
    <p:sldId id="288" r:id="rId16"/>
    <p:sldId id="295" r:id="rId17"/>
    <p:sldId id="296" r:id="rId18"/>
    <p:sldId id="297" r:id="rId19"/>
    <p:sldId id="258" r:id="rId20"/>
    <p:sldId id="260" r:id="rId21"/>
    <p:sldId id="298" r:id="rId22"/>
    <p:sldId id="262" r:id="rId23"/>
    <p:sldId id="305" r:id="rId24"/>
    <p:sldId id="299" r:id="rId25"/>
    <p:sldId id="272" r:id="rId26"/>
    <p:sldId id="303" r:id="rId27"/>
    <p:sldId id="263" r:id="rId28"/>
    <p:sldId id="304" r:id="rId29"/>
    <p:sldId id="300" r:id="rId30"/>
    <p:sldId id="279" r:id="rId31"/>
  </p:sldIdLst>
  <p:sldSz cx="9144000" cy="5143500" type="screen16x9"/>
  <p:notesSz cx="6858000" cy="9144000"/>
  <p:embeddedFontLst>
    <p:embeddedFont>
      <p:font typeface="Sniglet" charset="0"/>
      <p:regular r:id="rId33"/>
    </p:embeddedFont>
    <p:embeddedFont>
      <p:font typeface="Patrick Hand SC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F0B1B20-0C32-43CB-B0CB-A7EABBEBB8E8}">
  <a:tblStyle styleId="{8F0B1B20-0C32-43CB-B0CB-A7EABBEBB8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49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7815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441675" y="1628400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+"/>
              <a:defRPr sz="2600"/>
            </a:lvl1pPr>
            <a:lvl2pPr marL="914400" lvl="1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2pPr>
            <a:lvl3pPr marL="1371600" lvl="2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3pPr>
            <a:lvl4pPr marL="1828800" lvl="3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4pPr>
            <a:lvl5pPr marL="2286000" lvl="4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5pPr>
            <a:lvl6pPr marL="2743200" lvl="5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6pPr>
            <a:lvl7pPr marL="3200400" lvl="6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7pPr>
            <a:lvl8pPr marL="3657600" lvl="7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9pPr>
          </a:lstStyle>
          <a:p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96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3568" y="843558"/>
            <a:ext cx="7776864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Hebrew: </a:t>
            </a:r>
            <a:br>
              <a:rPr lang="en" sz="4400" dirty="0" smtClean="0"/>
            </a:br>
            <a:r>
              <a:rPr lang="en" sz="4400" dirty="0" smtClean="0"/>
              <a:t>the language that was reborn</a:t>
            </a:r>
            <a:endParaRPr sz="4400" dirty="0"/>
          </a:p>
        </p:txBody>
      </p:sp>
      <p:sp>
        <p:nvSpPr>
          <p:cNvPr id="3" name="Shape 39"/>
          <p:cNvSpPr txBox="1">
            <a:spLocks/>
          </p:cNvSpPr>
          <p:nvPr/>
        </p:nvSpPr>
        <p:spPr>
          <a:xfrm>
            <a:off x="683568" y="1563638"/>
            <a:ext cx="777686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4011909"/>
            <a:ext cx="1800200" cy="390981"/>
          </a:xfrm>
          <a:prstGeom prst="rect">
            <a:avLst/>
          </a:prstGeom>
        </p:spPr>
      </p:pic>
      <p:sp>
        <p:nvSpPr>
          <p:cNvPr id="5" name="Shape 39"/>
          <p:cNvSpPr txBox="1">
            <a:spLocks/>
          </p:cNvSpPr>
          <p:nvPr/>
        </p:nvSpPr>
        <p:spPr>
          <a:xfrm>
            <a:off x="683568" y="2643758"/>
            <a:ext cx="7776864" cy="4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n-US" dirty="0" smtClean="0">
                <a:solidFill>
                  <a:schemeClr val="accent2"/>
                </a:solidFill>
              </a:rPr>
              <a:t>Mor Sofer</a:t>
            </a:r>
          </a:p>
          <a:p>
            <a:pPr algn="ctr"/>
            <a:r>
              <a:rPr lang="en-GB" sz="2000" b="1" dirty="0" smtClean="0">
                <a:solidFill>
                  <a:schemeClr val="accent2"/>
                </a:solidFill>
              </a:rPr>
              <a:t>Universities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smtClean="0">
                <a:solidFill>
                  <a:schemeClr val="accent2"/>
                </a:solidFill>
              </a:rPr>
              <a:t>Emissary</a:t>
            </a:r>
            <a:endParaRPr lang="en-GB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d/db/Barkokhba-silver-tetradrach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43750"/>
            <a:ext cx="5064497" cy="26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</p:spPr>
        <p:txBody>
          <a:bodyPr/>
          <a:lstStyle/>
          <a:p>
            <a:r>
              <a:rPr lang="en-GB" dirty="0" smtClean="0"/>
              <a:t>Bar </a:t>
            </a:r>
            <a:r>
              <a:rPr lang="en-GB" dirty="0" err="1" smtClean="0"/>
              <a:t>Kochva</a:t>
            </a:r>
            <a:r>
              <a:rPr lang="en-GB" dirty="0" smtClean="0"/>
              <a:t> revolt (132-135 A.D)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23827" y="1350188"/>
            <a:ext cx="2753841" cy="829499"/>
            <a:chOff x="2987824" y="1122084"/>
            <a:chExt cx="2753841" cy="829499"/>
          </a:xfrm>
        </p:grpSpPr>
        <p:pic>
          <p:nvPicPr>
            <p:cNvPr id="9220" name="Picture 4" descr="https://upload.wikimedia.org/wikipedia/commons/8/87/Phoenician_yodh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122084"/>
              <a:ext cx="809625" cy="80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ה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122084"/>
              <a:ext cx="809625" cy="80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ו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122084"/>
              <a:ext cx="809625" cy="80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ה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141957"/>
              <a:ext cx="809625" cy="80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Shape 104"/>
          <p:cNvSpPr txBox="1">
            <a:spLocks noGrp="1"/>
          </p:cNvSpPr>
          <p:nvPr>
            <p:ph type="body" idx="1"/>
          </p:nvPr>
        </p:nvSpPr>
        <p:spPr>
          <a:xfrm>
            <a:off x="3074407" y="2283718"/>
            <a:ext cx="2661350" cy="742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6600" spc="60" dirty="0" smtClean="0"/>
              <a:t>י ה ו ה</a:t>
            </a:r>
            <a:endParaRPr sz="4800" spc="6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Assyrian &amp; Babylon exiles</a:t>
            </a:r>
            <a:endParaRPr lang="en-US" dirty="0"/>
          </a:p>
        </p:txBody>
      </p:sp>
      <p:pic>
        <p:nvPicPr>
          <p:cNvPr id="11266" name="Picture 2" descr="תוצאת תמונה עבור גלות בב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7534"/>
            <a:ext cx="3096344" cy="3550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73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3594508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+"/>
            </a:pPr>
            <a:r>
              <a:rPr lang="en" sz="1600" dirty="0" smtClean="0"/>
              <a:t>Assyrian: Israel kingdom </a:t>
            </a:r>
            <a:r>
              <a:rPr lang="en-US" sz="1600" dirty="0" smtClean="0"/>
              <a:t>I</a:t>
            </a:r>
            <a:r>
              <a:rPr lang="en" sz="1600" dirty="0" smtClean="0"/>
              <a:t>s falling and the upper-class society is all being exiled to Assyria (733 B.C)</a:t>
            </a:r>
            <a:br>
              <a:rPr lang="en" sz="1600" dirty="0" smtClean="0"/>
            </a:br>
            <a:endParaRPr lang="en" sz="1600" dirty="0" smtClean="0"/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+"/>
            </a:pPr>
            <a:r>
              <a:rPr lang="en" sz="1600" dirty="0" smtClean="0"/>
              <a:t>Babylon: Holly temple is being destroyed and the Jews are exiled to Babylon (586 B.C)</a:t>
            </a:r>
            <a:endParaRPr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2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.thinglink.me/api/image/746844841312256001/1240/10/scaletowid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7534"/>
            <a:ext cx="4824536" cy="361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627784" y="1059582"/>
            <a:ext cx="37410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The results of leaving your own country</a:t>
            </a:r>
            <a:endParaRPr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afe.mouse.co.il/media/t/177/410/3/file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5566"/>
            <a:ext cx="6671353" cy="2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9912" y="752967"/>
            <a:ext cx="47377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rtlCol="0">
            <a:spAutoFit/>
          </a:bodyPr>
          <a:lstStyle/>
          <a:p>
            <a:r>
              <a:rPr lang="en-GB" sz="600" dirty="0" smtClean="0"/>
              <a:t>Aramaic</a:t>
            </a:r>
            <a:endParaRPr lang="en-GB" sz="500" dirty="0" smtClean="0"/>
          </a:p>
          <a:p>
            <a:endParaRPr lang="en-US" sz="600" dirty="0"/>
          </a:p>
        </p:txBody>
      </p:sp>
      <p:sp>
        <p:nvSpPr>
          <p:cNvPr id="8" name="TextBox 7"/>
          <p:cNvSpPr txBox="1"/>
          <p:nvPr/>
        </p:nvSpPr>
        <p:spPr>
          <a:xfrm>
            <a:off x="1767946" y="676023"/>
            <a:ext cx="576064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rtlCol="0">
            <a:spAutoFit/>
          </a:bodyPr>
          <a:lstStyle/>
          <a:p>
            <a:r>
              <a:rPr lang="en-GB" sz="600" dirty="0" smtClean="0"/>
              <a:t>Ancient Hebrew</a:t>
            </a:r>
            <a:endParaRPr lang="en-GB" sz="500" dirty="0" smtClean="0"/>
          </a:p>
          <a:p>
            <a:endParaRPr lang="en-US" sz="500" dirty="0"/>
          </a:p>
        </p:txBody>
      </p:sp>
      <p:sp>
        <p:nvSpPr>
          <p:cNvPr id="9" name="TextBox 8"/>
          <p:cNvSpPr txBox="1"/>
          <p:nvPr/>
        </p:nvSpPr>
        <p:spPr>
          <a:xfrm>
            <a:off x="2285912" y="690748"/>
            <a:ext cx="84592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rtlCol="0">
            <a:spAutoFit/>
          </a:bodyPr>
          <a:lstStyle/>
          <a:p>
            <a:r>
              <a:rPr lang="en-GB" sz="600" dirty="0" err="1" smtClean="0"/>
              <a:t>Phoenici</a:t>
            </a:r>
            <a:r>
              <a:rPr lang="en-GB" sz="600" dirty="0" smtClean="0"/>
              <a:t> </a:t>
            </a:r>
            <a:r>
              <a:rPr lang="en-US" sz="600" dirty="0" smtClean="0"/>
              <a:t>/ Hebrew</a:t>
            </a:r>
          </a:p>
          <a:p>
            <a:endParaRPr lang="en-GB" sz="500" dirty="0" smtClean="0"/>
          </a:p>
          <a:p>
            <a:endParaRPr lang="en-US" sz="5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5/50/To_the_trumpeting_pl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2718"/>
            <a:ext cx="3538364" cy="15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תוצאת תמונה עבור כתובת עתיקה בעבר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תוצאת תמונה עבור כתובת עתיקה בעברית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תוצאת תמונה עבור כתובת עתיקה בעברית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נמצאה קערה עם השם הרקנוס מהתקופה החשמונאית בירושלים (צלמים זמניים מורשים , רשות העתיקות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17" y="1707654"/>
            <a:ext cx="3705140" cy="2549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תוצאת תמונה עבור כתובת עתיקה בעבר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תוצאת תמונה עבור כתובת עתיקה בעברית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תוצאת תמונה עבור כתובת עתיקה בעברית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נמצאה קערה עם השם הרקנוס מהתקופה החשמונאית בירושלים (צלמים זמניים מורשים , רשות העתיקות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נמצאה קערה עם השם הרקנוס מהתקופה החשמונאית בירושלים (צלמים זמניים מורשים , רשות העתיקות)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נמצאה קערה עם השם הרקנוס מהתקופה החשמונאית בירושלים (צלמים זמניים מורשים , רשות העתיקות)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נמצאה קערה עם השם הרקנוס מהתקופה החשמונאית בירושלים (צלמים זמניים מורשים , רשות העתיקות)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נמצאה קערה עם השם הרקנוס מהתקופה החשמונאית בירושלים (צלמים זמניים מורשים , רשות העתיקות)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https://www.deadsea.com/wp-content/uploads/2016/05/qumeran-1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932" y="784424"/>
            <a:ext cx="4464496" cy="3348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museum.imj.org.il/shrine_center/merkz_meida/images/importance/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932755"/>
            <a:ext cx="3149150" cy="2442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deadseascrolls.org.il/img/content/copper_scro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43173"/>
            <a:ext cx="4728264" cy="2596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תוצאת תמונה עבור כתובת עתיקה בעבר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תוצאת תמונה עבור כתובת עתיקה בעברית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תוצאת תמונה עבור כתובת עתיקה בעברית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נמצאה קערה עם השם הרקנוס מהתקופה החשמונאית בירושלים (צלמים זמניים מורשים , רשות העתיקות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נמצאה קערה עם השם הרקנוס מהתקופה החשמונאית בירושלים (צלמים זמניים מורשים , רשות העתיקות)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נמצאה קערה עם השם הרקנוס מהתקופה החשמונאית בירושלים (צלמים זמניים מורשים , רשות העתיקות)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נמצאה קערה עם השם הרקנוס מהתקופה החשמונאית בירושלים (צלמים זמניים מורשים , רשות העתיקות)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נמצאה קערה עם השם הרקנוס מהתקופה החשמונאית בירושלים (צלמים זמניים מורשים , רשות העתיקות)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http://www.imj.org.il/sites/default/files/The-Dead-Sea-Scro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52" y="617535"/>
            <a:ext cx="6546500" cy="3682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jewishvirtuallibrary.org/jsource/images/maps/ex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91630"/>
            <a:ext cx="5715000" cy="235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</p:spPr>
        <p:txBody>
          <a:bodyPr/>
          <a:lstStyle/>
          <a:p>
            <a:r>
              <a:rPr lang="en-GB" dirty="0" smtClean="0"/>
              <a:t>The Roman exile (70 A.D)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441675" y="1857000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indent="0">
              <a:buNone/>
            </a:pPr>
            <a:r>
              <a:rPr lang="en-US" sz="1800" b="1" dirty="0" smtClean="0"/>
              <a:t>Am </a:t>
            </a:r>
            <a:r>
              <a:rPr lang="en-US" sz="1800" b="1" dirty="0"/>
              <a:t>Israel </a:t>
            </a:r>
            <a:r>
              <a:rPr lang="en-US" sz="1800" dirty="0"/>
              <a:t>has not had yet, since they left their ancient homeland, the unity they needed. (Am) Israel will live in </a:t>
            </a:r>
            <a:r>
              <a:rPr lang="en-US" sz="1800" b="1" dirty="0"/>
              <a:t>Hebrew</a:t>
            </a:r>
            <a:r>
              <a:rPr lang="en-US" sz="1800" dirty="0"/>
              <a:t> </a:t>
            </a:r>
            <a:r>
              <a:rPr lang="en-US" sz="1800" dirty="0" smtClean="0"/>
              <a:t>in its </a:t>
            </a:r>
            <a:r>
              <a:rPr lang="en-US" sz="1800" dirty="0"/>
              <a:t>own homeland. If we won’t speak, even little, Hebrew in our homes, while traveling around, while going to the grocery shop – our hope will be </a:t>
            </a:r>
            <a:r>
              <a:rPr lang="en-US" sz="1800" dirty="0" smtClean="0"/>
              <a:t>lost</a:t>
            </a:r>
            <a:r>
              <a:rPr lang="en-US" sz="1800" dirty="0"/>
              <a:t/>
            </a:r>
            <a:br>
              <a:rPr lang="en-US" sz="1800" dirty="0"/>
            </a:br>
            <a:endParaRPr sz="1600" dirty="0"/>
          </a:p>
        </p:txBody>
      </p:sp>
      <p:sp>
        <p:nvSpPr>
          <p:cNvPr id="67" name="Shape 67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441675" y="1857000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 smtClean="0"/>
              <a:t>Zionism</a:t>
            </a:r>
            <a:r>
              <a:rPr lang="en" sz="3200" dirty="0" smtClean="0"/>
              <a:t>  </a:t>
            </a:r>
            <a:r>
              <a:rPr lang="en" dirty="0" smtClean="0"/>
              <a:t>means the right to self determenation of the Jewish people in their ancient homeland</a:t>
            </a:r>
            <a:endParaRPr dirty="0"/>
          </a:p>
        </p:txBody>
      </p:sp>
      <p:sp>
        <p:nvSpPr>
          <p:cNvPr id="67" name="Shape 67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835696" y="1049702"/>
            <a:ext cx="59763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Tradition that was kept</a:t>
            </a:r>
            <a:endParaRPr sz="3600" dirty="0"/>
          </a:p>
        </p:txBody>
      </p:sp>
      <p:sp>
        <p:nvSpPr>
          <p:cNvPr id="4" name="Shape 240"/>
          <p:cNvSpPr/>
          <p:nvPr/>
        </p:nvSpPr>
        <p:spPr>
          <a:xfrm>
            <a:off x="1187624" y="771550"/>
            <a:ext cx="1008112" cy="1008112"/>
          </a:xfrm>
          <a:custGeom>
            <a:avLst/>
            <a:gdLst/>
            <a:ahLst/>
            <a:cxnLst/>
            <a:rect l="0" t="0" r="0" b="0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5" name="Shape 52"/>
          <p:cNvSpPr txBox="1">
            <a:spLocks/>
          </p:cNvSpPr>
          <p:nvPr/>
        </p:nvSpPr>
        <p:spPr>
          <a:xfrm>
            <a:off x="1835696" y="1707654"/>
            <a:ext cx="59763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n-US" sz="3600" dirty="0" smtClean="0">
                <a:solidFill>
                  <a:schemeClr val="accent2"/>
                </a:solidFill>
              </a:rPr>
              <a:t>History which was never forgotten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6" name="Shape 52"/>
          <p:cNvSpPr txBox="1">
            <a:spLocks/>
          </p:cNvSpPr>
          <p:nvPr/>
        </p:nvSpPr>
        <p:spPr>
          <a:xfrm>
            <a:off x="1867446" y="2438904"/>
            <a:ext cx="59763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drea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m</a:t>
            </a:r>
          </a:p>
        </p:txBody>
      </p:sp>
      <p:sp>
        <p:nvSpPr>
          <p:cNvPr id="7" name="Shape 52"/>
          <p:cNvSpPr txBox="1">
            <a:spLocks/>
          </p:cNvSpPr>
          <p:nvPr/>
        </p:nvSpPr>
        <p:spPr>
          <a:xfrm>
            <a:off x="2019846" y="3219822"/>
            <a:ext cx="59763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WHAT ELSE DO WE NEED?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 idx="4294967295"/>
          </p:nvPr>
        </p:nvSpPr>
        <p:spPr>
          <a:xfrm>
            <a:off x="2107550" y="2573950"/>
            <a:ext cx="4929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Language! </a:t>
            </a:r>
            <a:endParaRPr sz="6000" dirty="0"/>
          </a:p>
        </p:txBody>
      </p:sp>
      <p:sp>
        <p:nvSpPr>
          <p:cNvPr id="79" name="Shape 79"/>
          <p:cNvSpPr txBox="1">
            <a:spLocks noGrp="1"/>
          </p:cNvSpPr>
          <p:nvPr>
            <p:ph type="subTitle" idx="4294967295"/>
          </p:nvPr>
        </p:nvSpPr>
        <p:spPr>
          <a:xfrm>
            <a:off x="2107450" y="3487750"/>
            <a:ext cx="4929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smtClean="0"/>
              <a:t>A nation who’s sharing the same language cannot be unite</a:t>
            </a:r>
            <a:endParaRPr sz="1400" dirty="0"/>
          </a:p>
        </p:txBody>
      </p:sp>
      <p:sp>
        <p:nvSpPr>
          <p:cNvPr id="80" name="Shape 80"/>
          <p:cNvSpPr/>
          <p:nvPr/>
        </p:nvSpPr>
        <p:spPr>
          <a:xfrm>
            <a:off x="4469317" y="914747"/>
            <a:ext cx="1404621" cy="1423364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" name="Shape 81"/>
          <p:cNvSpPr/>
          <p:nvPr/>
        </p:nvSpPr>
        <p:spPr>
          <a:xfrm rot="1472950">
            <a:off x="3192176" y="1625407"/>
            <a:ext cx="821233" cy="799967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" name="Shape 82"/>
          <p:cNvSpPr/>
          <p:nvPr/>
        </p:nvSpPr>
        <p:spPr>
          <a:xfrm>
            <a:off x="4197645" y="778725"/>
            <a:ext cx="359546" cy="349386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" name="Shape 83"/>
          <p:cNvSpPr/>
          <p:nvPr/>
        </p:nvSpPr>
        <p:spPr>
          <a:xfrm rot="2487373">
            <a:off x="3966417" y="2364057"/>
            <a:ext cx="255795" cy="248567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441675" y="1857000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indent="0">
              <a:buNone/>
            </a:pPr>
            <a:r>
              <a:rPr lang="en-US" sz="1800" b="1" dirty="0" smtClean="0"/>
              <a:t>Am </a:t>
            </a:r>
            <a:r>
              <a:rPr lang="en-US" sz="1800" b="1" dirty="0"/>
              <a:t>Israel </a:t>
            </a:r>
            <a:r>
              <a:rPr lang="en-US" sz="1800" dirty="0"/>
              <a:t>has not had yet, since they left their ancient homeland, the unity they needed. (Am) Israel will live in </a:t>
            </a:r>
            <a:r>
              <a:rPr lang="en-US" sz="1800" b="1" dirty="0"/>
              <a:t>Hebrew</a:t>
            </a:r>
            <a:r>
              <a:rPr lang="en-US" sz="1800" dirty="0"/>
              <a:t> </a:t>
            </a:r>
            <a:r>
              <a:rPr lang="en-US" sz="1800" dirty="0" smtClean="0"/>
              <a:t>in its </a:t>
            </a:r>
            <a:r>
              <a:rPr lang="en-US" sz="1800" dirty="0"/>
              <a:t>own homeland. If we won’t speak, even little, Hebrew in our homes, while traveling around, while going to the grocery shop – our hope will be </a:t>
            </a:r>
            <a:r>
              <a:rPr lang="en-US" sz="1800" dirty="0" smtClean="0"/>
              <a:t>lost</a:t>
            </a:r>
            <a:r>
              <a:rPr lang="en-US" sz="1800" dirty="0"/>
              <a:t/>
            </a:r>
            <a:br>
              <a:rPr lang="en-US" sz="1800" dirty="0"/>
            </a:br>
            <a:endParaRPr sz="1600" dirty="0"/>
          </a:p>
        </p:txBody>
      </p:sp>
      <p:sp>
        <p:nvSpPr>
          <p:cNvPr id="67" name="Shape 67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  <p:sp>
        <p:nvSpPr>
          <p:cNvPr id="5" name="Shape 89"/>
          <p:cNvSpPr txBox="1">
            <a:spLocks/>
          </p:cNvSpPr>
          <p:nvPr/>
        </p:nvSpPr>
        <p:spPr>
          <a:xfrm>
            <a:off x="1061571" y="3693658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dirty="0" err="1" smtClean="0"/>
              <a:t>Eliezer</a:t>
            </a:r>
            <a:r>
              <a:rPr lang="en-US" sz="1100" dirty="0" smtClean="0"/>
              <a:t> Ben Yehuda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998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2022106" y="843558"/>
            <a:ext cx="59763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Meet Eliezer Ben Yehuda</a:t>
            </a:r>
            <a:endParaRPr sz="6000" dirty="0"/>
          </a:p>
        </p:txBody>
      </p:sp>
      <p:sp>
        <p:nvSpPr>
          <p:cNvPr id="54" name="Shape 54"/>
          <p:cNvSpPr/>
          <p:nvPr/>
        </p:nvSpPr>
        <p:spPr>
          <a:xfrm flipH="1">
            <a:off x="1085292" y="569361"/>
            <a:ext cx="923990" cy="85136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pic>
        <p:nvPicPr>
          <p:cNvPr id="20482" name="Picture 2" descr="BY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87" y="2283718"/>
            <a:ext cx="2171514" cy="2100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Eliezer</a:t>
            </a:r>
            <a:r>
              <a:rPr lang="en-US" dirty="0" smtClean="0"/>
              <a:t> Ben Yehuda’s work</a:t>
            </a:r>
            <a:endParaRPr dirty="0"/>
          </a:p>
        </p:txBody>
      </p:sp>
      <p:sp>
        <p:nvSpPr>
          <p:cNvPr id="162" name="Shape 162"/>
          <p:cNvSpPr/>
          <p:nvPr/>
        </p:nvSpPr>
        <p:spPr>
          <a:xfrm>
            <a:off x="1562973" y="1909250"/>
            <a:ext cx="1568867" cy="1325100"/>
          </a:xfrm>
          <a:prstGeom prst="homePlate">
            <a:avLst>
              <a:gd name="adj" fmla="val 30129"/>
            </a:avLst>
          </a:prstGeom>
          <a:solidFill>
            <a:schemeClr val="lt1"/>
          </a:solidFill>
          <a:ln w="38100" cap="flat" cmpd="sng">
            <a:solidFill>
              <a:srgbClr val="2A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1881: Making Aliya</a:t>
            </a:r>
            <a:endParaRPr sz="16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843808" y="1909250"/>
            <a:ext cx="1728192" cy="13251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38100" cap="flat" cmpd="sng">
            <a:solidFill>
              <a:srgbClr val="2A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Writing magazines in Hebrew</a:t>
            </a:r>
            <a:endParaRPr sz="12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283968" y="1909250"/>
            <a:ext cx="1728192" cy="13251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38100" cap="flat" cmpd="sng">
            <a:solidFill>
              <a:srgbClr val="2A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Speaking only hebrew at home</a:t>
            </a:r>
            <a:endParaRPr sz="12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" name="Shape 164"/>
          <p:cNvSpPr/>
          <p:nvPr/>
        </p:nvSpPr>
        <p:spPr>
          <a:xfrm>
            <a:off x="5724128" y="1909250"/>
            <a:ext cx="1728192" cy="13251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38100" cap="flat" cmpd="sng">
            <a:solidFill>
              <a:srgbClr val="2A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Creating hundreds of new words</a:t>
            </a:r>
            <a:endParaRPr sz="12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627784" y="1059582"/>
            <a:ext cx="37410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smtClean="0"/>
              <a:t>We are living in a modern world. </a:t>
            </a:r>
            <a:r>
              <a:rPr lang="en-GB" sz="4800" dirty="0" smtClean="0"/>
              <a:t>What should we do now?</a:t>
            </a:r>
            <a:endParaRPr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43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GB" dirty="0" err="1" smtClean="0"/>
              <a:t>Avion</a:t>
            </a:r>
            <a:endParaRPr lang="en-GB" dirty="0" smtClean="0"/>
          </a:p>
          <a:p>
            <a:pPr marL="342900" indent="-342900"/>
            <a:r>
              <a:rPr lang="en-GB" dirty="0" smtClean="0"/>
              <a:t>Gelato</a:t>
            </a:r>
          </a:p>
          <a:p>
            <a:pPr marL="342900" indent="-342900"/>
            <a:r>
              <a:rPr lang="en-GB" dirty="0" smtClean="0"/>
              <a:t>Brush</a:t>
            </a:r>
          </a:p>
          <a:p>
            <a:pPr marL="342900" indent="-342900"/>
            <a:r>
              <a:rPr lang="en-GB" dirty="0" smtClean="0"/>
              <a:t>Nasal</a:t>
            </a:r>
          </a:p>
          <a:p>
            <a:pPr marL="342900" indent="-342900"/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Words that Eliezer Ben Yehuda renewed</a:t>
            </a:r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r" rtl="1"/>
            <a:r>
              <a:rPr lang="he-IL" dirty="0" smtClean="0"/>
              <a:t>אַווירוֹן </a:t>
            </a:r>
            <a:endParaRPr lang="en-GB" dirty="0" smtClean="0"/>
          </a:p>
          <a:p>
            <a:pPr marL="342900" indent="-342900" algn="r" rtl="1"/>
            <a:r>
              <a:rPr lang="he-IL" dirty="0" smtClean="0"/>
              <a:t>גְלּידה</a:t>
            </a:r>
            <a:endParaRPr lang="en-US" dirty="0"/>
          </a:p>
          <a:p>
            <a:pPr marL="342900" indent="-342900" algn="r" rtl="1"/>
            <a:r>
              <a:rPr lang="he-IL" dirty="0" smtClean="0"/>
              <a:t>מִבְרֵשֶת</a:t>
            </a:r>
            <a:endParaRPr lang="en-US" dirty="0" smtClean="0"/>
          </a:p>
          <a:p>
            <a:pPr marL="342900" indent="-342900" algn="r" rtl="1"/>
            <a:r>
              <a:rPr lang="he-IL" dirty="0" smtClean="0"/>
              <a:t>נָזֶלֵת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049500" y="1459650"/>
            <a:ext cx="4026556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GB" sz="1400" dirty="0" smtClean="0"/>
              <a:t>Chai </a:t>
            </a:r>
            <a:r>
              <a:rPr lang="en-GB" sz="1200" dirty="0" smtClean="0"/>
              <a:t>(living) </a:t>
            </a:r>
            <a:r>
              <a:rPr lang="en-GB" dirty="0" smtClean="0"/>
              <a:t>+</a:t>
            </a:r>
            <a:r>
              <a:rPr lang="en-GB" sz="1400" dirty="0" err="1" smtClean="0"/>
              <a:t>Dak</a:t>
            </a:r>
            <a:r>
              <a:rPr lang="en-GB" sz="1400" dirty="0" smtClean="0"/>
              <a:t> </a:t>
            </a:r>
            <a:r>
              <a:rPr lang="en-GB" sz="1200" dirty="0" smtClean="0"/>
              <a:t>(thin) </a:t>
            </a:r>
            <a:r>
              <a:rPr lang="en-GB" dirty="0" smtClean="0"/>
              <a:t>= </a:t>
            </a:r>
            <a:r>
              <a:rPr lang="en-GB" sz="1400" dirty="0" err="1" smtClean="0"/>
              <a:t>Chaidak</a:t>
            </a:r>
            <a:r>
              <a:rPr lang="en-GB" sz="1400" dirty="0" smtClean="0"/>
              <a:t> </a:t>
            </a:r>
            <a:br>
              <a:rPr lang="en-GB" sz="1400" dirty="0" smtClean="0"/>
            </a:br>
            <a:endParaRPr lang="en-GB" dirty="0" smtClean="0"/>
          </a:p>
          <a:p>
            <a:pPr marL="342900" indent="-342900"/>
            <a:r>
              <a:rPr lang="en-GB" sz="1400" dirty="0" err="1" smtClean="0"/>
              <a:t>Shal</a:t>
            </a:r>
            <a:r>
              <a:rPr lang="en-GB" sz="1400" dirty="0" smtClean="0"/>
              <a:t> </a:t>
            </a:r>
            <a:r>
              <a:rPr lang="en-GB" sz="1000" dirty="0" smtClean="0"/>
              <a:t>(catching) </a:t>
            </a:r>
            <a:r>
              <a:rPr lang="en-GB" dirty="0" smtClean="0"/>
              <a:t>+ </a:t>
            </a:r>
            <a:r>
              <a:rPr lang="en-GB" sz="1400" dirty="0" smtClean="0"/>
              <a:t>Dag </a:t>
            </a:r>
            <a:r>
              <a:rPr lang="en-GB" sz="900" dirty="0" smtClean="0"/>
              <a:t>(fish)</a:t>
            </a:r>
            <a:r>
              <a:rPr lang="en-GB" dirty="0" smtClean="0"/>
              <a:t> = </a:t>
            </a:r>
            <a:r>
              <a:rPr lang="en-GB" sz="1400" dirty="0" err="1" smtClean="0"/>
              <a:t>Shaldag</a:t>
            </a:r>
            <a:r>
              <a:rPr lang="en-GB" sz="1400" dirty="0" smtClean="0"/>
              <a:t> </a:t>
            </a:r>
            <a:r>
              <a:rPr lang="en-GB" sz="1050" dirty="0" smtClean="0"/>
              <a:t>(Kingfisher)</a:t>
            </a:r>
            <a:br>
              <a:rPr lang="en-GB" sz="1050" dirty="0" smtClean="0"/>
            </a:br>
            <a:r>
              <a:rPr lang="en-GB" sz="1050" dirty="0" smtClean="0"/>
              <a:t/>
            </a:r>
            <a:br>
              <a:rPr lang="en-GB" sz="1050" dirty="0" smtClean="0"/>
            </a:br>
            <a:endParaRPr lang="en-GB" sz="1050" dirty="0" smtClean="0"/>
          </a:p>
          <a:p>
            <a:pPr marL="342900" indent="-342900"/>
            <a:r>
              <a:rPr lang="en-GB" dirty="0" err="1" smtClean="0"/>
              <a:t>Remez</a:t>
            </a:r>
            <a:r>
              <a:rPr lang="en-GB" dirty="0" smtClean="0"/>
              <a:t> </a:t>
            </a:r>
            <a:r>
              <a:rPr lang="en-GB" sz="1050" dirty="0" smtClean="0"/>
              <a:t>(Hint) </a:t>
            </a:r>
            <a:r>
              <a:rPr lang="en-GB" dirty="0" smtClean="0"/>
              <a:t>+ Or </a:t>
            </a:r>
            <a:r>
              <a:rPr lang="en-GB" sz="1100" dirty="0" smtClean="0"/>
              <a:t>(light) = </a:t>
            </a:r>
            <a:r>
              <a:rPr lang="en-GB" sz="1100" dirty="0" err="1" smtClean="0"/>
              <a:t>Ramzor</a:t>
            </a:r>
            <a:r>
              <a:rPr lang="en-GB" sz="1100" dirty="0" smtClean="0"/>
              <a:t> (Traffic light)</a:t>
            </a:r>
          </a:p>
          <a:p>
            <a:pPr marL="342900" indent="-342900"/>
            <a:endParaRPr lang="en-GB" dirty="0" smtClean="0"/>
          </a:p>
          <a:p>
            <a:pPr marL="342900" indent="-342900"/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1+1=2</a:t>
            </a:r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r" rtl="1"/>
            <a:r>
              <a:rPr lang="he-IL" dirty="0" err="1" smtClean="0"/>
              <a:t>חֲי+דַק</a:t>
            </a:r>
            <a:r>
              <a:rPr lang="he-IL" dirty="0" smtClean="0"/>
              <a:t>ְ = </a:t>
            </a:r>
            <a:r>
              <a:rPr lang="he-IL" dirty="0" err="1" smtClean="0"/>
              <a:t>חָידַק</a:t>
            </a:r>
            <a:r>
              <a:rPr lang="he-IL" dirty="0" smtClean="0"/>
              <a:t>ְ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</a:p>
          <a:p>
            <a:pPr marL="342900" indent="-342900" algn="r" rtl="1"/>
            <a:r>
              <a:rPr lang="he-IL" dirty="0" err="1" smtClean="0"/>
              <a:t>שָלְ+דַג</a:t>
            </a:r>
            <a:r>
              <a:rPr lang="he-IL" dirty="0" smtClean="0"/>
              <a:t>ְ</a:t>
            </a:r>
            <a:r>
              <a:rPr lang="en-US" dirty="0" smtClean="0"/>
              <a:t> </a:t>
            </a:r>
            <a:r>
              <a:rPr lang="he-IL" dirty="0" smtClean="0"/>
              <a:t>= שלדג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  <a:p>
            <a:pPr marL="342900" indent="-342900" algn="r" rtl="1"/>
            <a:r>
              <a:rPr lang="he-IL" dirty="0" err="1" smtClean="0"/>
              <a:t>רַמָזְ+אוֹר</a:t>
            </a:r>
            <a:r>
              <a:rPr lang="he-IL" dirty="0" smtClean="0"/>
              <a:t> = רמזור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90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441675" y="1857000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indent="0" fontAlgn="base">
              <a:buNone/>
            </a:pPr>
            <a:r>
              <a:rPr lang="en-US" sz="1800" dirty="0"/>
              <a:t>The </a:t>
            </a:r>
            <a:r>
              <a:rPr lang="en-US" sz="1800" b="1" dirty="0"/>
              <a:t>Hebrew</a:t>
            </a:r>
            <a:r>
              <a:rPr lang="en-US" sz="1800" dirty="0"/>
              <a:t> language will go from the synagogue to the house of study, and from the house of study to the school, and from the school it will come into </a:t>
            </a:r>
            <a:r>
              <a:rPr lang="en-US" sz="1800" dirty="0" smtClean="0"/>
              <a:t>our home and will become </a:t>
            </a:r>
            <a:r>
              <a:rPr lang="en-US" sz="1800" dirty="0"/>
              <a:t>a living language</a:t>
            </a:r>
          </a:p>
          <a:p>
            <a:pPr marL="6350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sz="1600" dirty="0"/>
          </a:p>
        </p:txBody>
      </p:sp>
      <p:sp>
        <p:nvSpPr>
          <p:cNvPr id="67" name="Shape 67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  <p:sp>
        <p:nvSpPr>
          <p:cNvPr id="6" name="Shape 89"/>
          <p:cNvSpPr txBox="1">
            <a:spLocks/>
          </p:cNvSpPr>
          <p:nvPr/>
        </p:nvSpPr>
        <p:spPr>
          <a:xfrm>
            <a:off x="1061571" y="3435846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dirty="0" err="1" smtClean="0"/>
              <a:t>Eliezer</a:t>
            </a:r>
            <a:r>
              <a:rPr lang="en-US" sz="1100" dirty="0" smtClean="0"/>
              <a:t> Ben Yehuda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595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.thinglink.me/api/image/746844841312256001/1240/10/scaletowid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7534"/>
            <a:ext cx="4824536" cy="361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2093925" y="1100975"/>
            <a:ext cx="59763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2093925" y="1894625"/>
            <a:ext cx="5100900" cy="21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/>
              <a:t>Any questions?</a:t>
            </a:r>
            <a:endParaRPr sz="3600" dirty="0"/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 smtClean="0"/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smtClean="0"/>
              <a:t>Mor Sofer</a:t>
            </a:r>
            <a:endParaRPr sz="3200" dirty="0"/>
          </a:p>
        </p:txBody>
      </p:sp>
      <p:sp>
        <p:nvSpPr>
          <p:cNvPr id="216" name="Shape 216"/>
          <p:cNvSpPr/>
          <p:nvPr/>
        </p:nvSpPr>
        <p:spPr>
          <a:xfrm flipH="1">
            <a:off x="1082114" y="898786"/>
            <a:ext cx="923990" cy="85136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9/91/Sumerian_26th_c_Ad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57239"/>
            <a:ext cx="347538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52"/>
          <p:cNvSpPr txBox="1">
            <a:spLocks noGrp="1"/>
          </p:cNvSpPr>
          <p:nvPr>
            <p:ph type="title"/>
          </p:nvPr>
        </p:nvSpPr>
        <p:spPr>
          <a:xfrm>
            <a:off x="611560" y="843558"/>
            <a:ext cx="2700118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Shomeri text</a:t>
            </a:r>
            <a:endParaRPr sz="6000" dirty="0"/>
          </a:p>
        </p:txBody>
      </p:sp>
      <p:sp>
        <p:nvSpPr>
          <p:cNvPr id="7" name="Shape 96"/>
          <p:cNvSpPr txBox="1">
            <a:spLocks noGrp="1"/>
          </p:cNvSpPr>
          <p:nvPr>
            <p:ph type="body" idx="1"/>
          </p:nvPr>
        </p:nvSpPr>
        <p:spPr>
          <a:xfrm>
            <a:off x="827584" y="2787774"/>
            <a:ext cx="2229300" cy="516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dirty="0" smtClean="0"/>
              <a:t>Hieroglyph</a:t>
            </a:r>
            <a:endParaRPr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89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a/a0/Proto-semiticO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35646"/>
            <a:ext cx="1329680" cy="13296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52966" y="483518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ע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0536" y="3182419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עין - </a:t>
            </a:r>
            <a:r>
              <a:rPr lang="en-GB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Ayin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2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2966" y="483518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ר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0536" y="3182419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רֵשְ - </a:t>
            </a:r>
            <a:r>
              <a:rPr lang="en-GB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Reish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s://upload.wikimedia.org/wikipedia/commons/3/33/Proto-semiticR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72" y="1707654"/>
            <a:ext cx="1152128" cy="11521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5" y="51470"/>
            <a:ext cx="132618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2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088908" y="636792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progress of our language</a:t>
            </a:r>
            <a:endParaRPr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58" y="1176985"/>
            <a:ext cx="3312368" cy="30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9622"/>
            <a:ext cx="3555750" cy="260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https://upload.wikimedia.org/wikipedia/commons/3/34/Birkat_kohanim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06310"/>
            <a:ext cx="3068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96"/>
          <p:cNvSpPr txBox="1">
            <a:spLocks noGrp="1"/>
          </p:cNvSpPr>
          <p:nvPr>
            <p:ph type="body" idx="1"/>
          </p:nvPr>
        </p:nvSpPr>
        <p:spPr>
          <a:xfrm>
            <a:off x="1259632" y="974998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dirty="0" err="1" smtClean="0"/>
              <a:t>Birka</a:t>
            </a:r>
            <a:r>
              <a:rPr lang="en-GB" sz="1800" dirty="0" err="1" smtClean="0"/>
              <a:t>t</a:t>
            </a:r>
            <a:r>
              <a:rPr lang="en-GB" sz="1800" dirty="0" smtClean="0"/>
              <a:t> </a:t>
            </a:r>
            <a:r>
              <a:rPr lang="en-GB" sz="1800" dirty="0" err="1" smtClean="0"/>
              <a:t>Cohanim</a:t>
            </a:r>
            <a:r>
              <a:rPr lang="en-GB" sz="1800" dirty="0"/>
              <a:t> </a:t>
            </a:r>
            <a:endParaRPr lang="en-GB" sz="1800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dirty="0" smtClean="0"/>
              <a:t>Was found in Jerusalem at the 1980’s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GB" sz="1800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dirty="0" smtClean="0"/>
              <a:t>Was written at around 600 B.C in Ancient Hebrew</a:t>
            </a:r>
            <a:endParaRPr lang="en-GB" sz="18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4493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jerusalem-love.co.il/wp-content/uploads/2013/03/DSCF6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9542"/>
            <a:ext cx="6575316" cy="32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384</Words>
  <Application>Microsoft Office PowerPoint</Application>
  <PresentationFormat>On-screen Show (16:9)</PresentationFormat>
  <Paragraphs>65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Sniglet</vt:lpstr>
      <vt:lpstr>Patrick Hand SC</vt:lpstr>
      <vt:lpstr>Seyton template</vt:lpstr>
      <vt:lpstr>Hebrew:  the language that was reborn</vt:lpstr>
      <vt:lpstr>PowerPoint Presentation</vt:lpstr>
      <vt:lpstr>PowerPoint Presentation</vt:lpstr>
      <vt:lpstr>Shomeri text</vt:lpstr>
      <vt:lpstr>PowerPoint Presentation</vt:lpstr>
      <vt:lpstr>PowerPoint Presentation</vt:lpstr>
      <vt:lpstr>The progress of our language</vt:lpstr>
      <vt:lpstr>PowerPoint Presentation</vt:lpstr>
      <vt:lpstr>PowerPoint Presentation</vt:lpstr>
      <vt:lpstr>Bar Kochva revolt (132-135 A.D)</vt:lpstr>
      <vt:lpstr>PowerPoint Presentation</vt:lpstr>
      <vt:lpstr>Assyrian &amp; Babylon exiles</vt:lpstr>
      <vt:lpstr>PowerPoint Presentation</vt:lpstr>
      <vt:lpstr>The results of leaving your own country</vt:lpstr>
      <vt:lpstr>PowerPoint Presentation</vt:lpstr>
      <vt:lpstr>PowerPoint Presentation</vt:lpstr>
      <vt:lpstr>PowerPoint Presentation</vt:lpstr>
      <vt:lpstr>PowerPoint Presentation</vt:lpstr>
      <vt:lpstr>The Roman exile (70 A.D)</vt:lpstr>
      <vt:lpstr>PowerPoint Presentation</vt:lpstr>
      <vt:lpstr>Tradition that was kept</vt:lpstr>
      <vt:lpstr>Language! </vt:lpstr>
      <vt:lpstr>PowerPoint Presentation</vt:lpstr>
      <vt:lpstr>Meet Eliezer Ben Yehuda</vt:lpstr>
      <vt:lpstr>Eliezer Ben Yehuda’s work</vt:lpstr>
      <vt:lpstr>We are living in a modern world. What should we do now?</vt:lpstr>
      <vt:lpstr>Words that Eliezer Ben Yehuda renewed</vt:lpstr>
      <vt:lpstr>1+1=2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Hebrew Language</dc:title>
  <dc:creator>Mor</dc:creator>
  <cp:lastModifiedBy>LLN</cp:lastModifiedBy>
  <cp:revision>35</cp:revision>
  <dcterms:modified xsi:type="dcterms:W3CDTF">2018-02-20T11:46:49Z</dcterms:modified>
</cp:coreProperties>
</file>