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2">
        <a:schemeClr val="bg2"/>
      </p:bgRef>
    </p:bg>
    <p:spTree>
      <p:nvGrpSpPr>
        <p:cNvPr id="1" name=""/>
        <p:cNvGrpSpPr/>
        <p:nvPr/>
      </p:nvGrpSpPr>
      <p:grpSpPr>
        <a:xfrm>
          <a:off x="0" y="0"/>
          <a:ext cx="0" cy="0"/>
          <a:chOff x="0" y="0"/>
          <a:chExt cx="0" cy="0"/>
        </a:xfrm>
      </p:grpSpPr>
      <p:sp>
        <p:nvSpPr>
          <p:cNvPr id="9" name="כותרת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מציין מיקום של תאריך 29"/>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19" name="מציין מיקום של כותרת תחתונה 18"/>
          <p:cNvSpPr>
            <a:spLocks noGrp="1"/>
          </p:cNvSpPr>
          <p:nvPr>
            <p:ph type="ftr" sz="quarter" idx="11"/>
          </p:nvPr>
        </p:nvSpPr>
        <p:spPr/>
        <p:txBody>
          <a:bodyPr/>
          <a:lstStyle/>
          <a:p>
            <a:endParaRPr lang="he-IL"/>
          </a:p>
        </p:txBody>
      </p:sp>
      <p:sp>
        <p:nvSpPr>
          <p:cNvPr id="27" name="מציין מיקום של מספר שקופית 26"/>
          <p:cNvSpPr>
            <a:spLocks noGrp="1"/>
          </p:cNvSpPr>
          <p:nvPr>
            <p:ph type="sldNum" sz="quarter" idx="12"/>
          </p:nvPr>
        </p:nvSpPr>
        <p:spPr/>
        <p:txBody>
          <a:bodyPr/>
          <a:lstStyle/>
          <a:p>
            <a:fld id="{2F0EB51A-D0EA-4136-9C69-DD1A67CEAF50}"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0EB51A-D0EA-4136-9C69-DD1A67CEAF50}"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F0EB51A-D0EA-4136-9C69-DD1A67CEAF50}"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לבן עם פינה יחידה חתוכה ומעוגלת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משולש ישר-זווית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כותרת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442460E-3A41-451C-A3AB-FB59570BC833}" type="datetimeFigureOut">
              <a:rPr lang="he-IL" smtClean="0"/>
              <a:pPr/>
              <a:t>י"ט/כסלו/תשע"ג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077200" y="6356350"/>
            <a:ext cx="609600" cy="365125"/>
          </a:xfrm>
        </p:spPr>
        <p:txBody>
          <a:bodyPr/>
          <a:lstStyle/>
          <a:p>
            <a:fld id="{2F0EB51A-D0EA-4136-9C69-DD1A67CEAF50}" type="slidenum">
              <a:rPr lang="he-IL" smtClean="0"/>
              <a:pPr/>
              <a:t>‹#›</a:t>
            </a:fld>
            <a:endParaRPr lang="he-IL"/>
          </a:p>
        </p:txBody>
      </p:sp>
      <p:sp>
        <p:nvSpPr>
          <p:cNvPr id="3" name="מציין מיקום של תמונה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10" name="צורה חופשית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צורה חופשית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צורה חופשית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צורה חופשית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מציין מיקום של כותרת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42460E-3A41-451C-A3AB-FB59570BC833}" type="datetimeFigureOut">
              <a:rPr lang="he-IL" smtClean="0"/>
              <a:pPr/>
              <a:t>י"ט/כסלו/תשע"ג</a:t>
            </a:fld>
            <a:endParaRPr lang="he-IL"/>
          </a:p>
        </p:txBody>
      </p:sp>
      <p:sp>
        <p:nvSpPr>
          <p:cNvPr id="22" name="מציין מיקום של כותרת תחתונה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מציין מיקום של מספר שקופית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0EB51A-D0EA-4136-9C69-DD1A67CEAF50}" type="slidenum">
              <a:rPr lang="he-IL" smtClean="0"/>
              <a:pPr/>
              <a:t>‹#›</a:t>
            </a:fld>
            <a:endParaRPr lang="he-IL"/>
          </a:p>
        </p:txBody>
      </p:sp>
      <p:grpSp>
        <p:nvGrpSpPr>
          <p:cNvPr id="2" name="קבוצה 1"/>
          <p:cNvGrpSpPr/>
          <p:nvPr/>
        </p:nvGrpSpPr>
        <p:grpSpPr>
          <a:xfrm>
            <a:off x="-19017" y="202408"/>
            <a:ext cx="9180548" cy="649224"/>
            <a:chOff x="-19045" y="216550"/>
            <a:chExt cx="9180548" cy="649224"/>
          </a:xfrm>
        </p:grpSpPr>
        <p:sp>
          <p:nvSpPr>
            <p:cNvPr id="12" name="צורה חופשית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צורה חופשית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file:///C:\Users\Nitzan\Dropbox\israel_hoy_youtube.av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5724128" y="476672"/>
            <a:ext cx="2880320" cy="720080"/>
          </a:xfrm>
        </p:spPr>
        <p:txBody>
          <a:bodyPr>
            <a:noAutofit/>
          </a:bodyPr>
          <a:lstStyle/>
          <a:p>
            <a:pPr algn="r"/>
            <a:r>
              <a:rPr lang="he-IL" sz="6600" dirty="0" smtClean="0">
                <a:latin typeface="Yoav" pitchFamily="2" charset="-79"/>
                <a:cs typeface="Yoav" pitchFamily="2" charset="-79"/>
              </a:rPr>
              <a:t>מהו נס?</a:t>
            </a:r>
            <a:endParaRPr lang="he-IL" sz="6600" dirty="0">
              <a:latin typeface="Yoav" pitchFamily="2" charset="-79"/>
              <a:cs typeface="Yoav" pitchFamily="2" charset="-79"/>
            </a:endParaRPr>
          </a:p>
        </p:txBody>
      </p:sp>
      <p:sp>
        <p:nvSpPr>
          <p:cNvPr id="6" name="מציין מיקום טקסט 5"/>
          <p:cNvSpPr>
            <a:spLocks noGrp="1"/>
          </p:cNvSpPr>
          <p:nvPr>
            <p:ph type="body" sz="half" idx="2"/>
          </p:nvPr>
        </p:nvSpPr>
        <p:spPr>
          <a:xfrm rot="396989">
            <a:off x="3280435" y="1257551"/>
            <a:ext cx="5047946" cy="3844803"/>
          </a:xfrm>
        </p:spPr>
        <p:txBody>
          <a:bodyPr>
            <a:normAutofit lnSpcReduction="10000"/>
          </a:bodyPr>
          <a:lstStyle/>
          <a:p>
            <a:r>
              <a:rPr lang="es-MX" sz="2800" dirty="0" smtClean="0"/>
              <a:t>La palabra </a:t>
            </a:r>
            <a:r>
              <a:rPr lang="es-MX" sz="2800" dirty="0" smtClean="0"/>
              <a:t>nes</a:t>
            </a:r>
            <a:r>
              <a:rPr lang="en-US" sz="2800" dirty="0" smtClean="0"/>
              <a:t> (</a:t>
            </a:r>
            <a:r>
              <a:rPr lang="es-MX" sz="2800" dirty="0" smtClean="0"/>
              <a:t>milagro) </a:t>
            </a:r>
            <a:r>
              <a:rPr lang="es-MX" sz="2800" dirty="0" smtClean="0"/>
              <a:t>en hebreo es un sinónimo de bandera. </a:t>
            </a:r>
            <a:endParaRPr lang="es-MX" sz="2800" dirty="0" smtClean="0"/>
          </a:p>
          <a:p>
            <a:r>
              <a:rPr lang="es-MX" sz="2800" dirty="0" smtClean="0"/>
              <a:t>Milagro </a:t>
            </a:r>
            <a:r>
              <a:rPr lang="es-MX" sz="2800" dirty="0" smtClean="0"/>
              <a:t>es un acontecimiento que representa o simboliza una </a:t>
            </a:r>
            <a:r>
              <a:rPr lang="es-MX" sz="2800" b="1" dirty="0" smtClean="0"/>
              <a:t>intervención sobre natural </a:t>
            </a:r>
            <a:r>
              <a:rPr lang="es-MX" sz="2800" dirty="0" smtClean="0"/>
              <a:t>en la realidad, sobre todo un evento de </a:t>
            </a:r>
            <a:r>
              <a:rPr lang="es-MX" sz="2800" b="1" dirty="0" smtClean="0"/>
              <a:t>rescate</a:t>
            </a:r>
            <a:r>
              <a:rPr lang="es-MX" sz="2800" dirty="0" smtClean="0"/>
              <a:t>, de </a:t>
            </a:r>
            <a:r>
              <a:rPr lang="es-MX" sz="2800" b="1" dirty="0" smtClean="0"/>
              <a:t>sanación</a:t>
            </a:r>
            <a:r>
              <a:rPr lang="es-MX" sz="2800" dirty="0" smtClean="0"/>
              <a:t> o de </a:t>
            </a:r>
            <a:r>
              <a:rPr lang="es-MX" sz="2800" b="1" dirty="0" smtClean="0"/>
              <a:t>triunfo</a:t>
            </a:r>
            <a:r>
              <a:rPr lang="es-MX" sz="2800" dirty="0" smtClean="0"/>
              <a:t>. </a:t>
            </a:r>
            <a:endParaRPr lang="en-US" sz="2800" dirty="0" smtClean="0"/>
          </a:p>
        </p:txBody>
      </p:sp>
      <p:pic>
        <p:nvPicPr>
          <p:cNvPr id="14338" name="Picture 2" descr="http://www.60israel.org.il/image/users/59422/ftp/my_files/HACHI%20ISRAELI/cup.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29157">
            <a:off x="142976" y="2879405"/>
            <a:ext cx="2857500" cy="1905000"/>
          </a:xfrm>
          <a:prstGeom prst="rect">
            <a:avLst/>
          </a:prstGeom>
          <a:noFill/>
        </p:spPr>
      </p:pic>
      <p:pic>
        <p:nvPicPr>
          <p:cNvPr id="14340" name="Picture 4" descr="http://212.235.101.2/Documents/Cafe%20Elite/Popup%20Pics/Names_Fla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48680"/>
            <a:ext cx="2476500" cy="24765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467544" y="1205880"/>
            <a:ext cx="8305800" cy="1143000"/>
          </a:xfrm>
        </p:spPr>
        <p:txBody>
          <a:bodyPr>
            <a:noAutofit/>
          </a:bodyPr>
          <a:lstStyle/>
          <a:p>
            <a:pPr algn="ctr"/>
            <a:r>
              <a:rPr lang="he-IL" sz="9600" b="1" dirty="0" smtClean="0">
                <a:latin typeface="Yoav" pitchFamily="2" charset="-79"/>
                <a:cs typeface="Yoav" pitchFamily="2" charset="-79"/>
              </a:rPr>
              <a:t>סקירה היסטורית</a:t>
            </a:r>
            <a:endParaRPr lang="he-IL" sz="9600" b="1" dirty="0">
              <a:latin typeface="Yoav" pitchFamily="2" charset="-79"/>
              <a:cs typeface="Yoav" pitchFamily="2" charset="-79"/>
            </a:endParaRPr>
          </a:p>
        </p:txBody>
      </p:sp>
      <p:sp>
        <p:nvSpPr>
          <p:cNvPr id="7" name="כותרת משנה 6"/>
          <p:cNvSpPr>
            <a:spLocks noGrp="1"/>
          </p:cNvSpPr>
          <p:nvPr>
            <p:ph type="subTitle" idx="4294967295"/>
          </p:nvPr>
        </p:nvSpPr>
        <p:spPr>
          <a:xfrm>
            <a:off x="755576" y="2252464"/>
            <a:ext cx="7704856" cy="1752600"/>
          </a:xfrm>
        </p:spPr>
        <p:txBody>
          <a:bodyPr>
            <a:noAutofit/>
          </a:bodyPr>
          <a:lstStyle/>
          <a:p>
            <a:pPr algn="ctr">
              <a:spcBef>
                <a:spcPts val="600"/>
              </a:spcBef>
              <a:buNone/>
            </a:pPr>
            <a:r>
              <a:rPr lang="he-IL" sz="6000" dirty="0" smtClean="0">
                <a:latin typeface="Yoav" pitchFamily="2" charset="-79"/>
                <a:cs typeface="Yoav" pitchFamily="2" charset="-79"/>
              </a:rPr>
              <a:t>מדינת ישראל-</a:t>
            </a:r>
          </a:p>
          <a:p>
            <a:pPr algn="ctr">
              <a:spcBef>
                <a:spcPts val="600"/>
              </a:spcBef>
              <a:buNone/>
            </a:pPr>
            <a:r>
              <a:rPr lang="he-IL" sz="6000" b="1" dirty="0" smtClean="0">
                <a:latin typeface="Yoav" pitchFamily="2" charset="-79"/>
                <a:cs typeface="Yoav" pitchFamily="2" charset="-79"/>
              </a:rPr>
              <a:t>כנגד כל הסיכויים</a:t>
            </a:r>
            <a:endParaRPr lang="he-IL" sz="6000" b="1" dirty="0">
              <a:latin typeface="Yoav" pitchFamily="2" charset="-79"/>
              <a:cs typeface="Yoav" pitchFamily="2" charset="-79"/>
            </a:endParaRPr>
          </a:p>
        </p:txBody>
      </p:sp>
      <p:pic>
        <p:nvPicPr>
          <p:cNvPr id="15372" name="Picture 1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72200" y="4365104"/>
            <a:ext cx="252770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a:spLocks noGrp="1"/>
          </p:cNvSpPr>
          <p:nvPr>
            <p:ph type="title"/>
          </p:nvPr>
        </p:nvSpPr>
        <p:spPr>
          <a:xfrm>
            <a:off x="755576" y="980728"/>
            <a:ext cx="7920880" cy="720080"/>
          </a:xfrm>
        </p:spPr>
        <p:txBody>
          <a:bodyPr>
            <a:noAutofit/>
          </a:bodyPr>
          <a:lstStyle/>
          <a:p>
            <a:pPr algn="ctr"/>
            <a:r>
              <a:rPr lang="he-IL" sz="6600" b="1" dirty="0" smtClean="0">
                <a:latin typeface="Yoav" pitchFamily="2" charset="-79"/>
                <a:cs typeface="Yoav" pitchFamily="2" charset="-79"/>
              </a:rPr>
              <a:t>הקונגרס הציוני הראשון </a:t>
            </a:r>
            <a:r>
              <a:rPr lang="he-IL" sz="2800" b="1" dirty="0" smtClean="0">
                <a:latin typeface="Yoav" pitchFamily="2" charset="-79"/>
                <a:cs typeface="Yoav" pitchFamily="2" charset="-79"/>
              </a:rPr>
              <a:t>(1897)</a:t>
            </a:r>
            <a:endParaRPr lang="he-IL" sz="2800" b="1" dirty="0">
              <a:latin typeface="Yoav" pitchFamily="2" charset="-79"/>
              <a:cs typeface="Yoav" pitchFamily="2" charset="-79"/>
            </a:endParaRPr>
          </a:p>
        </p:txBody>
      </p:sp>
      <p:sp>
        <p:nvSpPr>
          <p:cNvPr id="4" name="TextBox 3"/>
          <p:cNvSpPr txBox="1"/>
          <p:nvPr/>
        </p:nvSpPr>
        <p:spPr>
          <a:xfrm>
            <a:off x="251520" y="1556792"/>
            <a:ext cx="8640960" cy="5139869"/>
          </a:xfrm>
          <a:prstGeom prst="rect">
            <a:avLst/>
          </a:prstGeom>
          <a:noFill/>
        </p:spPr>
        <p:txBody>
          <a:bodyPr wrap="square" rtlCol="1">
            <a:spAutoFit/>
          </a:bodyPr>
          <a:lstStyle/>
          <a:p>
            <a:pPr lvl="0" algn="l" rtl="0"/>
            <a:r>
              <a:rPr lang="es-MX" dirty="0" smtClean="0"/>
              <a:t>El primer congreso </a:t>
            </a:r>
            <a:r>
              <a:rPr lang="es-MX" dirty="0" smtClean="0"/>
              <a:t>sionista</a:t>
            </a:r>
            <a:r>
              <a:rPr lang="en-US" dirty="0" smtClean="0"/>
              <a:t>-</a:t>
            </a:r>
            <a:endParaRPr lang="en-US" dirty="0" smtClean="0"/>
          </a:p>
          <a:p>
            <a:pPr algn="l" rtl="0"/>
            <a:r>
              <a:rPr lang="es-MX" b="1" dirty="0" smtClean="0"/>
              <a:t>“En Basilea construí los yacimientos del Estado de Israel” </a:t>
            </a:r>
            <a:endParaRPr lang="en-US" b="1" dirty="0" smtClean="0"/>
          </a:p>
          <a:p>
            <a:pPr algn="l" rtl="0"/>
            <a:r>
              <a:rPr lang="es-MX" dirty="0" smtClean="0"/>
              <a:t>El primer Congreso Sionista convocado en Basilea en </a:t>
            </a:r>
            <a:r>
              <a:rPr lang="he-IL" dirty="0" smtClean="0"/>
              <a:t>1897 </a:t>
            </a:r>
            <a:r>
              <a:rPr lang="es-MX" dirty="0" smtClean="0"/>
              <a:t>fue iniciativa de Benjamin </a:t>
            </a:r>
            <a:r>
              <a:rPr lang="es-MX" dirty="0" smtClean="0"/>
              <a:t>Zeev </a:t>
            </a:r>
            <a:r>
              <a:rPr lang="es-MX" dirty="0" smtClean="0"/>
              <a:t>Herzl.  Asistieron 197 miembros destacados de comunidades judías dispersas por todo el mundo.</a:t>
            </a:r>
            <a:endParaRPr lang="en-US" dirty="0" smtClean="0"/>
          </a:p>
          <a:p>
            <a:pPr algn="l" rtl="0"/>
            <a:r>
              <a:rPr lang="es-MX" dirty="0" smtClean="0"/>
              <a:t>En el Congreso tuvo lugar el debate  acerca de los objetivos del sionismo, evaluar la condición de los judíos en el mundo, se aceptó el “programa de Basilea” donde demostraba el punto de vista del sionismo de Herzl, que definió el sionismo como inspiración del establecimiento de un Estado judío para el pueblo judío en la tierra de la Israel, se aprobó la construcción de instituciones y organizaciones destinadas a promover el asentamiento en la tierra de Israel con el fin de fortalecer el sentimiento nacional de los judíos del mundo. </a:t>
            </a:r>
            <a:endParaRPr lang="en-US" dirty="0" smtClean="0"/>
          </a:p>
          <a:p>
            <a:pPr algn="l" rtl="0"/>
            <a:r>
              <a:rPr lang="es-MX" dirty="0" smtClean="0"/>
              <a:t>Es increíble que en una época donde no se ha desarrollado la tecnología y las comunicaciones eran muy limitadas, los judíos que no fungían como un solo pueblo, se unen como uno solo para reclamar  el establecimiento del Estado de Israel, que en aquellos tiempos ni se veía en el horizonte. </a:t>
            </a:r>
            <a:endParaRPr lang="es-MX" dirty="0" smtClean="0"/>
          </a:p>
          <a:p>
            <a:pPr algn="l" rtl="0"/>
            <a:r>
              <a:rPr lang="es-MX" sz="2000" b="1" dirty="0" smtClean="0"/>
              <a:t>“</a:t>
            </a:r>
            <a:r>
              <a:rPr lang="es-MX" sz="2000" b="1" dirty="0" smtClean="0"/>
              <a:t>De pronto se levanta un hombre como pueblo y decide comenzar a caminar”. </a:t>
            </a:r>
            <a:endParaRPr lang="en-US" sz="2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0" y="980728"/>
            <a:ext cx="9144000" cy="72008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e-IL" sz="6600" b="1" i="0" u="none" strike="noStrike" kern="1200" cap="none" spc="0" normalizeH="0" baseline="0" noProof="0" dirty="0" smtClean="0">
                <a:ln>
                  <a:noFill/>
                </a:ln>
                <a:solidFill>
                  <a:schemeClr val="tx2"/>
                </a:solidFill>
                <a:effectLst/>
                <a:uLnTx/>
                <a:uFillTx/>
                <a:latin typeface="Yoav" pitchFamily="2" charset="-79"/>
                <a:ea typeface="+mj-ea"/>
                <a:cs typeface="Yoav" pitchFamily="2" charset="-79"/>
              </a:rPr>
              <a:t>הכרזת האו"ם- כ"ט בנובמבר</a:t>
            </a:r>
            <a:r>
              <a:rPr kumimoji="0" lang="he-IL" sz="6600" b="1" i="0" u="none" strike="noStrike" kern="1200" cap="none" spc="0" normalizeH="0" noProof="0" dirty="0" smtClean="0">
                <a:ln>
                  <a:noFill/>
                </a:ln>
                <a:solidFill>
                  <a:schemeClr val="tx2"/>
                </a:solidFill>
                <a:effectLst/>
                <a:uLnTx/>
                <a:uFillTx/>
                <a:latin typeface="Yoav" pitchFamily="2" charset="-79"/>
                <a:ea typeface="+mj-ea"/>
                <a:cs typeface="Yoav" pitchFamily="2" charset="-79"/>
              </a:rPr>
              <a:t> </a:t>
            </a:r>
            <a:r>
              <a:rPr kumimoji="0" lang="he-IL" sz="2800" b="1" i="0" u="none" strike="noStrike" kern="1200" cap="none" spc="0" normalizeH="0" noProof="0" dirty="0" smtClean="0">
                <a:ln>
                  <a:noFill/>
                </a:ln>
                <a:solidFill>
                  <a:schemeClr val="tx2"/>
                </a:solidFill>
                <a:effectLst/>
                <a:uLnTx/>
                <a:uFillTx/>
                <a:latin typeface="Yoav" pitchFamily="2" charset="-79"/>
                <a:ea typeface="+mj-ea"/>
                <a:cs typeface="Yoav" pitchFamily="2" charset="-79"/>
              </a:rPr>
              <a:t>(1947)</a:t>
            </a:r>
            <a:endParaRPr kumimoji="0" lang="he-IL" sz="2800" b="1" i="0" u="none" strike="noStrike" kern="1200" cap="none" spc="0" normalizeH="0" baseline="0" noProof="0" dirty="0" smtClean="0">
              <a:ln>
                <a:noFill/>
              </a:ln>
              <a:solidFill>
                <a:schemeClr val="tx2"/>
              </a:solidFill>
              <a:effectLst/>
              <a:uLnTx/>
              <a:uFillTx/>
              <a:latin typeface="Yoav" pitchFamily="2" charset="-79"/>
              <a:ea typeface="+mj-ea"/>
              <a:cs typeface="Yoav" pitchFamily="2" charset="-79"/>
            </a:endParaRPr>
          </a:p>
        </p:txBody>
      </p:sp>
      <p:sp>
        <p:nvSpPr>
          <p:cNvPr id="4" name="TextBox 3"/>
          <p:cNvSpPr txBox="1"/>
          <p:nvPr/>
        </p:nvSpPr>
        <p:spPr>
          <a:xfrm>
            <a:off x="251520" y="1556792"/>
            <a:ext cx="8640960" cy="4708981"/>
          </a:xfrm>
          <a:prstGeom prst="rect">
            <a:avLst/>
          </a:prstGeom>
          <a:noFill/>
        </p:spPr>
        <p:txBody>
          <a:bodyPr wrap="square" rtlCol="1">
            <a:spAutoFit/>
          </a:bodyPr>
          <a:lstStyle/>
          <a:p>
            <a:pPr lvl="0" algn="l" rtl="0"/>
            <a:r>
              <a:rPr lang="en-US" sz="2000" dirty="0" err="1" smtClean="0"/>
              <a:t>Declaracion</a:t>
            </a:r>
            <a:r>
              <a:rPr lang="en-US" sz="2000" dirty="0" smtClean="0"/>
              <a:t> de la </a:t>
            </a:r>
            <a:r>
              <a:rPr lang="en-US" sz="2000" dirty="0" smtClean="0"/>
              <a:t>ONU-</a:t>
            </a:r>
            <a:endParaRPr lang="en-US" sz="2000" dirty="0" smtClean="0"/>
          </a:p>
          <a:p>
            <a:pPr algn="l" rtl="0"/>
            <a:r>
              <a:rPr lang="es-MX" sz="2000" dirty="0" smtClean="0"/>
              <a:t>En 29 de noviembre de 1947 se decidió en las Naciones Unidas (ONU) sobre el fin del mandato británico y el establecimiento de dos Estados independientes en la tierra de Israel, un Estado judío y un estado árabe.</a:t>
            </a:r>
            <a:endParaRPr lang="en-US" sz="2000" dirty="0" smtClean="0"/>
          </a:p>
          <a:p>
            <a:pPr algn="l" rtl="0"/>
            <a:r>
              <a:rPr lang="es-MX" sz="2000" dirty="0" smtClean="0"/>
              <a:t>Se determinó que Jerusalén y sus alrededores quedarán bajo supervisión internacional. Los judíos vieron con tristeza el programa de la división del país, pero lo aceptaron  por la paz y la continuación de la existencia del pueblo judío en su tierra natal. Los palestinos se opusieron a esta decisión y prometieron que si esta medida se acepta su reacción seria con violenta.</a:t>
            </a:r>
            <a:endParaRPr lang="en-US" sz="2000" dirty="0" smtClean="0"/>
          </a:p>
          <a:p>
            <a:pPr algn="l" rtl="0"/>
            <a:r>
              <a:rPr lang="es-MX" sz="2000" dirty="0" smtClean="0"/>
              <a:t>Al final la resolución fue aceptada con: 33 países a favor, 13 en contra (entre ellas 9 son países árabes) y 10 abstinencias. Una sola nación no voto. </a:t>
            </a:r>
            <a:endParaRPr lang="en-US" sz="2000" dirty="0" smtClean="0"/>
          </a:p>
          <a:p>
            <a:pPr algn="l" rtl="0"/>
            <a:r>
              <a:rPr lang="es-MX" sz="2000" dirty="0" smtClean="0"/>
              <a:t>La decisión fue aceptada en el asentamiento judío en Israel y en todo el mundo con gran placer, por el certificado legal para el establecimiento de un Estado para el pueblo judío.</a:t>
            </a:r>
            <a:endParaRPr lang="en-US" sz="2000" dirty="0" smtClean="0"/>
          </a:p>
          <a:p>
            <a:pPr lvl="0" algn="l" rtl="0"/>
            <a:endParaRPr lang="en-US" sz="20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mefacts.com/cache/html/religion/11177_files/Arab-Countries.gif"/>
          <p:cNvPicPr>
            <a:picLocks noChangeAspect="1" noChangeArrowheads="1"/>
          </p:cNvPicPr>
          <p:nvPr/>
        </p:nvPicPr>
        <p:blipFill>
          <a:blip r:embed="rId2" cstate="print"/>
          <a:srcRect/>
          <a:stretch>
            <a:fillRect/>
          </a:stretch>
        </p:blipFill>
        <p:spPr bwMode="auto">
          <a:xfrm>
            <a:off x="323528" y="3140968"/>
            <a:ext cx="8501211" cy="3456384"/>
          </a:xfrm>
          <a:prstGeom prst="rect">
            <a:avLst/>
          </a:prstGeom>
          <a:noFill/>
        </p:spPr>
      </p:pic>
      <p:sp>
        <p:nvSpPr>
          <p:cNvPr id="4" name="כותרת 3"/>
          <p:cNvSpPr txBox="1">
            <a:spLocks/>
          </p:cNvSpPr>
          <p:nvPr/>
        </p:nvSpPr>
        <p:spPr>
          <a:xfrm>
            <a:off x="755576" y="980728"/>
            <a:ext cx="7920880" cy="72008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e-IL" sz="6600" b="1" i="0" u="none" strike="noStrike" kern="1200" cap="none" spc="0" normalizeH="0" baseline="0" noProof="0" dirty="0" smtClean="0">
                <a:ln>
                  <a:noFill/>
                </a:ln>
                <a:solidFill>
                  <a:schemeClr val="tx2"/>
                </a:solidFill>
                <a:effectLst/>
                <a:uLnTx/>
                <a:uFillTx/>
                <a:latin typeface="Yoav" pitchFamily="2" charset="-79"/>
                <a:ea typeface="+mj-ea"/>
                <a:cs typeface="Yoav" pitchFamily="2" charset="-79"/>
              </a:rPr>
              <a:t>מלחמות ישראל</a:t>
            </a:r>
            <a:endParaRPr kumimoji="0" lang="he-IL" sz="6600" b="1" i="0" u="none" strike="noStrike" kern="1200" cap="none" spc="0" normalizeH="0" baseline="0" noProof="0" dirty="0">
              <a:ln>
                <a:noFill/>
              </a:ln>
              <a:solidFill>
                <a:schemeClr val="tx2"/>
              </a:solidFill>
              <a:effectLst/>
              <a:uLnTx/>
              <a:uFillTx/>
              <a:latin typeface="Yoav" pitchFamily="2" charset="-79"/>
              <a:ea typeface="+mj-ea"/>
              <a:cs typeface="Yoav" pitchFamily="2" charset="-79"/>
            </a:endParaRPr>
          </a:p>
        </p:txBody>
      </p:sp>
      <p:sp>
        <p:nvSpPr>
          <p:cNvPr id="5" name="TextBox 4"/>
          <p:cNvSpPr txBox="1"/>
          <p:nvPr/>
        </p:nvSpPr>
        <p:spPr>
          <a:xfrm>
            <a:off x="251520" y="1556792"/>
            <a:ext cx="8640960" cy="1631216"/>
          </a:xfrm>
          <a:prstGeom prst="rect">
            <a:avLst/>
          </a:prstGeom>
          <a:noFill/>
        </p:spPr>
        <p:txBody>
          <a:bodyPr wrap="square" rtlCol="1">
            <a:spAutoFit/>
          </a:bodyPr>
          <a:lstStyle/>
          <a:p>
            <a:pPr lvl="0" algn="l" rtl="0"/>
            <a:r>
              <a:rPr lang="en-US" sz="2000" dirty="0" smtClean="0"/>
              <a:t>Las </a:t>
            </a:r>
            <a:r>
              <a:rPr lang="en-US" sz="2000" dirty="0" err="1" smtClean="0"/>
              <a:t>guerras</a:t>
            </a:r>
            <a:r>
              <a:rPr lang="en-US" sz="2000" dirty="0" smtClean="0"/>
              <a:t> de Israel</a:t>
            </a:r>
          </a:p>
          <a:p>
            <a:pPr algn="l"/>
            <a:r>
              <a:rPr lang="es-MX" sz="2000" dirty="0" smtClean="0"/>
              <a:t>Desde sus inicios Israel ha pasado siete guerras, dos intifadas (levantamientos palestinos) y también fue involucrado en un gran número de enfrentamientos militares que no están definidos como guerras, que constituyen el aspecto militar del complejo conflicto árabe-israelí. </a:t>
            </a:r>
            <a:endParaRPr lang="en-US" sz="20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755576" y="980728"/>
            <a:ext cx="7920880" cy="72008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e-IL" sz="6600" b="1" i="0" u="none" strike="noStrike" kern="1200" cap="none" spc="0" normalizeH="0" baseline="0" noProof="0" dirty="0" smtClean="0">
                <a:ln>
                  <a:noFill/>
                </a:ln>
                <a:solidFill>
                  <a:schemeClr val="tx2"/>
                </a:solidFill>
                <a:effectLst/>
                <a:uLnTx/>
                <a:uFillTx/>
                <a:latin typeface="Yoav" pitchFamily="2" charset="-79"/>
                <a:ea typeface="+mj-ea"/>
                <a:cs typeface="Yoav" pitchFamily="2" charset="-79"/>
              </a:rPr>
              <a:t>שיגור לווין "אופק</a:t>
            </a:r>
            <a:r>
              <a:rPr kumimoji="0" lang="he-IL" sz="6600" b="1" i="0" u="none" strike="noStrike" kern="1200" cap="none" spc="0" normalizeH="0" noProof="0" dirty="0" smtClean="0">
                <a:ln>
                  <a:noFill/>
                </a:ln>
                <a:solidFill>
                  <a:schemeClr val="tx2"/>
                </a:solidFill>
                <a:effectLst/>
                <a:uLnTx/>
                <a:uFillTx/>
                <a:latin typeface="Yoav" pitchFamily="2" charset="-79"/>
                <a:ea typeface="+mj-ea"/>
                <a:cs typeface="Yoav" pitchFamily="2" charset="-79"/>
              </a:rPr>
              <a:t> 1" </a:t>
            </a:r>
            <a:r>
              <a:rPr kumimoji="0" lang="he-IL" sz="2800" b="1" i="0" u="none" strike="noStrike" kern="1200" cap="none" spc="0" normalizeH="0" noProof="0" dirty="0" smtClean="0">
                <a:ln>
                  <a:noFill/>
                </a:ln>
                <a:solidFill>
                  <a:schemeClr val="tx2"/>
                </a:solidFill>
                <a:effectLst/>
                <a:uLnTx/>
                <a:uFillTx/>
                <a:latin typeface="Yoav" pitchFamily="2" charset="-79"/>
                <a:ea typeface="+mj-ea"/>
                <a:cs typeface="Yoav" pitchFamily="2" charset="-79"/>
              </a:rPr>
              <a:t>(1988)</a:t>
            </a:r>
            <a:endParaRPr kumimoji="0" lang="he-IL" sz="2800" b="1" i="0" u="none" strike="noStrike" kern="1200" cap="none" spc="0" normalizeH="0" baseline="0" noProof="0" dirty="0">
              <a:ln>
                <a:noFill/>
              </a:ln>
              <a:solidFill>
                <a:schemeClr val="tx2"/>
              </a:solidFill>
              <a:effectLst/>
              <a:uLnTx/>
              <a:uFillTx/>
              <a:latin typeface="Yoav" pitchFamily="2" charset="-79"/>
              <a:ea typeface="+mj-ea"/>
              <a:cs typeface="Yoav" pitchFamily="2" charset="-79"/>
            </a:endParaRPr>
          </a:p>
        </p:txBody>
      </p:sp>
      <p:sp>
        <p:nvSpPr>
          <p:cNvPr id="6" name="TextBox 5"/>
          <p:cNvSpPr txBox="1"/>
          <p:nvPr/>
        </p:nvSpPr>
        <p:spPr>
          <a:xfrm>
            <a:off x="251520" y="1556792"/>
            <a:ext cx="8640960" cy="3477875"/>
          </a:xfrm>
          <a:prstGeom prst="rect">
            <a:avLst/>
          </a:prstGeom>
          <a:noFill/>
        </p:spPr>
        <p:txBody>
          <a:bodyPr wrap="square" rtlCol="1">
            <a:spAutoFit/>
          </a:bodyPr>
          <a:lstStyle/>
          <a:p>
            <a:pPr lvl="0" algn="l" rtl="0"/>
            <a:r>
              <a:rPr lang="en-US" sz="2000" dirty="0" err="1" smtClean="0"/>
              <a:t>Lanzamiento</a:t>
            </a:r>
            <a:r>
              <a:rPr lang="en-US" sz="2000" dirty="0" smtClean="0"/>
              <a:t> del </a:t>
            </a:r>
            <a:r>
              <a:rPr lang="es-MX" sz="2000" dirty="0" smtClean="0"/>
              <a:t>satélite </a:t>
            </a:r>
            <a:r>
              <a:rPr lang="en-US" sz="2000" dirty="0" smtClean="0"/>
              <a:t>“</a:t>
            </a:r>
            <a:r>
              <a:rPr lang="en-US" sz="2000" dirty="0" err="1" smtClean="0"/>
              <a:t>Ofek</a:t>
            </a:r>
            <a:r>
              <a:rPr lang="en-US" sz="2000" dirty="0" smtClean="0"/>
              <a:t> 1” (1988)</a:t>
            </a:r>
          </a:p>
          <a:p>
            <a:pPr algn="l" rtl="0"/>
            <a:r>
              <a:rPr lang="es-MX" sz="2000" dirty="0" smtClean="0"/>
              <a:t>El 19 de septiembre de 1988 lanzó el Estado de Israel el satélite </a:t>
            </a:r>
            <a:r>
              <a:rPr lang="es-MX" sz="2000" dirty="0" err="1" smtClean="0"/>
              <a:t>Ofek</a:t>
            </a:r>
            <a:r>
              <a:rPr lang="es-MX" sz="2000" dirty="0" smtClean="0"/>
              <a:t> 1 con éxito. El satélite estuvo en el espacio 118 días, y rodeo la tierra en 98 minutos. Un lanzamiento exitoso, que sobre paso las expectativas de la capacidad tecnológica de Israel por ser un estado muy joven, junto con el rechazo de parte de los países árabes vecinos. También, el lanzamiento provocó preocupación en Estados Unidos, tanto por  las misiones satelitales así como la demostración  por primera vez que Israel es un país fuerte e independiente, capaz de lanzar misiles de largo alcance y desarrollar sus intereses por si misma.  </a:t>
            </a:r>
            <a:endParaRPr lang="en-US" sz="2000" dirty="0" smtClean="0"/>
          </a:p>
          <a:p>
            <a:pPr lvl="0" algn="l" rtl="0"/>
            <a:endParaRPr lang="en-US" sz="2000" b="1" dirty="0" smtClean="0"/>
          </a:p>
        </p:txBody>
      </p:sp>
      <p:pic>
        <p:nvPicPr>
          <p:cNvPr id="3075" name="Picture 3" descr="http://www.ynet.co.il/PicServer2/02012008/1382735/tal-arch-310108-3941774_wa.jpg"/>
          <p:cNvPicPr>
            <a:picLocks noChangeAspect="1" noChangeArrowheads="1"/>
          </p:cNvPicPr>
          <p:nvPr/>
        </p:nvPicPr>
        <p:blipFill>
          <a:blip r:embed="rId2" cstate="print"/>
          <a:srcRect/>
          <a:stretch>
            <a:fillRect/>
          </a:stretch>
        </p:blipFill>
        <p:spPr bwMode="auto">
          <a:xfrm>
            <a:off x="5364088" y="4509120"/>
            <a:ext cx="3454152" cy="20911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rael_hoy_youtube.avi">
            <a:hlinkClick r:id="" action="ppaction://media"/>
          </p:cNvPr>
          <p:cNvPicPr>
            <a:picLocks noRot="1" noChangeAspect="1"/>
          </p:cNvPicPr>
          <p:nvPr>
            <a:videoFile r:link="rId1"/>
          </p:nvPr>
        </p:nvPicPr>
        <p:blipFill>
          <a:blip r:embed="rId3" cstate="print"/>
          <a:stretch>
            <a:fillRect/>
          </a:stretch>
        </p:blipFill>
        <p:spPr>
          <a:xfrm>
            <a:off x="611560" y="1268760"/>
            <a:ext cx="8136904" cy="5472608"/>
          </a:xfrm>
          <a:prstGeom prst="rect">
            <a:avLst/>
          </a:prstGeom>
        </p:spPr>
      </p:pic>
      <p:sp>
        <p:nvSpPr>
          <p:cNvPr id="3" name="כותרת 5"/>
          <p:cNvSpPr>
            <a:spLocks noGrp="1"/>
          </p:cNvSpPr>
          <p:nvPr>
            <p:ph type="title"/>
          </p:nvPr>
        </p:nvSpPr>
        <p:spPr>
          <a:xfrm>
            <a:off x="539552" y="476672"/>
            <a:ext cx="8208912" cy="926976"/>
          </a:xfrm>
        </p:spPr>
        <p:txBody>
          <a:bodyPr>
            <a:noAutofit/>
          </a:bodyPr>
          <a:lstStyle/>
          <a:p>
            <a:pPr algn="r"/>
            <a:r>
              <a:rPr lang="he-IL" sz="5400" b="1" dirty="0" smtClean="0">
                <a:latin typeface="Yoav" pitchFamily="2" charset="-79"/>
                <a:cs typeface="Yoav" pitchFamily="2" charset="-79"/>
              </a:rPr>
              <a:t>ישראל היום</a:t>
            </a:r>
            <a:endParaRPr lang="he-IL" sz="5400" b="1" dirty="0">
              <a:latin typeface="Yoav" pitchFamily="2" charset="-79"/>
              <a:cs typeface="Yoav" pitchFamily="2" charset="-79"/>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1">
            <a:spAutoFit/>
          </a:bodyPr>
          <a:lstStyle/>
          <a:p>
            <a:pPr algn="l"/>
            <a:r>
              <a:rPr lang="es-MX" sz="2000" b="1" dirty="0" smtClean="0">
                <a:effectLst>
                  <a:glow rad="101600">
                    <a:srgbClr val="FFC000">
                      <a:alpha val="60000"/>
                    </a:srgbClr>
                  </a:glow>
                  <a:reflection blurRad="6350" stA="55000" endA="50" endPos="85000" dir="5400000" sy="-100000" algn="bl" rotWithShape="0"/>
                </a:effectLst>
              </a:rPr>
              <a:t>“una pequeña vela puede iluminar una gran oscuridad, una gran oscuridad no puede apagar una pequeña vela”</a:t>
            </a:r>
            <a:endParaRPr lang="en-US" sz="2000" b="1" dirty="0" smtClean="0">
              <a:effectLst>
                <a:glow rad="101600">
                  <a:srgbClr val="FFC000">
                    <a:alpha val="60000"/>
                  </a:srgbClr>
                </a:glow>
                <a:reflection blurRad="6350" stA="55000" endA="50" endPos="85000" dir="5400000" sy="-100000" algn="bl" rotWithShape="0"/>
              </a:effectLst>
            </a:endParaRPr>
          </a:p>
          <a:p>
            <a:pPr algn="l"/>
            <a:endParaRPr lang="he-IL" sz="2000" b="1" dirty="0">
              <a:effectLst>
                <a:glow rad="101600">
                  <a:srgbClr val="FFC000">
                    <a:alpha val="60000"/>
                  </a:srgbClr>
                </a:glow>
                <a:reflection blurRad="6350" stA="55000" endA="50" endPos="85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298</TotalTime>
  <Words>664</Words>
  <Application>Microsoft Office PowerPoint</Application>
  <PresentationFormat>‫הצגה על המסך (4:3)</PresentationFormat>
  <Paragraphs>27</Paragraphs>
  <Slides>9</Slides>
  <Notes>0</Notes>
  <HiddenSlides>0</HiddenSlides>
  <MMClips>1</MMClips>
  <ScaleCrop>false</ScaleCrop>
  <HeadingPairs>
    <vt:vector size="4" baseType="variant">
      <vt:variant>
        <vt:lpstr>ערכת נושא</vt:lpstr>
      </vt:variant>
      <vt:variant>
        <vt:i4>1</vt:i4>
      </vt:variant>
      <vt:variant>
        <vt:lpstr>כותרות שקופיות</vt:lpstr>
      </vt:variant>
      <vt:variant>
        <vt:i4>9</vt:i4>
      </vt:variant>
    </vt:vector>
  </HeadingPairs>
  <TitlesOfParts>
    <vt:vector size="10" baseType="lpstr">
      <vt:lpstr>זרימה</vt:lpstr>
      <vt:lpstr>שקופית 1</vt:lpstr>
      <vt:lpstr>מהו נס?</vt:lpstr>
      <vt:lpstr>סקירה היסטורית</vt:lpstr>
      <vt:lpstr>הקונגרס הציוני הראשון (1897)</vt:lpstr>
      <vt:lpstr>שקופית 5</vt:lpstr>
      <vt:lpstr>שקופית 6</vt:lpstr>
      <vt:lpstr>שקופית 7</vt:lpstr>
      <vt:lpstr>ישראל היום</vt:lpstr>
      <vt:lpstr>שקופית 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Nitzan</dc:creator>
  <cp:lastModifiedBy>Nitzan</cp:lastModifiedBy>
  <cp:revision>21</cp:revision>
  <dcterms:created xsi:type="dcterms:W3CDTF">2012-11-28T17:00:06Z</dcterms:created>
  <dcterms:modified xsi:type="dcterms:W3CDTF">2012-12-03T17:24:52Z</dcterms:modified>
</cp:coreProperties>
</file>