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notesMasterIdLst>
    <p:notesMasterId r:id="rId23"/>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autoAdjust="0"/>
    <p:restoredTop sz="57904" autoAdjust="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notesViewPr>
    <p:cSldViewPr>
      <p:cViewPr>
        <p:scale>
          <a:sx n="70" d="100"/>
          <a:sy n="70" d="100"/>
        </p:scale>
        <p:origin x="-2544" y="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smtClean="0">
                <a:latin typeface="+mn-lt"/>
                <a:cs typeface="+mn-cs"/>
              </a:defRPr>
            </a:lvl1pPr>
          </a:lstStyle>
          <a:p>
            <a:pPr>
              <a:defRPr/>
            </a:pPr>
            <a:fld id="{47864ACF-32D3-436F-8943-77EC36A28821}" type="datetimeFigureOut">
              <a:rPr lang="he-IL"/>
              <a:pPr>
                <a:defRPr/>
              </a:pPr>
              <a:t>ט"ו/אייר/תשע"ג</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he-IL" noProof="0"/>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endParaRPr lang="he-IL" noProof="0"/>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smtClean="0">
                <a:latin typeface="+mn-lt"/>
                <a:cs typeface="+mn-cs"/>
              </a:defRPr>
            </a:lvl1pPr>
          </a:lstStyle>
          <a:p>
            <a:pPr>
              <a:defRPr/>
            </a:pPr>
            <a:fld id="{3237AD6D-CCA0-496F-B65B-10CCED2A3581}" type="slidenum">
              <a:rPr lang="he-IL"/>
              <a:pPr>
                <a:defRPr/>
              </a:pPr>
              <a:t>‹#›</a:t>
            </a:fld>
            <a:endParaRPr lang="he-IL"/>
          </a:p>
        </p:txBody>
      </p:sp>
    </p:spTree>
    <p:extLst>
      <p:ext uri="{BB962C8B-B14F-4D97-AF65-F5344CB8AC3E}">
        <p14:creationId xmlns:p14="http://schemas.microsoft.com/office/powerpoint/2010/main" val="2776228000"/>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מציין מיקום של תמונת שקופית 1"/>
          <p:cNvSpPr>
            <a:spLocks noGrp="1" noRot="1" noChangeAspect="1"/>
          </p:cNvSpPr>
          <p:nvPr>
            <p:ph type="sldImg"/>
          </p:nvPr>
        </p:nvSpPr>
        <p:spPr bwMode="auto">
          <a:xfrm>
            <a:off x="332656" y="685800"/>
            <a:ext cx="6336704" cy="6406480"/>
          </a:xfrm>
          <a:noFill/>
          <a:ln>
            <a:solidFill>
              <a:srgbClr val="000000"/>
            </a:solidFill>
            <a:miter lim="800000"/>
            <a:headEnd/>
            <a:tailEnd/>
          </a:ln>
        </p:spPr>
      </p:sp>
      <p:sp>
        <p:nvSpPr>
          <p:cNvPr id="28674"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algn="l" rtl="0">
              <a:spcBef>
                <a:spcPct val="0"/>
              </a:spcBef>
            </a:pPr>
            <a:endParaRPr lang="es-ES" dirty="0" smtClean="0"/>
          </a:p>
          <a:p>
            <a:pPr algn="l" rtl="0">
              <a:spcBef>
                <a:spcPct val="0"/>
              </a:spcBef>
            </a:pPr>
            <a:endParaRPr lang="es-ES" dirty="0"/>
          </a:p>
          <a:p>
            <a:pPr algn="ctr" rtl="0">
              <a:spcBef>
                <a:spcPct val="0"/>
              </a:spcBef>
            </a:pPr>
            <a:r>
              <a:rPr lang="es-ES" sz="2000" b="1" dirty="0" smtClean="0">
                <a:latin typeface="Arial" pitchFamily="34" charset="0"/>
                <a:cs typeface="Arial" pitchFamily="34" charset="0"/>
              </a:rPr>
              <a:t>Día de </a:t>
            </a:r>
            <a:r>
              <a:rPr lang="es-ES" sz="2000" b="1" dirty="0" err="1" smtClean="0">
                <a:latin typeface="Arial" pitchFamily="34" charset="0"/>
                <a:cs typeface="Arial" pitchFamily="34" charset="0"/>
              </a:rPr>
              <a:t>Jerusalem</a:t>
            </a:r>
            <a:endParaRPr lang="es-ES" sz="2000" b="1" dirty="0" smtClean="0">
              <a:latin typeface="Arial" pitchFamily="34" charset="0"/>
              <a:cs typeface="Arial" pitchFamily="34" charset="0"/>
            </a:endParaRPr>
          </a:p>
          <a:p>
            <a:pPr algn="ctr" rtl="0">
              <a:spcBef>
                <a:spcPct val="0"/>
              </a:spcBef>
            </a:pPr>
            <a:r>
              <a:rPr lang="es-ES" sz="2000" b="1" dirty="0" smtClean="0">
                <a:latin typeface="Arial" pitchFamily="34" charset="0"/>
                <a:cs typeface="Arial" pitchFamily="34" charset="0"/>
              </a:rPr>
              <a:t>28 de </a:t>
            </a:r>
            <a:r>
              <a:rPr lang="es-ES" sz="2000" b="1" dirty="0" err="1" smtClean="0">
                <a:latin typeface="Arial" pitchFamily="34" charset="0"/>
                <a:cs typeface="Arial" pitchFamily="34" charset="0"/>
              </a:rPr>
              <a:t>Iyar</a:t>
            </a:r>
            <a:r>
              <a:rPr lang="es-ES" sz="2000" b="1" dirty="0" smtClean="0">
                <a:latin typeface="Arial" pitchFamily="34" charset="0"/>
                <a:cs typeface="Arial" pitchFamily="34" charset="0"/>
              </a:rPr>
              <a:t> 5772 – 2012</a:t>
            </a:r>
          </a:p>
          <a:p>
            <a:pPr algn="ctr" rtl="0">
              <a:spcBef>
                <a:spcPct val="0"/>
              </a:spcBef>
            </a:pPr>
            <a:endParaRPr lang="es-ES" sz="2000" b="1" dirty="0">
              <a:latin typeface="Arial" pitchFamily="34" charset="0"/>
              <a:cs typeface="Arial" pitchFamily="34" charset="0"/>
            </a:endParaRPr>
          </a:p>
          <a:p>
            <a:pPr algn="ctr" rtl="0">
              <a:spcBef>
                <a:spcPct val="0"/>
              </a:spcBef>
            </a:pPr>
            <a:endParaRPr lang="es-ES" sz="2000" b="1" dirty="0" smtClean="0">
              <a:latin typeface="Arial" pitchFamily="34" charset="0"/>
              <a:cs typeface="Arial" pitchFamily="34" charset="0"/>
            </a:endParaRPr>
          </a:p>
          <a:p>
            <a:pPr algn="ctr" rtl="0">
              <a:spcBef>
                <a:spcPct val="0"/>
              </a:spcBef>
            </a:pPr>
            <a:r>
              <a:rPr lang="es-ES" sz="2000" b="1" dirty="0" smtClean="0">
                <a:latin typeface="Arial" pitchFamily="34" charset="0"/>
                <a:cs typeface="Arial" pitchFamily="34" charset="0"/>
              </a:rPr>
              <a:t>45 años de la reunificación de la ciudad de </a:t>
            </a:r>
            <a:r>
              <a:rPr lang="es-ES" sz="2000" b="1" dirty="0" err="1" smtClean="0">
                <a:latin typeface="Arial" pitchFamily="34" charset="0"/>
                <a:cs typeface="Arial" pitchFamily="34" charset="0"/>
              </a:rPr>
              <a:t>Jerusalem</a:t>
            </a:r>
            <a:endParaRPr lang="es-ES" sz="2000" b="1" dirty="0" smtClean="0">
              <a:latin typeface="Arial" pitchFamily="34" charset="0"/>
              <a:cs typeface="Arial" pitchFamily="34" charset="0"/>
            </a:endParaRPr>
          </a:p>
          <a:p>
            <a:pPr algn="ctr" rtl="0">
              <a:spcBef>
                <a:spcPct val="0"/>
              </a:spcBef>
            </a:pPr>
            <a:endParaRPr lang="he-IL" sz="1600" b="1" dirty="0" smtClean="0">
              <a:latin typeface="Times New Roman" pitchFamily="18" charset="0"/>
              <a:cs typeface="Times New Roman" pitchFamily="18" charset="0"/>
            </a:endParaRPr>
          </a:p>
        </p:txBody>
      </p:sp>
      <p:sp>
        <p:nvSpPr>
          <p:cNvPr id="28675"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76A5A3F-B13B-44E8-892D-16EA53AD44CB}" type="slidenum">
              <a:rPr lang="he-IL">
                <a:solidFill>
                  <a:srgbClr val="000000"/>
                </a:solidFill>
              </a:rPr>
              <a:pPr fontAlgn="base">
                <a:spcBef>
                  <a:spcPct val="0"/>
                </a:spcBef>
                <a:spcAft>
                  <a:spcPct val="0"/>
                </a:spcAft>
              </a:pPr>
              <a:t>1</a:t>
            </a:fld>
            <a:endParaRPr lang="he-IL">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46082"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algn="ctr" rtl="0">
              <a:spcBef>
                <a:spcPct val="0"/>
              </a:spcBef>
            </a:pPr>
            <a:r>
              <a:rPr lang="es-ES" sz="1600" b="1" dirty="0"/>
              <a:t>La </a:t>
            </a:r>
            <a:r>
              <a:rPr lang="es-ES" sz="1600" b="1" dirty="0" smtClean="0"/>
              <a:t>Guerra de los Seis Días y después de ella</a:t>
            </a:r>
            <a:endParaRPr lang="es-ES" sz="1600" b="1" dirty="0"/>
          </a:p>
          <a:p>
            <a:pPr algn="ctr" rtl="0">
              <a:spcBef>
                <a:spcPct val="0"/>
              </a:spcBef>
            </a:pPr>
            <a:endParaRPr lang="es-ES" sz="1600" b="1" dirty="0"/>
          </a:p>
          <a:p>
            <a:pPr algn="ctr" rtl="0">
              <a:spcBef>
                <a:spcPct val="0"/>
              </a:spcBef>
            </a:pPr>
            <a:endParaRPr lang="es-ES" sz="1100" b="1" dirty="0"/>
          </a:p>
          <a:p>
            <a:pPr marL="285750" indent="-285750" algn="l" rtl="0">
              <a:spcBef>
                <a:spcPct val="0"/>
              </a:spcBef>
              <a:buFont typeface="Arial" pitchFamily="34" charset="0"/>
              <a:buChar char="•"/>
            </a:pPr>
            <a:r>
              <a:rPr lang="es-ES" dirty="0" smtClean="0"/>
              <a:t>”La </a:t>
            </a:r>
            <a:r>
              <a:rPr lang="es-ES" dirty="0" err="1" smtClean="0"/>
              <a:t>Jerusalem</a:t>
            </a:r>
            <a:r>
              <a:rPr lang="es-ES" dirty="0" smtClean="0"/>
              <a:t> completa” – gran alegría y emoción con la reunificación con la Ciudad Oriental, la Ciudad Vieja y los Lugares Santos.</a:t>
            </a:r>
          </a:p>
          <a:p>
            <a:pPr marL="285750" indent="-285750" algn="l" rtl="0">
              <a:spcBef>
                <a:spcPct val="0"/>
              </a:spcBef>
              <a:buFont typeface="Arial" pitchFamily="34" charset="0"/>
              <a:buChar char="•"/>
            </a:pPr>
            <a:r>
              <a:rPr lang="es-ES" dirty="0" smtClean="0"/>
              <a:t>Noemí </a:t>
            </a:r>
            <a:r>
              <a:rPr lang="es-ES" dirty="0" err="1" smtClean="0"/>
              <a:t>Shemer</a:t>
            </a:r>
            <a:r>
              <a:rPr lang="es-ES" dirty="0" smtClean="0"/>
              <a:t>: “</a:t>
            </a:r>
            <a:r>
              <a:rPr lang="es-ES" dirty="0"/>
              <a:t>Hemos vuelto a los pozos de </a:t>
            </a:r>
            <a:r>
              <a:rPr lang="es-ES" dirty="0" smtClean="0"/>
              <a:t>agua”…</a:t>
            </a:r>
          </a:p>
          <a:p>
            <a:pPr marL="285750" indent="-285750" algn="l" rtl="0">
              <a:spcBef>
                <a:spcPct val="0"/>
              </a:spcBef>
              <a:buFont typeface="Arial" pitchFamily="34" charset="0"/>
              <a:buChar char="•"/>
            </a:pPr>
            <a:r>
              <a:rPr lang="es-ES" dirty="0" smtClean="0"/>
              <a:t>Liberación del Monte del Templo y del Muro Occidental</a:t>
            </a:r>
          </a:p>
          <a:p>
            <a:pPr marL="285750" indent="-285750" algn="l" rtl="0">
              <a:spcBef>
                <a:spcPct val="0"/>
              </a:spcBef>
              <a:buFont typeface="Arial" pitchFamily="34" charset="0"/>
              <a:buChar char="•"/>
            </a:pPr>
            <a:r>
              <a:rPr lang="es-ES" dirty="0" smtClean="0"/>
              <a:t>En el año 1968 se determina el día 28 de </a:t>
            </a:r>
            <a:r>
              <a:rPr lang="es-ES" dirty="0" err="1" smtClean="0"/>
              <a:t>Iyar</a:t>
            </a:r>
            <a:r>
              <a:rPr lang="es-ES" dirty="0" smtClean="0"/>
              <a:t> como el día de fiesta de </a:t>
            </a:r>
            <a:r>
              <a:rPr lang="es-ES" dirty="0" err="1" smtClean="0"/>
              <a:t>Jerusalem</a:t>
            </a:r>
            <a:r>
              <a:rPr lang="es-ES" dirty="0" smtClean="0"/>
              <a:t> – “Día de la Liberación de la ciudad”.</a:t>
            </a:r>
          </a:p>
          <a:p>
            <a:pPr marL="285750" indent="-285750" algn="l" rtl="0">
              <a:spcBef>
                <a:spcPct val="0"/>
              </a:spcBef>
              <a:buFont typeface="Arial" pitchFamily="34" charset="0"/>
              <a:buChar char="•"/>
            </a:pPr>
            <a:endParaRPr lang="es-ES" dirty="0" smtClean="0"/>
          </a:p>
        </p:txBody>
      </p:sp>
      <p:sp>
        <p:nvSpPr>
          <p:cNvPr id="46083"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F79D4C-E801-4EE5-B60C-B8EC5719458F}" type="slidenum">
              <a:rPr lang="he-IL">
                <a:solidFill>
                  <a:srgbClr val="000000"/>
                </a:solidFill>
              </a:rPr>
              <a:pPr fontAlgn="base">
                <a:spcBef>
                  <a:spcPct val="0"/>
                </a:spcBef>
                <a:spcAft>
                  <a:spcPct val="0"/>
                </a:spcAft>
              </a:pPr>
              <a:t>10</a:t>
            </a:fld>
            <a:endParaRPr lang="he-IL">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rtl="0"/>
            <a:endParaRPr lang="es-ES" dirty="0" smtClean="0"/>
          </a:p>
          <a:p>
            <a:pPr algn="ctr" rtl="0"/>
            <a:r>
              <a:rPr lang="es-ES" dirty="0" smtClean="0"/>
              <a:t> </a:t>
            </a:r>
            <a:r>
              <a:rPr lang="es-ES" sz="1800" b="1" dirty="0" smtClean="0"/>
              <a:t>El día después de la guerra</a:t>
            </a:r>
          </a:p>
          <a:p>
            <a:pPr algn="ctr" rtl="0"/>
            <a:endParaRPr lang="es-ES" sz="1800" b="1" dirty="0"/>
          </a:p>
          <a:p>
            <a:pPr marL="171450" indent="-171450" algn="l" rtl="0">
              <a:buFont typeface="Arial" pitchFamily="34" charset="0"/>
              <a:buChar char="•"/>
            </a:pPr>
            <a:r>
              <a:rPr lang="es-ES" dirty="0" smtClean="0"/>
              <a:t>Los dirigentes israelíes supusieron que después de la guerra, la mayoría de los territorios de la Margen Occidental serían devueltos en el marco de acuerdos de paz. Por eso era importante actuar con rapidez para garantizar la permanencia de </a:t>
            </a:r>
            <a:r>
              <a:rPr lang="es-ES" dirty="0" err="1" smtClean="0"/>
              <a:t>Jerusalem</a:t>
            </a:r>
            <a:r>
              <a:rPr lang="es-ES" dirty="0" smtClean="0"/>
              <a:t> como la capital unificada de Israel.</a:t>
            </a:r>
          </a:p>
          <a:p>
            <a:pPr marL="171450" indent="-171450" algn="l" rtl="0">
              <a:buFont typeface="Arial" pitchFamily="34" charset="0"/>
              <a:buChar char="•"/>
            </a:pPr>
            <a:r>
              <a:rPr lang="es-ES" dirty="0" smtClean="0"/>
              <a:t>Levi </a:t>
            </a:r>
            <a:r>
              <a:rPr lang="es-ES" dirty="0" err="1" smtClean="0"/>
              <a:t>Eshkol</a:t>
            </a:r>
            <a:r>
              <a:rPr lang="es-ES" dirty="0" smtClean="0"/>
              <a:t>, el entonces Primer Ministro, ordena a una comisión revisar la determinación de las nuevas fronteras de modo que incluyan la Ciudad Vieja, pero permitan también una expansión futura y seguridad.</a:t>
            </a:r>
          </a:p>
          <a:p>
            <a:pPr marL="171450" indent="-171450" algn="l" rtl="0">
              <a:buFont typeface="Arial" pitchFamily="34" charset="0"/>
              <a:buChar char="•"/>
            </a:pPr>
            <a:r>
              <a:rPr lang="es-ES" dirty="0" smtClean="0"/>
              <a:t>El nuevo mapa fue aprobado dos semanas después de la guerra – anexión del territorio de </a:t>
            </a:r>
            <a:r>
              <a:rPr lang="es-ES" dirty="0" err="1" smtClean="0"/>
              <a:t>Jerusalem</a:t>
            </a:r>
            <a:r>
              <a:rPr lang="es-ES" dirty="0" smtClean="0"/>
              <a:t> (71 km</a:t>
            </a:r>
            <a:r>
              <a:rPr lang="es-ES" baseline="30000" dirty="0" smtClean="0"/>
              <a:t>2</a:t>
            </a:r>
            <a:r>
              <a:rPr lang="es-ES" dirty="0" smtClean="0"/>
              <a:t>) de los cuales aproximadamente 6 km</a:t>
            </a:r>
            <a:r>
              <a:rPr lang="es-ES" baseline="30000" dirty="0" smtClean="0"/>
              <a:t>2 </a:t>
            </a:r>
            <a:r>
              <a:rPr lang="es-ES" dirty="0" smtClean="0"/>
              <a:t>que se encontraban previamente bajo dominio jordano.</a:t>
            </a:r>
          </a:p>
          <a:p>
            <a:pPr marL="171450" indent="-171450" algn="l" rtl="0">
              <a:buFont typeface="Arial" pitchFamily="34" charset="0"/>
              <a:buChar char="•"/>
            </a:pPr>
            <a:r>
              <a:rPr lang="es-ES" dirty="0" smtClean="0"/>
              <a:t>La superficie de la ciudad se triplicó … 108,3 </a:t>
            </a:r>
            <a:r>
              <a:rPr lang="es-ES" dirty="0"/>
              <a:t>km</a:t>
            </a:r>
            <a:r>
              <a:rPr lang="es-ES" baseline="30000" dirty="0"/>
              <a:t>2</a:t>
            </a:r>
            <a:r>
              <a:rPr lang="es-ES" dirty="0" smtClean="0"/>
              <a:t> - como la superficie de la ciudad de París</a:t>
            </a:r>
          </a:p>
          <a:p>
            <a:pPr marL="171450" indent="-171450" algn="l" rtl="0">
              <a:buFont typeface="Arial" pitchFamily="34" charset="0"/>
              <a:buChar char="•"/>
            </a:pPr>
            <a:endParaRPr lang="es-ES" dirty="0"/>
          </a:p>
        </p:txBody>
      </p:sp>
      <p:sp>
        <p:nvSpPr>
          <p:cNvPr id="4" name="Slide Number Placeholder 3"/>
          <p:cNvSpPr>
            <a:spLocks noGrp="1"/>
          </p:cNvSpPr>
          <p:nvPr>
            <p:ph type="sldNum" sz="quarter" idx="10"/>
          </p:nvPr>
        </p:nvSpPr>
        <p:spPr/>
        <p:txBody>
          <a:bodyPr/>
          <a:lstStyle/>
          <a:p>
            <a:pPr>
              <a:defRPr/>
            </a:pPr>
            <a:fld id="{3237AD6D-CCA0-496F-B65B-10CCED2A3581}" type="slidenum">
              <a:rPr lang="he-IL" smtClean="0"/>
              <a:pPr>
                <a:defRPr/>
              </a:pPr>
              <a:t>11</a:t>
            </a:fld>
            <a:endParaRPr lang="he-IL"/>
          </a:p>
        </p:txBody>
      </p:sp>
    </p:spTree>
    <p:extLst>
      <p:ext uri="{BB962C8B-B14F-4D97-AF65-F5344CB8AC3E}">
        <p14:creationId xmlns:p14="http://schemas.microsoft.com/office/powerpoint/2010/main" val="1676550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49154"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algn="l" rtl="0">
              <a:spcBef>
                <a:spcPct val="0"/>
              </a:spcBef>
            </a:pPr>
            <a:r>
              <a:rPr lang="es-ES" sz="1400" b="1" i="1" dirty="0" smtClean="0"/>
              <a:t>Después de la Guerra de los Seis Días (1967 en adelante):</a:t>
            </a:r>
            <a:endParaRPr lang="es-ES" sz="1400" b="1" i="1" dirty="0"/>
          </a:p>
          <a:p>
            <a:pPr algn="l" rtl="0">
              <a:spcBef>
                <a:spcPct val="0"/>
              </a:spcBef>
            </a:pPr>
            <a:endParaRPr lang="es-ES" sz="1400" b="1" i="1" dirty="0"/>
          </a:p>
          <a:p>
            <a:pPr marL="285750" indent="-285750" algn="l" rtl="0">
              <a:spcBef>
                <a:spcPct val="0"/>
              </a:spcBef>
              <a:buFont typeface="Arial" pitchFamily="34" charset="0"/>
              <a:buChar char="•"/>
            </a:pPr>
            <a:r>
              <a:rPr lang="es-ES" b="1" dirty="0" smtClean="0"/>
              <a:t>Expansión masiva de los límites</a:t>
            </a:r>
          </a:p>
          <a:p>
            <a:pPr marL="285750" indent="-285750" algn="l" rtl="0">
              <a:spcBef>
                <a:spcPct val="0"/>
              </a:spcBef>
              <a:buFont typeface="Arial" pitchFamily="34" charset="0"/>
              <a:buChar char="•"/>
            </a:pPr>
            <a:r>
              <a:rPr lang="es-ES" b="1" dirty="0" smtClean="0"/>
              <a:t>Estatus de los árabes de </a:t>
            </a:r>
            <a:r>
              <a:rPr lang="es-ES" b="1" dirty="0" err="1" smtClean="0"/>
              <a:t>Jerusalem</a:t>
            </a:r>
            <a:r>
              <a:rPr lang="es-ES" b="1" dirty="0" smtClean="0"/>
              <a:t> Oriental: A raíz de la anexión a Israel de los territorios de la parte oriental de la ciudad – se ofreció a los palestinos </a:t>
            </a:r>
            <a:r>
              <a:rPr lang="es-ES" b="1" dirty="0" err="1" smtClean="0"/>
              <a:t>ciudados</a:t>
            </a:r>
            <a:r>
              <a:rPr lang="es-ES" b="1" dirty="0" smtClean="0"/>
              <a:t> de Jordania </a:t>
            </a:r>
            <a:r>
              <a:rPr lang="es-ES" b="1" dirty="0"/>
              <a:t>(70.000 personas</a:t>
            </a:r>
            <a:r>
              <a:rPr lang="es-ES" b="1" dirty="0" smtClean="0"/>
              <a:t>) aceptar la ciudadanía israelí. Ellos rechazaron la oferta convirtiéndose en “residentes permanentes” – totales derechos civiles salvo el derecho a participar en las elecciones. Educación autónoma para los árabes de </a:t>
            </a:r>
            <a:r>
              <a:rPr lang="es-ES" b="1" dirty="0" err="1" smtClean="0"/>
              <a:t>Jerusalem</a:t>
            </a:r>
            <a:r>
              <a:rPr lang="es-ES" b="1" dirty="0" smtClean="0"/>
              <a:t> Oriental</a:t>
            </a:r>
          </a:p>
          <a:p>
            <a:pPr marL="285750" indent="-285750" algn="l" rtl="0">
              <a:spcBef>
                <a:spcPct val="0"/>
              </a:spcBef>
              <a:buFont typeface="Arial" pitchFamily="34" charset="0"/>
              <a:buChar char="•"/>
            </a:pPr>
            <a:r>
              <a:rPr lang="es-ES" b="1" dirty="0" smtClean="0"/>
              <a:t>Incremento significativo de la población – administración de la ciudad en una situación geo – política compleja – entre tres sub – poblaciones.</a:t>
            </a:r>
          </a:p>
          <a:p>
            <a:pPr marL="285750" indent="-285750" algn="l" rtl="0">
              <a:spcBef>
                <a:spcPct val="0"/>
              </a:spcBef>
              <a:buFont typeface="Arial" pitchFamily="34" charset="0"/>
              <a:buChar char="•"/>
            </a:pPr>
            <a:r>
              <a:rPr lang="es-ES" b="1" dirty="0" smtClean="0"/>
              <a:t>¿¿Está la ciudad verdaderamente unificada?? La parte oriental y la occidental son, de hecho, como dos ciudades separadas … no obstante hay cooperación en el campo del comercio, la industria, la medicina, el transporte, los deportes, y más…</a:t>
            </a:r>
          </a:p>
          <a:p>
            <a:pPr marL="285750" indent="-285750" algn="l" rtl="0">
              <a:spcBef>
                <a:spcPct val="0"/>
              </a:spcBef>
              <a:buFont typeface="Arial" pitchFamily="34" charset="0"/>
              <a:buChar char="•"/>
            </a:pPr>
            <a:endParaRPr lang="es-ES" b="1" dirty="0"/>
          </a:p>
          <a:p>
            <a:pPr marL="285750" indent="-285750" algn="l" rtl="0">
              <a:spcBef>
                <a:spcPct val="0"/>
              </a:spcBef>
              <a:buFont typeface="Arial" pitchFamily="34" charset="0"/>
              <a:buChar char="•"/>
            </a:pPr>
            <a:endParaRPr lang="es-ES" b="1" dirty="0" smtClean="0"/>
          </a:p>
          <a:p>
            <a:pPr rtl="0">
              <a:spcBef>
                <a:spcPct val="0"/>
              </a:spcBef>
            </a:pPr>
            <a:r>
              <a:rPr lang="es-ES" sz="1000" dirty="0" smtClean="0"/>
              <a:t>El barrio de </a:t>
            </a:r>
            <a:r>
              <a:rPr lang="es-ES" sz="1000" dirty="0" err="1" smtClean="0"/>
              <a:t>Ramot</a:t>
            </a:r>
            <a:r>
              <a:rPr lang="es-ES" sz="1000" dirty="0" smtClean="0"/>
              <a:t> Alón, en el norte de </a:t>
            </a:r>
            <a:r>
              <a:rPr lang="es-ES" sz="1000" dirty="0" err="1" smtClean="0"/>
              <a:t>Jerusalem</a:t>
            </a:r>
            <a:endParaRPr lang="es-ES" sz="1000" dirty="0" smtClean="0"/>
          </a:p>
        </p:txBody>
      </p:sp>
      <p:sp>
        <p:nvSpPr>
          <p:cNvPr id="49155"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B2FEC9-EC8E-4349-BC25-FEAF1B1E987C}" type="slidenum">
              <a:rPr lang="he-IL">
                <a:solidFill>
                  <a:srgbClr val="000000"/>
                </a:solidFill>
              </a:rPr>
              <a:pPr fontAlgn="base">
                <a:spcBef>
                  <a:spcPct val="0"/>
                </a:spcBef>
                <a:spcAft>
                  <a:spcPct val="0"/>
                </a:spcAft>
              </a:pPr>
              <a:t>12</a:t>
            </a:fld>
            <a:endParaRPr lang="he-IL">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rtl="0"/>
            <a:endParaRPr lang="es-ES" sz="2000" b="1" dirty="0" smtClean="0"/>
          </a:p>
          <a:p>
            <a:pPr algn="ctr" rtl="0"/>
            <a:r>
              <a:rPr lang="es-ES" sz="2200" b="1" dirty="0"/>
              <a:t>Nuevos barrios de </a:t>
            </a:r>
            <a:r>
              <a:rPr lang="es-ES" sz="2200" b="1" dirty="0" err="1"/>
              <a:t>Jerusalem</a:t>
            </a:r>
            <a:r>
              <a:rPr lang="es-ES" sz="2200" b="1" dirty="0"/>
              <a:t> después del </a:t>
            </a:r>
            <a:r>
              <a:rPr lang="es-ES" sz="2200" b="1" dirty="0" smtClean="0"/>
              <a:t>67</a:t>
            </a:r>
          </a:p>
          <a:p>
            <a:pPr algn="ctr" rtl="0"/>
            <a:endParaRPr lang="es-ES" sz="2200" b="1" dirty="0"/>
          </a:p>
          <a:p>
            <a:pPr marL="171450" indent="-171450" algn="l" rtl="0">
              <a:buFont typeface="Arial" pitchFamily="34" charset="0"/>
              <a:buChar char="•"/>
            </a:pPr>
            <a:r>
              <a:rPr lang="es-ES" b="1" dirty="0" smtClean="0"/>
              <a:t>10 nuevos barrios fueron construidos y poblados. Construcción de una contigüidad territorial que pusiera en práctica la intención de unificación. ¡La mayoría de los habitantes de la ciudad occidental viven hoy en día en esos barrios!</a:t>
            </a:r>
          </a:p>
          <a:p>
            <a:pPr marL="171450" indent="-171450" algn="l" rtl="0">
              <a:buFont typeface="Arial" pitchFamily="34" charset="0"/>
              <a:buChar char="•"/>
            </a:pPr>
            <a:r>
              <a:rPr lang="es-ES" b="1" dirty="0" smtClean="0"/>
              <a:t>En el ámbito internacional dichos barrios son considerados asentamientos ilegales, y se los ve igual que a los demás poblados de Judea y Samaria.</a:t>
            </a:r>
          </a:p>
          <a:p>
            <a:pPr marL="171450" indent="-171450" algn="l" rtl="0">
              <a:buFont typeface="Arial" pitchFamily="34" charset="0"/>
              <a:buChar char="•"/>
            </a:pPr>
            <a:r>
              <a:rPr lang="es-ES" b="1" dirty="0" smtClean="0"/>
              <a:t>La realidad urbana de </a:t>
            </a:r>
            <a:r>
              <a:rPr lang="es-ES" b="1" dirty="0" err="1" smtClean="0"/>
              <a:t>Jerusalem</a:t>
            </a:r>
            <a:r>
              <a:rPr lang="es-ES" b="1" dirty="0" smtClean="0"/>
              <a:t> hizo, ya hace mucho tiempo, que sus habitantes olvidaran la política…</a:t>
            </a:r>
          </a:p>
          <a:p>
            <a:pPr algn="ctr" rtl="0"/>
            <a:endParaRPr lang="es-ES" sz="2000" b="1" dirty="0"/>
          </a:p>
        </p:txBody>
      </p:sp>
      <p:sp>
        <p:nvSpPr>
          <p:cNvPr id="4" name="Slide Number Placeholder 3"/>
          <p:cNvSpPr>
            <a:spLocks noGrp="1"/>
          </p:cNvSpPr>
          <p:nvPr>
            <p:ph type="sldNum" sz="quarter" idx="10"/>
          </p:nvPr>
        </p:nvSpPr>
        <p:spPr/>
        <p:txBody>
          <a:bodyPr/>
          <a:lstStyle/>
          <a:p>
            <a:pPr>
              <a:defRPr/>
            </a:pPr>
            <a:fld id="{3237AD6D-CCA0-496F-B65B-10CCED2A3581}" type="slidenum">
              <a:rPr lang="he-IL" smtClean="0"/>
              <a:pPr>
                <a:defRPr/>
              </a:pPr>
              <a:t>13</a:t>
            </a:fld>
            <a:endParaRPr lang="he-IL"/>
          </a:p>
        </p:txBody>
      </p:sp>
    </p:spTree>
    <p:extLst>
      <p:ext uri="{BB962C8B-B14F-4D97-AF65-F5344CB8AC3E}">
        <p14:creationId xmlns:p14="http://schemas.microsoft.com/office/powerpoint/2010/main" val="3386863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52226"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algn="l" rtl="0">
              <a:spcBef>
                <a:spcPct val="0"/>
              </a:spcBef>
            </a:pPr>
            <a:endParaRPr lang="es-ES" dirty="0" smtClean="0"/>
          </a:p>
          <a:p>
            <a:pPr algn="ctr" rtl="0"/>
            <a:r>
              <a:rPr lang="es-ES" sz="1800" b="1" dirty="0" smtClean="0"/>
              <a:t>Ley Fundamental: </a:t>
            </a:r>
            <a:r>
              <a:rPr lang="es-ES" sz="1800" b="1" dirty="0" err="1" smtClean="0"/>
              <a:t>Jerusalem</a:t>
            </a:r>
            <a:r>
              <a:rPr lang="es-ES" sz="1800" b="1" dirty="0" smtClean="0"/>
              <a:t>, capital de Israel (1980)</a:t>
            </a:r>
            <a:endParaRPr lang="es-ES" sz="1800" b="1" dirty="0"/>
          </a:p>
          <a:p>
            <a:pPr marL="171450" indent="-171450" algn="l" rtl="0">
              <a:buFont typeface="Arial" pitchFamily="34" charset="0"/>
              <a:buChar char="•"/>
            </a:pPr>
            <a:endParaRPr lang="es-ES" b="1" dirty="0" smtClean="0"/>
          </a:p>
          <a:p>
            <a:pPr marL="171450" indent="-171450" algn="l" rtl="0">
              <a:buFont typeface="Arial" pitchFamily="34" charset="0"/>
              <a:buChar char="•"/>
            </a:pPr>
            <a:r>
              <a:rPr lang="es-ES" sz="1400" b="1" dirty="0" smtClean="0"/>
              <a:t>13 años después de la reunificación de la ciudad fue legislada esta ley.</a:t>
            </a:r>
          </a:p>
          <a:p>
            <a:pPr marL="171450" indent="-171450" algn="l" rtl="0">
              <a:buFont typeface="Arial" pitchFamily="34" charset="0"/>
              <a:buChar char="•"/>
            </a:pPr>
            <a:r>
              <a:rPr lang="es-ES" sz="1400" b="1" dirty="0"/>
              <a:t>"</a:t>
            </a:r>
            <a:r>
              <a:rPr lang="es-ES" sz="1400" b="1" dirty="0" err="1"/>
              <a:t>Jerusalem</a:t>
            </a:r>
            <a:r>
              <a:rPr lang="es-ES" sz="1400" b="1" dirty="0"/>
              <a:t>, completa y unida, es la capital de </a:t>
            </a:r>
            <a:r>
              <a:rPr lang="es-ES" sz="1400" b="1" dirty="0" smtClean="0"/>
              <a:t>Israel“ – sede del Presidente del Estado, de la </a:t>
            </a:r>
            <a:r>
              <a:rPr lang="es-ES" sz="1400" b="1" dirty="0" err="1" smtClean="0"/>
              <a:t>Knéset</a:t>
            </a:r>
            <a:r>
              <a:rPr lang="es-ES" sz="1400" b="1" dirty="0" smtClean="0"/>
              <a:t>, del gobierno y de la Corte Suprema de Justicia.</a:t>
            </a:r>
          </a:p>
          <a:p>
            <a:pPr marL="171450" indent="-171450" algn="l" rtl="0">
              <a:buFont typeface="Arial" pitchFamily="34" charset="0"/>
              <a:buChar char="•"/>
            </a:pPr>
            <a:r>
              <a:rPr lang="es-ES" sz="1400" b="1" dirty="0" smtClean="0"/>
              <a:t>Preservación de los Lugares Santos y libertad de culto</a:t>
            </a:r>
          </a:p>
          <a:p>
            <a:pPr algn="l" rtl="0"/>
            <a:endParaRPr lang="he-IL" b="1" dirty="0" smtClean="0"/>
          </a:p>
        </p:txBody>
      </p:sp>
      <p:sp>
        <p:nvSpPr>
          <p:cNvPr id="52227"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D1ADDC-182C-4CCC-BABC-A6C83AE4DD5B}" type="slidenum">
              <a:rPr lang="he-IL">
                <a:solidFill>
                  <a:srgbClr val="000000"/>
                </a:solidFill>
              </a:rPr>
              <a:pPr fontAlgn="base">
                <a:spcBef>
                  <a:spcPct val="0"/>
                </a:spcBef>
                <a:spcAft>
                  <a:spcPct val="0"/>
                </a:spcAft>
              </a:pPr>
              <a:t>14</a:t>
            </a:fld>
            <a:endParaRPr lang="he-IL">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s-ES" dirty="0" smtClean="0"/>
          </a:p>
          <a:p>
            <a:pPr algn="ctr" rtl="0"/>
            <a:r>
              <a:rPr lang="es-ES" sz="1800" b="1" dirty="0" smtClean="0"/>
              <a:t>La reacción a la promulgación de la Ley</a:t>
            </a:r>
            <a:endParaRPr lang="es-ES" sz="1800" b="1" dirty="0"/>
          </a:p>
          <a:p>
            <a:pPr marL="171450" indent="-171450" algn="l" rtl="0">
              <a:buFont typeface="Arial" pitchFamily="34" charset="0"/>
              <a:buChar char="•"/>
            </a:pPr>
            <a:endParaRPr lang="es-ES" b="1" dirty="0"/>
          </a:p>
          <a:p>
            <a:pPr marL="171450" indent="-171450" algn="l" rtl="0">
              <a:buFont typeface="Arial" pitchFamily="34" charset="0"/>
              <a:buChar char="•"/>
            </a:pPr>
            <a:r>
              <a:rPr lang="es-ES" sz="1400" b="1" dirty="0" smtClean="0"/>
              <a:t>El Consejo de Seguridad de la ONU condenó a Israel por la aprobación de la ley – 13 embajadas extranjeras fueron retiradas de </a:t>
            </a:r>
            <a:r>
              <a:rPr lang="es-ES" sz="1400" b="1" dirty="0" err="1" smtClean="0"/>
              <a:t>Jerusalem</a:t>
            </a:r>
            <a:r>
              <a:rPr lang="es-ES" sz="1400" b="1" dirty="0" smtClean="0"/>
              <a:t>.</a:t>
            </a:r>
          </a:p>
          <a:p>
            <a:pPr marL="171450" indent="-171450" algn="l" rtl="0">
              <a:buFont typeface="Arial" pitchFamily="34" charset="0"/>
              <a:buChar char="•"/>
            </a:pPr>
            <a:r>
              <a:rPr lang="es-ES" sz="1400" b="1" dirty="0" smtClean="0"/>
              <a:t>Enmienda a la Ley en al año 2000 - </a:t>
            </a:r>
            <a:r>
              <a:rPr lang="es-ES" sz="1400" b="1" dirty="0"/>
              <a:t>“No será transferida a ninguna entidad extranjera, política o gubernamental, ni a ningún otro elemento extranjero… ya sea en  forma permanente o por un período limitado, ninguna atribución referente al área de </a:t>
            </a:r>
            <a:r>
              <a:rPr lang="es-ES" sz="1400" b="1" dirty="0" err="1"/>
              <a:t>Jerusalem</a:t>
            </a:r>
            <a:r>
              <a:rPr lang="es-ES" sz="1400" b="1" dirty="0"/>
              <a:t> y que se encuentre por ley en manos del Estado de Israel o de la Municipalidad de </a:t>
            </a:r>
            <a:r>
              <a:rPr lang="es-ES" sz="1400" b="1" dirty="0" err="1"/>
              <a:t>Jerusalem</a:t>
            </a:r>
            <a:r>
              <a:rPr lang="es-ES" sz="1400" b="1" dirty="0" smtClean="0"/>
              <a:t>”. La definición se refiere a los territorios anexados a </a:t>
            </a:r>
            <a:r>
              <a:rPr lang="es-ES" sz="1400" b="1" dirty="0" err="1" smtClean="0"/>
              <a:t>Jerusalem</a:t>
            </a:r>
            <a:r>
              <a:rPr lang="es-ES" sz="1400" b="1" dirty="0" smtClean="0"/>
              <a:t> después de 1967.</a:t>
            </a:r>
            <a:endParaRPr lang="es-ES" sz="1400" b="1" dirty="0"/>
          </a:p>
          <a:p>
            <a:pPr marL="171450" indent="-171450" algn="l" rtl="0">
              <a:buFont typeface="Arial" pitchFamily="34" charset="0"/>
              <a:buChar char="•"/>
            </a:pPr>
            <a:endParaRPr lang="es-ES" dirty="0"/>
          </a:p>
        </p:txBody>
      </p:sp>
      <p:sp>
        <p:nvSpPr>
          <p:cNvPr id="4" name="Slide Number Placeholder 3"/>
          <p:cNvSpPr>
            <a:spLocks noGrp="1"/>
          </p:cNvSpPr>
          <p:nvPr>
            <p:ph type="sldNum" sz="quarter" idx="10"/>
          </p:nvPr>
        </p:nvSpPr>
        <p:spPr/>
        <p:txBody>
          <a:bodyPr/>
          <a:lstStyle/>
          <a:p>
            <a:pPr>
              <a:defRPr/>
            </a:pPr>
            <a:fld id="{3237AD6D-CCA0-496F-B65B-10CCED2A3581}" type="slidenum">
              <a:rPr lang="he-IL" smtClean="0"/>
              <a:pPr>
                <a:defRPr/>
              </a:pPr>
              <a:t>15</a:t>
            </a:fld>
            <a:endParaRPr lang="he-IL"/>
          </a:p>
        </p:txBody>
      </p:sp>
    </p:spTree>
    <p:extLst>
      <p:ext uri="{BB962C8B-B14F-4D97-AF65-F5344CB8AC3E}">
        <p14:creationId xmlns:p14="http://schemas.microsoft.com/office/powerpoint/2010/main" val="38079998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55298"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algn="l" rtl="0">
              <a:spcBef>
                <a:spcPct val="0"/>
              </a:spcBef>
            </a:pPr>
            <a:endParaRPr lang="es-ES" dirty="0" smtClean="0"/>
          </a:p>
          <a:p>
            <a:pPr algn="ctr" rtl="0">
              <a:spcBef>
                <a:spcPct val="0"/>
              </a:spcBef>
            </a:pPr>
            <a:r>
              <a:rPr lang="es-ES" sz="1800" b="1" dirty="0" smtClean="0"/>
              <a:t>Demografía de </a:t>
            </a:r>
            <a:r>
              <a:rPr lang="es-ES" sz="1800" b="1" dirty="0" err="1" smtClean="0"/>
              <a:t>Jerusalem</a:t>
            </a:r>
            <a:r>
              <a:rPr lang="es-ES" dirty="0" smtClean="0"/>
              <a:t> </a:t>
            </a:r>
          </a:p>
          <a:p>
            <a:pPr algn="ctr" rtl="0">
              <a:spcBef>
                <a:spcPct val="0"/>
              </a:spcBef>
            </a:pPr>
            <a:endParaRPr lang="es-ES" dirty="0"/>
          </a:p>
          <a:p>
            <a:pPr marL="171450" indent="-171450" algn="l" rtl="0">
              <a:spcBef>
                <a:spcPct val="0"/>
              </a:spcBef>
              <a:buFont typeface="Arial" pitchFamily="34" charset="0"/>
              <a:buChar char="•"/>
            </a:pPr>
            <a:r>
              <a:rPr lang="es-ES" b="1" dirty="0" smtClean="0"/>
              <a:t>¡La población de </a:t>
            </a:r>
            <a:r>
              <a:rPr lang="es-ES" b="1" dirty="0" err="1" smtClean="0"/>
              <a:t>Jerusalem</a:t>
            </a:r>
            <a:r>
              <a:rPr lang="es-ES" b="1" dirty="0" smtClean="0"/>
              <a:t> aumentó 62 veces en un período de 130 años! Todavía hay una mayoría judía desde la segunda mitad del siglo XIX.</a:t>
            </a:r>
          </a:p>
          <a:p>
            <a:pPr marL="171450" indent="-171450" algn="l" rtl="0">
              <a:spcBef>
                <a:spcPct val="0"/>
              </a:spcBef>
              <a:buFont typeface="Arial" pitchFamily="34" charset="0"/>
              <a:buChar char="•"/>
            </a:pPr>
            <a:r>
              <a:rPr lang="es-ES" b="1" dirty="0" smtClean="0"/>
              <a:t>La población de la ciudad está compuesta por 3 sub – poblaciones: </a:t>
            </a:r>
            <a:r>
              <a:rPr lang="es-ES" b="1" dirty="0" err="1" smtClean="0"/>
              <a:t>ultraortodoxos</a:t>
            </a:r>
            <a:r>
              <a:rPr lang="es-ES" b="1" dirty="0" smtClean="0"/>
              <a:t>, palestinos y público judío en general. Estos grupos viven en una separación cultural e incluso física.</a:t>
            </a:r>
          </a:p>
          <a:p>
            <a:pPr marL="171450" indent="-171450" algn="l" rtl="0">
              <a:spcBef>
                <a:spcPct val="0"/>
              </a:spcBef>
              <a:buFont typeface="Arial" pitchFamily="34" charset="0"/>
              <a:buChar char="•"/>
            </a:pPr>
            <a:r>
              <a:rPr lang="es-ES" b="1" dirty="0" smtClean="0"/>
              <a:t>Hay quienes sostienen que hoy en día en </a:t>
            </a:r>
            <a:r>
              <a:rPr lang="es-ES" b="1" dirty="0" err="1" smtClean="0"/>
              <a:t>Jerusalem</a:t>
            </a:r>
            <a:r>
              <a:rPr lang="es-ES" b="1" dirty="0" smtClean="0"/>
              <a:t> existe una “mayoría no sionista” que deriva de la suma numérica de la población palestina y la </a:t>
            </a:r>
            <a:r>
              <a:rPr lang="es-ES" b="1" dirty="0" err="1" smtClean="0"/>
              <a:t>ultraortodoxa</a:t>
            </a:r>
            <a:r>
              <a:rPr lang="es-ES" b="1" dirty="0" smtClean="0"/>
              <a:t>, ambas opuestas al sionismo. No obstante, este hecho no tiene ninguna relevancia, dado que ambas poblaciones no se encuentran en una situación de comunidad de intereses.</a:t>
            </a:r>
          </a:p>
          <a:p>
            <a:pPr marL="171450" indent="-171450" algn="l" rtl="0">
              <a:spcBef>
                <a:spcPct val="0"/>
              </a:spcBef>
              <a:buFont typeface="Arial" pitchFamily="34" charset="0"/>
              <a:buChar char="•"/>
            </a:pPr>
            <a:r>
              <a:rPr lang="es-ES" b="1" dirty="0" smtClean="0"/>
              <a:t>La tabla muestra los pronósticos de aumento demográfico, de modo que se puede llegar a una igualdad numérica entre judíos y palestinos dentro de unos 20 años.</a:t>
            </a:r>
          </a:p>
          <a:p>
            <a:pPr marL="171450" indent="-171450" algn="l" rtl="0">
              <a:spcBef>
                <a:spcPct val="0"/>
              </a:spcBef>
              <a:buFont typeface="Arial" pitchFamily="34" charset="0"/>
              <a:buChar char="•"/>
            </a:pPr>
            <a:endParaRPr lang="es-ES" b="1" dirty="0"/>
          </a:p>
          <a:p>
            <a:pPr algn="ctr" rtl="0">
              <a:spcBef>
                <a:spcPct val="0"/>
              </a:spcBef>
            </a:pPr>
            <a:endParaRPr lang="es-ES" b="1" dirty="0" smtClean="0"/>
          </a:p>
          <a:p>
            <a:pPr marL="171450" indent="-171450" algn="l" rtl="0">
              <a:spcBef>
                <a:spcPct val="0"/>
              </a:spcBef>
              <a:buFont typeface="Arial" pitchFamily="34" charset="0"/>
              <a:buChar char="•"/>
            </a:pPr>
            <a:endParaRPr lang="he-IL" dirty="0" smtClean="0"/>
          </a:p>
        </p:txBody>
      </p:sp>
      <p:sp>
        <p:nvSpPr>
          <p:cNvPr id="55299"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64C2E0-27BB-4879-A410-4D0A2C753EC9}" type="slidenum">
              <a:rPr lang="he-IL">
                <a:solidFill>
                  <a:srgbClr val="000000"/>
                </a:solidFill>
              </a:rPr>
              <a:pPr fontAlgn="base">
                <a:spcBef>
                  <a:spcPct val="0"/>
                </a:spcBef>
                <a:spcAft>
                  <a:spcPct val="0"/>
                </a:spcAft>
              </a:pPr>
              <a:t>16</a:t>
            </a:fld>
            <a:endParaRPr lang="he-IL">
              <a:solidFill>
                <a:srgbClr val="00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221061523"/>
              </p:ext>
            </p:extLst>
          </p:nvPr>
        </p:nvGraphicFramePr>
        <p:xfrm>
          <a:off x="2636912" y="7452320"/>
          <a:ext cx="1872208" cy="1087466"/>
        </p:xfrm>
        <a:graphic>
          <a:graphicData uri="http://schemas.openxmlformats.org/drawingml/2006/table">
            <a:tbl>
              <a:tblPr firstRow="1" bandRow="1">
                <a:tableStyleId>{5C22544A-7EE6-4342-B048-85BDC9FD1C3A}</a:tableStyleId>
              </a:tblPr>
              <a:tblGrid>
                <a:gridCol w="504056"/>
                <a:gridCol w="504056"/>
                <a:gridCol w="432048"/>
                <a:gridCol w="432048"/>
              </a:tblGrid>
              <a:tr h="366152">
                <a:tc gridSpan="4">
                  <a:txBody>
                    <a:bodyPr/>
                    <a:lstStyle/>
                    <a:p>
                      <a:pPr algn="ctr" rtl="0"/>
                      <a:r>
                        <a:rPr lang="es-ES" sz="600" dirty="0" smtClean="0"/>
                        <a:t>Fortaleza de </a:t>
                      </a:r>
                      <a:r>
                        <a:rPr lang="es-ES" sz="600" dirty="0" err="1" smtClean="0"/>
                        <a:t>Jerusalem</a:t>
                      </a:r>
                      <a:r>
                        <a:rPr lang="es-ES" sz="600" dirty="0" smtClean="0"/>
                        <a:t> &gt; Demografía</a:t>
                      </a:r>
                    </a:p>
                    <a:p>
                      <a:pPr algn="ctr" rtl="0"/>
                      <a:r>
                        <a:rPr lang="es-ES" sz="600" dirty="0" smtClean="0"/>
                        <a:t>Pronóstico de población – continuación</a:t>
                      </a:r>
                      <a:r>
                        <a:rPr lang="es-ES" sz="600" baseline="0" dirty="0" smtClean="0"/>
                        <a:t> de las tendencias</a:t>
                      </a:r>
                      <a:endParaRPr lang="es-ES" sz="600" dirty="0"/>
                    </a:p>
                  </a:txBody>
                  <a:tcPr>
                    <a:solidFill>
                      <a:srgbClr val="000099"/>
                    </a:solidFill>
                  </a:tcPr>
                </a:tc>
                <a:tc hMerge="1">
                  <a:txBody>
                    <a:bodyPr/>
                    <a:lstStyle/>
                    <a:p>
                      <a:endParaRPr lang="es-ES"/>
                    </a:p>
                  </a:txBody>
                  <a:tcPr/>
                </a:tc>
                <a:tc hMerge="1">
                  <a:txBody>
                    <a:bodyPr/>
                    <a:lstStyle/>
                    <a:p>
                      <a:endParaRPr lang="es-ES"/>
                    </a:p>
                  </a:txBody>
                  <a:tcPr/>
                </a:tc>
                <a:tc hMerge="1">
                  <a:txBody>
                    <a:bodyPr/>
                    <a:lstStyle/>
                    <a:p>
                      <a:endParaRPr lang="es-ES"/>
                    </a:p>
                  </a:txBody>
                  <a:tcPr/>
                </a:tc>
              </a:tr>
              <a:tr h="201968">
                <a:tc>
                  <a:txBody>
                    <a:bodyPr/>
                    <a:lstStyle/>
                    <a:p>
                      <a:endParaRPr lang="es-ES" sz="600" dirty="0"/>
                    </a:p>
                  </a:txBody>
                  <a:tcPr>
                    <a:solidFill>
                      <a:srgbClr val="000099"/>
                    </a:solidFill>
                  </a:tcPr>
                </a:tc>
                <a:tc>
                  <a:txBody>
                    <a:bodyPr/>
                    <a:lstStyle/>
                    <a:p>
                      <a:pPr algn="ctr" rtl="0"/>
                      <a:r>
                        <a:rPr lang="es-ES" sz="600" dirty="0" smtClean="0">
                          <a:solidFill>
                            <a:schemeClr val="bg1">
                              <a:lumMod val="95000"/>
                            </a:schemeClr>
                          </a:solidFill>
                        </a:rPr>
                        <a:t>2007</a:t>
                      </a:r>
                      <a:endParaRPr lang="es-ES" sz="600" dirty="0">
                        <a:solidFill>
                          <a:schemeClr val="bg1">
                            <a:lumMod val="95000"/>
                          </a:schemeClr>
                        </a:solidFill>
                      </a:endParaRPr>
                    </a:p>
                  </a:txBody>
                  <a:tcPr>
                    <a:solidFill>
                      <a:srgbClr val="000099"/>
                    </a:solidFill>
                  </a:tcPr>
                </a:tc>
                <a:tc>
                  <a:txBody>
                    <a:bodyPr/>
                    <a:lstStyle/>
                    <a:p>
                      <a:pPr algn="ctr" rtl="0"/>
                      <a:r>
                        <a:rPr lang="es-ES" sz="600" dirty="0" smtClean="0">
                          <a:solidFill>
                            <a:schemeClr val="bg1">
                              <a:lumMod val="95000"/>
                            </a:schemeClr>
                          </a:solidFill>
                        </a:rPr>
                        <a:t>2020</a:t>
                      </a:r>
                      <a:endParaRPr lang="es-ES" sz="600" dirty="0">
                        <a:solidFill>
                          <a:schemeClr val="bg1">
                            <a:lumMod val="95000"/>
                          </a:schemeClr>
                        </a:solidFill>
                      </a:endParaRPr>
                    </a:p>
                  </a:txBody>
                  <a:tcPr>
                    <a:solidFill>
                      <a:srgbClr val="000099"/>
                    </a:solidFill>
                  </a:tcPr>
                </a:tc>
                <a:tc>
                  <a:txBody>
                    <a:bodyPr/>
                    <a:lstStyle/>
                    <a:p>
                      <a:pPr algn="ctr" rtl="0"/>
                      <a:r>
                        <a:rPr lang="es-ES" sz="600" dirty="0" smtClean="0">
                          <a:solidFill>
                            <a:schemeClr val="bg1">
                              <a:lumMod val="95000"/>
                            </a:schemeClr>
                          </a:solidFill>
                        </a:rPr>
                        <a:t>2035</a:t>
                      </a:r>
                      <a:endParaRPr lang="es-ES" sz="600" dirty="0">
                        <a:solidFill>
                          <a:schemeClr val="bg1">
                            <a:lumMod val="95000"/>
                          </a:schemeClr>
                        </a:solidFill>
                      </a:endParaRPr>
                    </a:p>
                  </a:txBody>
                  <a:tcPr>
                    <a:solidFill>
                      <a:srgbClr val="000099"/>
                    </a:solidFill>
                  </a:tcPr>
                </a:tc>
              </a:tr>
              <a:tr h="201968">
                <a:tc>
                  <a:txBody>
                    <a:bodyPr/>
                    <a:lstStyle/>
                    <a:p>
                      <a:pPr algn="l" rtl="0"/>
                      <a:r>
                        <a:rPr lang="es-ES" sz="600" dirty="0" smtClean="0">
                          <a:solidFill>
                            <a:schemeClr val="bg1">
                              <a:lumMod val="95000"/>
                            </a:schemeClr>
                          </a:solidFill>
                        </a:rPr>
                        <a:t>Judíos</a:t>
                      </a:r>
                      <a:endParaRPr lang="es-ES" sz="600" dirty="0">
                        <a:solidFill>
                          <a:schemeClr val="bg1">
                            <a:lumMod val="95000"/>
                          </a:schemeClr>
                        </a:solidFill>
                      </a:endParaRPr>
                    </a:p>
                  </a:txBody>
                  <a:tcPr>
                    <a:solidFill>
                      <a:srgbClr val="000099"/>
                    </a:solidFill>
                  </a:tcPr>
                </a:tc>
                <a:tc>
                  <a:txBody>
                    <a:bodyPr/>
                    <a:lstStyle/>
                    <a:p>
                      <a:pPr algn="ctr" rtl="0"/>
                      <a:r>
                        <a:rPr lang="es-ES" sz="600" dirty="0" smtClean="0">
                          <a:solidFill>
                            <a:schemeClr val="bg1">
                              <a:lumMod val="95000"/>
                            </a:schemeClr>
                          </a:solidFill>
                        </a:rPr>
                        <a:t>66%</a:t>
                      </a:r>
                      <a:endParaRPr lang="es-ES" sz="600" dirty="0">
                        <a:solidFill>
                          <a:schemeClr val="bg1">
                            <a:lumMod val="95000"/>
                          </a:schemeClr>
                        </a:solidFill>
                      </a:endParaRPr>
                    </a:p>
                  </a:txBody>
                  <a:tcPr>
                    <a:solidFill>
                      <a:srgbClr val="000099"/>
                    </a:solidFill>
                  </a:tcPr>
                </a:tc>
                <a:tc>
                  <a:txBody>
                    <a:bodyPr/>
                    <a:lstStyle/>
                    <a:p>
                      <a:pPr algn="ctr" rtl="0"/>
                      <a:r>
                        <a:rPr lang="es-ES" sz="600" dirty="0" smtClean="0">
                          <a:solidFill>
                            <a:schemeClr val="bg1">
                              <a:lumMod val="95000"/>
                            </a:schemeClr>
                          </a:solidFill>
                        </a:rPr>
                        <a:t>61%</a:t>
                      </a:r>
                      <a:endParaRPr lang="es-ES" sz="600" dirty="0">
                        <a:solidFill>
                          <a:schemeClr val="bg1">
                            <a:lumMod val="95000"/>
                          </a:schemeClr>
                        </a:solidFill>
                      </a:endParaRPr>
                    </a:p>
                  </a:txBody>
                  <a:tcPr>
                    <a:solidFill>
                      <a:srgbClr val="000099"/>
                    </a:solidFill>
                  </a:tcPr>
                </a:tc>
                <a:tc>
                  <a:txBody>
                    <a:bodyPr/>
                    <a:lstStyle/>
                    <a:p>
                      <a:pPr algn="ctr" rtl="0"/>
                      <a:r>
                        <a:rPr lang="es-ES" sz="600" dirty="0" smtClean="0">
                          <a:solidFill>
                            <a:srgbClr val="FF0000"/>
                          </a:solidFill>
                        </a:rPr>
                        <a:t>50% ?</a:t>
                      </a:r>
                      <a:endParaRPr lang="es-ES" sz="600" dirty="0">
                        <a:solidFill>
                          <a:srgbClr val="FF0000"/>
                        </a:solidFill>
                      </a:endParaRPr>
                    </a:p>
                  </a:txBody>
                  <a:tcPr>
                    <a:solidFill>
                      <a:srgbClr val="000099"/>
                    </a:solidFill>
                  </a:tcPr>
                </a:tc>
              </a:tr>
              <a:tr h="317378">
                <a:tc>
                  <a:txBody>
                    <a:bodyPr/>
                    <a:lstStyle/>
                    <a:p>
                      <a:pPr algn="l" rtl="0"/>
                      <a:r>
                        <a:rPr lang="es-ES" sz="600" dirty="0" smtClean="0">
                          <a:solidFill>
                            <a:schemeClr val="bg1">
                              <a:lumMod val="95000"/>
                            </a:schemeClr>
                          </a:solidFill>
                        </a:rPr>
                        <a:t>Árabes</a:t>
                      </a:r>
                      <a:endParaRPr lang="es-ES" sz="600" dirty="0">
                        <a:solidFill>
                          <a:schemeClr val="bg1">
                            <a:lumMod val="95000"/>
                          </a:schemeClr>
                        </a:solidFill>
                      </a:endParaRPr>
                    </a:p>
                  </a:txBody>
                  <a:tcPr>
                    <a:solidFill>
                      <a:srgbClr val="000099"/>
                    </a:solidFill>
                  </a:tcPr>
                </a:tc>
                <a:tc>
                  <a:txBody>
                    <a:bodyPr/>
                    <a:lstStyle/>
                    <a:p>
                      <a:pPr algn="ctr" rtl="0"/>
                      <a:r>
                        <a:rPr lang="es-ES" sz="600" dirty="0" smtClean="0">
                          <a:solidFill>
                            <a:schemeClr val="bg1">
                              <a:lumMod val="95000"/>
                            </a:schemeClr>
                          </a:solidFill>
                        </a:rPr>
                        <a:t>44%</a:t>
                      </a:r>
                      <a:endParaRPr lang="es-ES" sz="600" dirty="0">
                        <a:solidFill>
                          <a:schemeClr val="bg1">
                            <a:lumMod val="95000"/>
                          </a:schemeClr>
                        </a:solidFill>
                      </a:endParaRPr>
                    </a:p>
                  </a:txBody>
                  <a:tcPr>
                    <a:solidFill>
                      <a:srgbClr val="000099"/>
                    </a:solidFill>
                  </a:tcPr>
                </a:tc>
                <a:tc>
                  <a:txBody>
                    <a:bodyPr/>
                    <a:lstStyle/>
                    <a:p>
                      <a:pPr algn="ctr" rtl="0"/>
                      <a:r>
                        <a:rPr lang="es-ES" sz="600" dirty="0" smtClean="0">
                          <a:solidFill>
                            <a:schemeClr val="bg1">
                              <a:lumMod val="95000"/>
                            </a:schemeClr>
                          </a:solidFill>
                        </a:rPr>
                        <a:t>39%</a:t>
                      </a:r>
                      <a:endParaRPr lang="es-ES" sz="600" dirty="0">
                        <a:solidFill>
                          <a:schemeClr val="bg1">
                            <a:lumMod val="95000"/>
                          </a:schemeClr>
                        </a:solidFill>
                      </a:endParaRPr>
                    </a:p>
                  </a:txBody>
                  <a:tcPr>
                    <a:solidFill>
                      <a:srgbClr val="000099"/>
                    </a:solidFill>
                  </a:tcPr>
                </a:tc>
                <a:tc>
                  <a:txBody>
                    <a:bodyPr/>
                    <a:lstStyle/>
                    <a:p>
                      <a:pPr marL="0" marR="0" indent="0" algn="ctr" defTabSz="914400" rtl="0" eaLnBrk="1" fontAlgn="base" latinLnBrk="0" hangingPunct="1">
                        <a:lnSpc>
                          <a:spcPct val="100000"/>
                        </a:lnSpc>
                        <a:spcBef>
                          <a:spcPct val="0"/>
                        </a:spcBef>
                        <a:spcAft>
                          <a:spcPct val="0"/>
                        </a:spcAft>
                        <a:buClrTx/>
                        <a:buSzTx/>
                        <a:buFontTx/>
                        <a:buNone/>
                        <a:tabLst/>
                        <a:defRPr/>
                      </a:pPr>
                      <a:r>
                        <a:rPr lang="es-ES" sz="600" dirty="0" smtClean="0">
                          <a:solidFill>
                            <a:srgbClr val="FF0000"/>
                          </a:solidFill>
                        </a:rPr>
                        <a:t>50% ?</a:t>
                      </a:r>
                    </a:p>
                    <a:p>
                      <a:pPr algn="ctr" rtl="0"/>
                      <a:endParaRPr lang="es-ES" sz="600" dirty="0">
                        <a:solidFill>
                          <a:srgbClr val="FF0000"/>
                        </a:solidFill>
                      </a:endParaRPr>
                    </a:p>
                  </a:txBody>
                  <a:tcPr>
                    <a:solidFill>
                      <a:srgbClr val="000099"/>
                    </a:solidFill>
                  </a:tcPr>
                </a:tc>
              </a:tr>
            </a:tbl>
          </a:graphicData>
        </a:graphic>
      </p:graphicFrame>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2696" y="4355976"/>
            <a:ext cx="5486400" cy="4114800"/>
          </a:xfrm>
        </p:spPr>
        <p:txBody>
          <a:bodyPr/>
          <a:lstStyle/>
          <a:p>
            <a:pPr algn="l" rtl="0"/>
            <a:endParaRPr lang="es-ES" dirty="0" smtClean="0"/>
          </a:p>
          <a:p>
            <a:pPr algn="ctr" rtl="0"/>
            <a:r>
              <a:rPr lang="es-ES" sz="1800" b="1" dirty="0"/>
              <a:t>Balance de migración entre </a:t>
            </a:r>
            <a:r>
              <a:rPr lang="es-ES" sz="1800" b="1" dirty="0" smtClean="0"/>
              <a:t>localidades</a:t>
            </a:r>
          </a:p>
          <a:p>
            <a:pPr algn="ctr" rtl="0"/>
            <a:endParaRPr lang="es-ES" sz="1800" b="1" dirty="0"/>
          </a:p>
          <a:p>
            <a:pPr marL="285750" indent="-285750" algn="l" rtl="0">
              <a:buFont typeface="Arial" pitchFamily="34" charset="0"/>
              <a:buChar char="•"/>
            </a:pPr>
            <a:r>
              <a:rPr lang="es-ES" sz="1400" b="1" dirty="0" smtClean="0"/>
              <a:t>Los palestinos tienden a permanecer en la ciudad – y su crecimiento natural es alto</a:t>
            </a:r>
          </a:p>
          <a:p>
            <a:pPr marL="285750" indent="-285750" algn="l" rtl="0">
              <a:buFont typeface="Arial" pitchFamily="34" charset="0"/>
              <a:buChar char="•"/>
            </a:pPr>
            <a:r>
              <a:rPr lang="es-ES" sz="1400" b="1" dirty="0" smtClean="0"/>
              <a:t>Menos inmigrantes en el sector judío</a:t>
            </a:r>
          </a:p>
          <a:p>
            <a:pPr marL="285750" indent="-285750" algn="l" rtl="0">
              <a:buFont typeface="Arial" pitchFamily="34" charset="0"/>
              <a:buChar char="•"/>
            </a:pPr>
            <a:r>
              <a:rPr lang="es-ES" sz="1400" b="1" dirty="0" smtClean="0"/>
              <a:t>Alta tasa de natalidad en el sector </a:t>
            </a:r>
            <a:r>
              <a:rPr lang="es-ES" sz="1400" b="1" dirty="0" err="1" smtClean="0"/>
              <a:t>ultraortodoxo</a:t>
            </a:r>
            <a:endParaRPr lang="es-ES" sz="1400" b="1" dirty="0" smtClean="0"/>
          </a:p>
          <a:p>
            <a:pPr marL="285750" indent="-285750" algn="l" rtl="0">
              <a:buFont typeface="Arial" pitchFamily="34" charset="0"/>
              <a:buChar char="•"/>
            </a:pPr>
            <a:r>
              <a:rPr lang="es-ES" sz="1400" b="1" dirty="0" smtClean="0"/>
              <a:t>Abandono de la ciudad por parte de jóvenes y personas instruidas</a:t>
            </a:r>
          </a:p>
          <a:p>
            <a:pPr marL="285750" indent="-285750" algn="l" rtl="0">
              <a:buFont typeface="Arial" pitchFamily="34" charset="0"/>
              <a:buChar char="•"/>
            </a:pPr>
            <a:r>
              <a:rPr lang="es-ES" sz="1400" b="1" dirty="0" smtClean="0"/>
              <a:t>Aumento en el número de habitantes de </a:t>
            </a:r>
            <a:r>
              <a:rPr lang="es-ES" sz="1400" b="1" dirty="0" err="1" smtClean="0"/>
              <a:t>Jerusalem</a:t>
            </a:r>
            <a:r>
              <a:rPr lang="es-ES" sz="1400" b="1" dirty="0" smtClean="0"/>
              <a:t> – pero el balance es negativo – en favor de la población no judía.</a:t>
            </a:r>
            <a:endParaRPr lang="es-ES" sz="1400" b="1" dirty="0"/>
          </a:p>
        </p:txBody>
      </p:sp>
      <p:sp>
        <p:nvSpPr>
          <p:cNvPr id="4" name="Slide Number Placeholder 3"/>
          <p:cNvSpPr>
            <a:spLocks noGrp="1"/>
          </p:cNvSpPr>
          <p:nvPr>
            <p:ph type="sldNum" sz="quarter" idx="10"/>
          </p:nvPr>
        </p:nvSpPr>
        <p:spPr/>
        <p:txBody>
          <a:bodyPr/>
          <a:lstStyle/>
          <a:p>
            <a:pPr>
              <a:defRPr/>
            </a:pPr>
            <a:fld id="{3237AD6D-CCA0-496F-B65B-10CCED2A3581}" type="slidenum">
              <a:rPr lang="he-IL" smtClean="0"/>
              <a:pPr>
                <a:defRPr/>
              </a:pPr>
              <a:t>17</a:t>
            </a:fld>
            <a:endParaRPr lang="he-IL"/>
          </a:p>
        </p:txBody>
      </p:sp>
    </p:spTree>
    <p:extLst>
      <p:ext uri="{BB962C8B-B14F-4D97-AF65-F5344CB8AC3E}">
        <p14:creationId xmlns:p14="http://schemas.microsoft.com/office/powerpoint/2010/main" val="2349619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58370"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algn="ctr" rtl="0">
              <a:spcBef>
                <a:spcPct val="0"/>
              </a:spcBef>
            </a:pPr>
            <a:endParaRPr lang="es-ES" dirty="0" smtClean="0"/>
          </a:p>
          <a:p>
            <a:pPr algn="ctr" rtl="0">
              <a:spcBef>
                <a:spcPct val="0"/>
              </a:spcBef>
            </a:pPr>
            <a:r>
              <a:rPr lang="es-ES" sz="1800" b="1" dirty="0" smtClean="0"/>
              <a:t>Terror y la cerca de seguridad</a:t>
            </a:r>
          </a:p>
          <a:p>
            <a:pPr algn="ctr" rtl="0">
              <a:spcBef>
                <a:spcPct val="0"/>
              </a:spcBef>
            </a:pPr>
            <a:endParaRPr lang="es-ES" sz="1800" b="1" dirty="0"/>
          </a:p>
          <a:p>
            <a:pPr marL="171450" indent="-171450" algn="l" rtl="0">
              <a:spcBef>
                <a:spcPct val="0"/>
              </a:spcBef>
              <a:buFont typeface="Arial" pitchFamily="34" charset="0"/>
              <a:buChar char="•"/>
            </a:pPr>
            <a:r>
              <a:rPr lang="es-ES" b="1" dirty="0" err="1" smtClean="0"/>
              <a:t>Jerusalem</a:t>
            </a:r>
            <a:r>
              <a:rPr lang="es-ES" b="1" dirty="0" smtClean="0"/>
              <a:t> padeció muchos actos de terror durante la segunda intifada. Esos ataques terroristas afectaron la columna vertebral económica, espiritual y social de la ciudad. Pronunciado descenso del turismo a </a:t>
            </a:r>
            <a:r>
              <a:rPr lang="es-ES" b="1" dirty="0" err="1" smtClean="0"/>
              <a:t>Jerusalem</a:t>
            </a:r>
            <a:r>
              <a:rPr lang="es-ES" b="1" dirty="0" smtClean="0"/>
              <a:t>.</a:t>
            </a:r>
          </a:p>
          <a:p>
            <a:pPr marL="171450" indent="-171450" algn="l" rtl="0">
              <a:spcBef>
                <a:spcPct val="0"/>
              </a:spcBef>
              <a:buFont typeface="Arial" pitchFamily="34" charset="0"/>
              <a:buChar char="•"/>
            </a:pPr>
            <a:r>
              <a:rPr lang="es-ES" b="1" dirty="0" smtClean="0"/>
              <a:t>A raíz de eso, el Gobierno de Israel decidió construir la cerca de seguridad, cuyo trazado pasa en la mayoría de los casos sobre la Línea Verde histórica o junto a ella.</a:t>
            </a:r>
          </a:p>
          <a:p>
            <a:pPr marL="171450" indent="-171450" algn="l" rtl="0">
              <a:spcBef>
                <a:spcPct val="0"/>
              </a:spcBef>
              <a:buFont typeface="Arial" pitchFamily="34" charset="0"/>
              <a:buChar char="•"/>
            </a:pPr>
            <a:r>
              <a:rPr lang="es-ES" b="1" dirty="0" smtClean="0"/>
              <a:t>En </a:t>
            </a:r>
            <a:r>
              <a:rPr lang="es-ES" b="1" dirty="0" err="1" smtClean="0"/>
              <a:t>Jerusalem</a:t>
            </a:r>
            <a:r>
              <a:rPr lang="es-ES" b="1" dirty="0" smtClean="0"/>
              <a:t> la cerca no se construyó sobre esa línea para no crear una nueva división de la ciudad … por eso se causó una situación en la que habitantes palestinos de la ciudad quedaron fuera de la cerca – a pesar de ser ciudadanos de </a:t>
            </a:r>
            <a:r>
              <a:rPr lang="es-ES" b="1" dirty="0" err="1" smtClean="0"/>
              <a:t>Jerusalem</a:t>
            </a:r>
            <a:r>
              <a:rPr lang="es-ES" b="1" dirty="0" smtClean="0"/>
              <a:t>.</a:t>
            </a:r>
            <a:endParaRPr lang="he-IL" b="1" dirty="0" smtClean="0"/>
          </a:p>
        </p:txBody>
      </p:sp>
      <p:sp>
        <p:nvSpPr>
          <p:cNvPr id="58371"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5C70DB-326E-40ED-BD85-21B6AEE8EB3A}" type="slidenum">
              <a:rPr lang="he-IL">
                <a:solidFill>
                  <a:srgbClr val="000000"/>
                </a:solidFill>
              </a:rPr>
              <a:pPr fontAlgn="base">
                <a:spcBef>
                  <a:spcPct val="0"/>
                </a:spcBef>
                <a:spcAft>
                  <a:spcPct val="0"/>
                </a:spcAft>
              </a:pPr>
              <a:t>18</a:t>
            </a:fld>
            <a:endParaRPr lang="he-IL">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60418"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algn="ctr">
              <a:spcBef>
                <a:spcPct val="0"/>
              </a:spcBef>
            </a:pPr>
            <a:endParaRPr lang="es-ES" dirty="0" smtClean="0"/>
          </a:p>
          <a:p>
            <a:pPr algn="ctr">
              <a:spcBef>
                <a:spcPct val="0"/>
              </a:spcBef>
            </a:pPr>
            <a:r>
              <a:rPr lang="es-ES" sz="1800" b="1" dirty="0" smtClean="0"/>
              <a:t>Brechas económicas y sociales en </a:t>
            </a:r>
            <a:r>
              <a:rPr lang="es-ES" sz="1800" b="1" dirty="0" err="1" smtClean="0"/>
              <a:t>Jerusalem</a:t>
            </a:r>
            <a:r>
              <a:rPr lang="es-ES" sz="1800" b="1" dirty="0" smtClean="0"/>
              <a:t> – tensión </a:t>
            </a:r>
          </a:p>
          <a:p>
            <a:pPr algn="ctr" rtl="0">
              <a:spcBef>
                <a:spcPct val="0"/>
              </a:spcBef>
            </a:pPr>
            <a:r>
              <a:rPr lang="es-ES" sz="1800" b="1" dirty="0" smtClean="0"/>
              <a:t>entre la parte oriental y la occidental</a:t>
            </a:r>
          </a:p>
          <a:p>
            <a:pPr algn="ctr" rtl="0">
              <a:spcBef>
                <a:spcPct val="0"/>
              </a:spcBef>
            </a:pPr>
            <a:endParaRPr lang="es-ES" sz="1800" b="1" dirty="0"/>
          </a:p>
          <a:p>
            <a:pPr marL="285750" indent="-285750" algn="l" rtl="0">
              <a:spcBef>
                <a:spcPct val="0"/>
              </a:spcBef>
              <a:buFont typeface="Arial" pitchFamily="34" charset="0"/>
              <a:buChar char="•"/>
            </a:pPr>
            <a:r>
              <a:rPr lang="es-ES" sz="1400" b="1" dirty="0" smtClean="0"/>
              <a:t>Grandes brechas entre los barrios judíos y las zonas en las que residente los habitantes árabes </a:t>
            </a:r>
            <a:r>
              <a:rPr lang="en-US" sz="1400" b="1" dirty="0" smtClean="0"/>
              <a:t>= </a:t>
            </a:r>
            <a:r>
              <a:rPr lang="es-ES" sz="1400" b="1" dirty="0" smtClean="0"/>
              <a:t>la parte oriental y la occidental.</a:t>
            </a:r>
          </a:p>
          <a:p>
            <a:pPr marL="285750" indent="-285750" algn="l" rtl="0">
              <a:spcBef>
                <a:spcPct val="0"/>
              </a:spcBef>
              <a:buFont typeface="Arial" pitchFamily="34" charset="0"/>
              <a:buChar char="•"/>
            </a:pPr>
            <a:r>
              <a:rPr lang="es-ES" sz="1400" b="1" dirty="0" smtClean="0"/>
              <a:t>Los palestinos se abstienen de votar en las elecciones y de ser elegidos y por lo tanto su fuerza política no existe y ellos no exigen sus derechos municipales.</a:t>
            </a:r>
          </a:p>
          <a:p>
            <a:pPr marL="285750" indent="-285750" algn="l" rtl="0">
              <a:spcBef>
                <a:spcPct val="0"/>
              </a:spcBef>
              <a:buFont typeface="Arial" pitchFamily="34" charset="0"/>
              <a:buChar char="•"/>
            </a:pPr>
            <a:r>
              <a:rPr lang="es-ES" sz="1400" b="1" dirty="0" smtClean="0"/>
              <a:t>Tensión en torno a la construcción en los barrios palestinos.</a:t>
            </a:r>
          </a:p>
          <a:p>
            <a:pPr algn="l" rtl="0">
              <a:spcBef>
                <a:spcPct val="0"/>
              </a:spcBef>
            </a:pPr>
            <a:endParaRPr lang="he-IL" sz="1400" b="1" dirty="0" smtClean="0"/>
          </a:p>
        </p:txBody>
      </p:sp>
      <p:sp>
        <p:nvSpPr>
          <p:cNvPr id="60419"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F173B82-9772-4899-91D7-6141AD822076}" type="slidenum">
              <a:rPr lang="he-IL">
                <a:solidFill>
                  <a:srgbClr val="000000"/>
                </a:solidFill>
              </a:rPr>
              <a:pPr fontAlgn="base">
                <a:spcBef>
                  <a:spcPct val="0"/>
                </a:spcBef>
                <a:spcAft>
                  <a:spcPct val="0"/>
                </a:spcAft>
              </a:pPr>
              <a:t>19</a:t>
            </a:fld>
            <a:endParaRPr lang="he-IL">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TextEdit="1"/>
          </p:cNvSpPr>
          <p:nvPr>
            <p:ph type="sldImg"/>
          </p:nvPr>
        </p:nvSpPr>
        <p:spPr bwMode="auto">
          <a:noFill/>
          <a:ln>
            <a:solidFill>
              <a:srgbClr val="000000"/>
            </a:solidFill>
            <a:miter lim="800000"/>
            <a:headEnd/>
            <a:tailEnd/>
          </a:ln>
        </p:spPr>
      </p:sp>
      <p:sp>
        <p:nvSpPr>
          <p:cNvPr id="63491" name="Rectangle 3"/>
          <p:cNvSpPr>
            <a:spLocks noGrp="1"/>
          </p:cNvSpPr>
          <p:nvPr>
            <p:ph type="body" idx="1"/>
          </p:nvPr>
        </p:nvSpPr>
        <p:spPr bwMode="auto">
          <a:noFill/>
        </p:spPr>
        <p:txBody>
          <a:bodyPr wrap="square" numCol="1" anchor="t" anchorCtr="0" compatLnSpc="1">
            <a:prstTxWarp prst="textNoShape">
              <a:avLst/>
            </a:prstTxWarp>
          </a:bodyPr>
          <a:lstStyle/>
          <a:p>
            <a:pPr algn="l" rtl="0"/>
            <a:endParaRPr lang="en-US" dirty="0" smtClean="0"/>
          </a:p>
          <a:p>
            <a:pPr algn="ctr" rtl="0"/>
            <a:r>
              <a:rPr lang="es-ES" sz="1800" b="1" i="1" dirty="0" smtClean="0">
                <a:latin typeface="Arial" pitchFamily="34" charset="0"/>
                <a:cs typeface="Arial" pitchFamily="34" charset="0"/>
              </a:rPr>
              <a:t>“Por  cientos de generaciones soñé contigo,</a:t>
            </a:r>
          </a:p>
          <a:p>
            <a:pPr algn="ctr" rtl="0"/>
            <a:r>
              <a:rPr lang="es-ES" sz="1800" b="1" i="1" dirty="0">
                <a:latin typeface="Arial" pitchFamily="34" charset="0"/>
                <a:cs typeface="Arial" pitchFamily="34" charset="0"/>
              </a:rPr>
              <a:t>c</a:t>
            </a:r>
            <a:r>
              <a:rPr lang="es-ES" sz="1800" b="1" i="1" dirty="0" smtClean="0">
                <a:latin typeface="Arial" pitchFamily="34" charset="0"/>
                <a:cs typeface="Arial" pitchFamily="34" charset="0"/>
              </a:rPr>
              <a:t>on vivir para ver la luz de tu rostro”</a:t>
            </a:r>
          </a:p>
          <a:p>
            <a:pPr algn="ctr" rtl="0"/>
            <a:endParaRPr lang="es-ES" sz="1800" b="1" i="1" dirty="0">
              <a:latin typeface="Arial" pitchFamily="34" charset="0"/>
              <a:cs typeface="Arial" pitchFamily="34" charset="0"/>
            </a:endParaRPr>
          </a:p>
          <a:p>
            <a:pPr algn="ctr" rtl="0"/>
            <a:r>
              <a:rPr lang="es-ES" sz="1400" dirty="0" err="1" smtClean="0">
                <a:latin typeface="Arial" pitchFamily="34" charset="0"/>
                <a:cs typeface="Arial" pitchFamily="34" charset="0"/>
              </a:rPr>
              <a:t>Avigdor</a:t>
            </a:r>
            <a:r>
              <a:rPr lang="es-ES" sz="1400" dirty="0" smtClean="0">
                <a:latin typeface="Arial" pitchFamily="34" charset="0"/>
                <a:cs typeface="Arial" pitchFamily="34" charset="0"/>
              </a:rPr>
              <a:t> </a:t>
            </a:r>
            <a:r>
              <a:rPr lang="es-ES" sz="1400" dirty="0" err="1" smtClean="0">
                <a:latin typeface="Arial" pitchFamily="34" charset="0"/>
                <a:cs typeface="Arial" pitchFamily="34" charset="0"/>
              </a:rPr>
              <a:t>Hameiri</a:t>
            </a:r>
            <a:endParaRPr lang="es-ES" sz="1400" dirty="0" smtClean="0">
              <a:latin typeface="Arial" pitchFamily="34" charset="0"/>
              <a:cs typeface="Arial" pitchFamily="34" charset="0"/>
            </a:endParaRPr>
          </a:p>
          <a:p>
            <a:pPr algn="ctr" rtl="0"/>
            <a:endParaRPr lang="he-IL" sz="2000" b="1" i="1" dirty="0" smtClean="0">
              <a:latin typeface="Arial" pitchFamily="34" charset="0"/>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62466"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algn="ctr" rtl="0">
              <a:spcBef>
                <a:spcPct val="0"/>
              </a:spcBef>
            </a:pPr>
            <a:endParaRPr lang="es-ES" sz="1800" b="1" dirty="0" smtClean="0"/>
          </a:p>
          <a:p>
            <a:pPr algn="ctr" rtl="0">
              <a:spcBef>
                <a:spcPct val="0"/>
              </a:spcBef>
            </a:pPr>
            <a:r>
              <a:rPr lang="es-ES" sz="1800" b="1" dirty="0" smtClean="0"/>
              <a:t>Resumen</a:t>
            </a:r>
          </a:p>
          <a:p>
            <a:pPr algn="ctr" rtl="0">
              <a:spcBef>
                <a:spcPct val="0"/>
              </a:spcBef>
            </a:pPr>
            <a:endParaRPr lang="es-ES" sz="1800" b="1" dirty="0"/>
          </a:p>
          <a:p>
            <a:pPr algn="ctr" rtl="0">
              <a:spcBef>
                <a:spcPct val="0"/>
              </a:spcBef>
            </a:pPr>
            <a:endParaRPr lang="he-IL" b="1" dirty="0" smtClean="0"/>
          </a:p>
        </p:txBody>
      </p:sp>
      <p:sp>
        <p:nvSpPr>
          <p:cNvPr id="62467"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5860CE-3BC1-461D-80FB-B404EB118F59}" type="slidenum">
              <a:rPr lang="he-IL">
                <a:solidFill>
                  <a:srgbClr val="000000"/>
                </a:solidFill>
              </a:rPr>
              <a:pPr fontAlgn="base">
                <a:spcBef>
                  <a:spcPct val="0"/>
                </a:spcBef>
                <a:spcAft>
                  <a:spcPct val="0"/>
                </a:spcAft>
              </a:pPr>
              <a:t>20</a:t>
            </a:fld>
            <a:endParaRPr lang="he-IL">
              <a:solidFill>
                <a:srgbClr val="0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640154572"/>
              </p:ext>
            </p:extLst>
          </p:nvPr>
        </p:nvGraphicFramePr>
        <p:xfrm>
          <a:off x="836712" y="5076056"/>
          <a:ext cx="4572000" cy="3690352"/>
        </p:xfrm>
        <a:graphic>
          <a:graphicData uri="http://schemas.openxmlformats.org/drawingml/2006/table">
            <a:tbl>
              <a:tblPr firstRow="1" bandRow="1">
                <a:tableStyleId>{5C22544A-7EE6-4342-B048-85BDC9FD1C3A}</a:tableStyleId>
              </a:tblPr>
              <a:tblGrid>
                <a:gridCol w="4572000"/>
              </a:tblGrid>
              <a:tr h="216024">
                <a:tc>
                  <a:txBody>
                    <a:bodyPr/>
                    <a:lstStyle/>
                    <a:p>
                      <a:pPr algn="ctr"/>
                      <a:r>
                        <a:rPr lang="es-ES" sz="800" dirty="0" smtClean="0"/>
                        <a:t>En </a:t>
                      </a:r>
                      <a:r>
                        <a:rPr lang="es-ES" sz="800" dirty="0" err="1" smtClean="0"/>
                        <a:t>Jerusalem</a:t>
                      </a:r>
                      <a:r>
                        <a:rPr lang="es-ES" sz="800" dirty="0" smtClean="0"/>
                        <a:t> existe mayoría judía desde hace</a:t>
                      </a:r>
                      <a:r>
                        <a:rPr lang="es-ES" sz="800" baseline="0" dirty="0" smtClean="0"/>
                        <a:t> cerca de 150 años</a:t>
                      </a:r>
                      <a:endParaRPr lang="es-ES" sz="800" dirty="0"/>
                    </a:p>
                  </a:txBody>
                  <a:tcPr/>
                </a:tc>
              </a:tr>
              <a:tr h="216024">
                <a:tc>
                  <a:txBody>
                    <a:bodyPr/>
                    <a:lstStyle/>
                    <a:p>
                      <a:pPr algn="ctr" rtl="0"/>
                      <a:r>
                        <a:rPr lang="es-ES" sz="800" b="1" dirty="0" smtClean="0">
                          <a:solidFill>
                            <a:schemeClr val="bg1"/>
                          </a:solidFill>
                        </a:rPr>
                        <a:t>En los últimos 170 años el</a:t>
                      </a:r>
                      <a:r>
                        <a:rPr lang="es-ES" sz="800" b="1" baseline="0" dirty="0" smtClean="0">
                          <a:solidFill>
                            <a:schemeClr val="bg1"/>
                          </a:solidFill>
                        </a:rPr>
                        <a:t> número de habitantes de la ciudad aumentó 62 veces</a:t>
                      </a:r>
                      <a:r>
                        <a:rPr lang="es-ES" sz="800" b="1" dirty="0" smtClean="0">
                          <a:solidFill>
                            <a:schemeClr val="bg1"/>
                          </a:solidFill>
                        </a:rPr>
                        <a:t> </a:t>
                      </a:r>
                      <a:endParaRPr lang="es-ES" sz="800" b="1" dirty="0">
                        <a:solidFill>
                          <a:schemeClr val="bg1"/>
                        </a:solidFill>
                      </a:endParaRPr>
                    </a:p>
                  </a:txBody>
                  <a:tcPr>
                    <a:solidFill>
                      <a:schemeClr val="accent1"/>
                    </a:solidFill>
                  </a:tcPr>
                </a:tc>
              </a:tr>
              <a:tr h="216024">
                <a:tc>
                  <a:txBody>
                    <a:bodyPr/>
                    <a:lstStyle/>
                    <a:p>
                      <a:pPr algn="ctr" rtl="0"/>
                      <a:r>
                        <a:rPr lang="es-ES" sz="800" b="1" dirty="0" smtClean="0">
                          <a:solidFill>
                            <a:schemeClr val="bg1"/>
                          </a:solidFill>
                        </a:rPr>
                        <a:t>Durante todos los períodos descritos, la ciudad estuvo dividida sólo 19 años (1948 – 1967)</a:t>
                      </a:r>
                      <a:endParaRPr lang="es-ES" sz="800" b="1" dirty="0">
                        <a:solidFill>
                          <a:schemeClr val="bg1"/>
                        </a:solidFill>
                      </a:endParaRPr>
                    </a:p>
                  </a:txBody>
                  <a:tcPr>
                    <a:solidFill>
                      <a:schemeClr val="accent1"/>
                    </a:solidFill>
                  </a:tcPr>
                </a:tc>
              </a:tr>
              <a:tr h="360040">
                <a:tc>
                  <a:txBody>
                    <a:bodyPr/>
                    <a:lstStyle/>
                    <a:p>
                      <a:pPr algn="ctr" rtl="0"/>
                      <a:r>
                        <a:rPr lang="es-ES" sz="800" b="1" dirty="0" smtClean="0">
                          <a:solidFill>
                            <a:schemeClr val="bg1"/>
                          </a:solidFill>
                        </a:rPr>
                        <a:t>En el período del Mandato Británico hubo un auge de desarrollo en </a:t>
                      </a:r>
                      <a:r>
                        <a:rPr lang="es-ES" sz="800" b="1" dirty="0" err="1" smtClean="0">
                          <a:solidFill>
                            <a:schemeClr val="bg1"/>
                          </a:solidFill>
                        </a:rPr>
                        <a:t>Jerusalem</a:t>
                      </a:r>
                      <a:r>
                        <a:rPr lang="es-ES" sz="800" b="1" dirty="0" smtClean="0">
                          <a:solidFill>
                            <a:schemeClr val="bg1"/>
                          </a:solidFill>
                        </a:rPr>
                        <a:t> cuyos signos se notan hasta el día de hoy</a:t>
                      </a:r>
                      <a:endParaRPr lang="es-ES" sz="800" b="1" dirty="0">
                        <a:solidFill>
                          <a:schemeClr val="bg1"/>
                        </a:solidFill>
                      </a:endParaRPr>
                    </a:p>
                  </a:txBody>
                  <a:tcPr>
                    <a:solidFill>
                      <a:schemeClr val="accent1"/>
                    </a:solidFill>
                  </a:tcPr>
                </a:tc>
              </a:tr>
              <a:tr h="370840">
                <a:tc>
                  <a:txBody>
                    <a:bodyPr/>
                    <a:lstStyle/>
                    <a:p>
                      <a:pPr algn="ctr" rtl="0"/>
                      <a:r>
                        <a:rPr lang="es-ES" sz="800" b="1" dirty="0" smtClean="0">
                          <a:solidFill>
                            <a:schemeClr val="bg1"/>
                          </a:solidFill>
                        </a:rPr>
                        <a:t>Durante el período en que la ciudad</a:t>
                      </a:r>
                      <a:r>
                        <a:rPr lang="es-ES" sz="800" b="1" baseline="0" dirty="0" smtClean="0">
                          <a:solidFill>
                            <a:schemeClr val="bg1"/>
                          </a:solidFill>
                        </a:rPr>
                        <a:t> estuvo dividida hubo un auge de desarrollo en la parte occidental de la ciudad: se construyó la capital del Estado de Israel</a:t>
                      </a:r>
                      <a:endParaRPr lang="es-ES" sz="800" b="1" dirty="0">
                        <a:solidFill>
                          <a:schemeClr val="bg1"/>
                        </a:solidFill>
                      </a:endParaRPr>
                    </a:p>
                  </a:txBody>
                  <a:tcPr>
                    <a:solidFill>
                      <a:schemeClr val="accent1"/>
                    </a:solidFill>
                  </a:tcPr>
                </a:tc>
              </a:tr>
              <a:tr h="370840">
                <a:tc>
                  <a:txBody>
                    <a:bodyPr/>
                    <a:lstStyle/>
                    <a:p>
                      <a:pPr algn="ctr" rtl="0"/>
                      <a:r>
                        <a:rPr lang="es-ES" sz="800" b="1" dirty="0" smtClean="0">
                          <a:solidFill>
                            <a:schemeClr val="bg1"/>
                          </a:solidFill>
                        </a:rPr>
                        <a:t>Al término de la Guerra de los</a:t>
                      </a:r>
                      <a:r>
                        <a:rPr lang="es-ES" sz="800" b="1" baseline="0" dirty="0" smtClean="0">
                          <a:solidFill>
                            <a:schemeClr val="bg1"/>
                          </a:solidFill>
                        </a:rPr>
                        <a:t> Seis Días los límites de </a:t>
                      </a:r>
                      <a:r>
                        <a:rPr lang="es-ES" sz="800" b="1" baseline="0" dirty="0" err="1" smtClean="0">
                          <a:solidFill>
                            <a:schemeClr val="bg1"/>
                          </a:solidFill>
                        </a:rPr>
                        <a:t>Jerusalem</a:t>
                      </a:r>
                      <a:r>
                        <a:rPr lang="es-ES" sz="800" b="1" baseline="0" dirty="0" smtClean="0">
                          <a:solidFill>
                            <a:schemeClr val="bg1"/>
                          </a:solidFill>
                        </a:rPr>
                        <a:t> se expandieron en forma sin precedentes y la ciudad se convirtió en una metrópoli</a:t>
                      </a:r>
                      <a:endParaRPr lang="es-ES" sz="800" b="1" dirty="0">
                        <a:solidFill>
                          <a:schemeClr val="bg1"/>
                        </a:solidFill>
                      </a:endParaRPr>
                    </a:p>
                  </a:txBody>
                  <a:tcPr>
                    <a:solidFill>
                      <a:schemeClr val="accent1"/>
                    </a:solidFill>
                  </a:tcPr>
                </a:tc>
              </a:tr>
              <a:tr h="370840">
                <a:tc>
                  <a:txBody>
                    <a:bodyPr/>
                    <a:lstStyle/>
                    <a:p>
                      <a:pPr algn="ctr" rtl="0"/>
                      <a:r>
                        <a:rPr lang="es-ES" sz="800" b="1" dirty="0" smtClean="0">
                          <a:solidFill>
                            <a:schemeClr val="bg1"/>
                          </a:solidFill>
                        </a:rPr>
                        <a:t>Los árabes</a:t>
                      </a:r>
                      <a:r>
                        <a:rPr lang="es-ES" sz="800" b="1" baseline="0" dirty="0" smtClean="0">
                          <a:solidFill>
                            <a:schemeClr val="bg1"/>
                          </a:solidFill>
                        </a:rPr>
                        <a:t> de </a:t>
                      </a:r>
                      <a:r>
                        <a:rPr lang="es-ES" sz="800" b="1" baseline="0" dirty="0" err="1" smtClean="0">
                          <a:solidFill>
                            <a:schemeClr val="bg1"/>
                          </a:solidFill>
                        </a:rPr>
                        <a:t>Jerusalem</a:t>
                      </a:r>
                      <a:r>
                        <a:rPr lang="es-ES" sz="800" b="1" baseline="0" dirty="0" smtClean="0">
                          <a:solidFill>
                            <a:schemeClr val="bg1"/>
                          </a:solidFill>
                        </a:rPr>
                        <a:t> Oriental fueron reconocidos como residentes con derechos civiles (prácticamente) completos</a:t>
                      </a:r>
                      <a:endParaRPr lang="es-ES" sz="800" b="1" dirty="0">
                        <a:solidFill>
                          <a:schemeClr val="bg1"/>
                        </a:solidFill>
                      </a:endParaRPr>
                    </a:p>
                  </a:txBody>
                  <a:tcPr>
                    <a:solidFill>
                      <a:schemeClr val="accent1"/>
                    </a:solidFill>
                  </a:tcPr>
                </a:tc>
              </a:tr>
              <a:tr h="370840">
                <a:tc>
                  <a:txBody>
                    <a:bodyPr/>
                    <a:lstStyle/>
                    <a:p>
                      <a:pPr algn="ctr" rtl="0"/>
                      <a:r>
                        <a:rPr lang="es-ES" sz="800" b="1" dirty="0" smtClean="0">
                          <a:solidFill>
                            <a:schemeClr val="bg1"/>
                          </a:solidFill>
                        </a:rPr>
                        <a:t>La Ley Fundamental </a:t>
                      </a:r>
                      <a:r>
                        <a:rPr lang="es-ES" sz="800" b="1" dirty="0" err="1" smtClean="0">
                          <a:solidFill>
                            <a:schemeClr val="bg1"/>
                          </a:solidFill>
                        </a:rPr>
                        <a:t>Jerusalem</a:t>
                      </a:r>
                      <a:r>
                        <a:rPr lang="es-ES" sz="800" b="1" dirty="0" smtClean="0">
                          <a:solidFill>
                            <a:schemeClr val="bg1"/>
                          </a:solidFill>
                        </a:rPr>
                        <a:t> y las políticas de los gobiernos de Israel ahondaron el</a:t>
                      </a:r>
                      <a:r>
                        <a:rPr lang="es-ES" sz="800" b="1" baseline="0" dirty="0" smtClean="0">
                          <a:solidFill>
                            <a:schemeClr val="bg1"/>
                          </a:solidFill>
                        </a:rPr>
                        <a:t> control israelí sobre los límites de </a:t>
                      </a:r>
                      <a:r>
                        <a:rPr lang="es-ES" sz="800" b="1" baseline="0" dirty="0" err="1" smtClean="0">
                          <a:solidFill>
                            <a:schemeClr val="bg1"/>
                          </a:solidFill>
                        </a:rPr>
                        <a:t>Jerusalem</a:t>
                      </a:r>
                      <a:r>
                        <a:rPr lang="es-ES" sz="800" b="1" baseline="0" dirty="0" smtClean="0">
                          <a:solidFill>
                            <a:schemeClr val="bg1"/>
                          </a:solidFill>
                        </a:rPr>
                        <a:t>, para el pesar de la comunidad internacional</a:t>
                      </a:r>
                      <a:endParaRPr lang="es-ES" sz="800" b="1" dirty="0">
                        <a:solidFill>
                          <a:schemeClr val="bg1"/>
                        </a:solidFill>
                      </a:endParaRPr>
                    </a:p>
                  </a:txBody>
                  <a:tcPr>
                    <a:solidFill>
                      <a:schemeClr val="accent1"/>
                    </a:solidFill>
                  </a:tcPr>
                </a:tc>
              </a:tr>
              <a:tr h="370840">
                <a:tc>
                  <a:txBody>
                    <a:bodyPr/>
                    <a:lstStyle/>
                    <a:p>
                      <a:pPr algn="ctr" rtl="0"/>
                      <a:r>
                        <a:rPr lang="es-ES" sz="800" b="1" dirty="0" smtClean="0">
                          <a:solidFill>
                            <a:schemeClr val="bg1"/>
                          </a:solidFill>
                        </a:rPr>
                        <a:t>La demografía de </a:t>
                      </a:r>
                      <a:r>
                        <a:rPr lang="es-ES" sz="800" b="1" dirty="0" err="1" smtClean="0">
                          <a:solidFill>
                            <a:schemeClr val="bg1"/>
                          </a:solidFill>
                        </a:rPr>
                        <a:t>Jerusalem</a:t>
                      </a:r>
                      <a:r>
                        <a:rPr lang="es-ES" sz="800" b="1" dirty="0" smtClean="0">
                          <a:solidFill>
                            <a:schemeClr val="bg1"/>
                          </a:solidFill>
                        </a:rPr>
                        <a:t> está compuesta por tres grupos que viven uno junto al otro (árabes, </a:t>
                      </a:r>
                      <a:r>
                        <a:rPr lang="es-ES" sz="800" b="1" dirty="0" err="1" smtClean="0">
                          <a:solidFill>
                            <a:schemeClr val="bg1"/>
                          </a:solidFill>
                        </a:rPr>
                        <a:t>ultraortodoxos</a:t>
                      </a:r>
                      <a:r>
                        <a:rPr lang="es-ES" sz="800" b="1" dirty="0" smtClean="0">
                          <a:solidFill>
                            <a:schemeClr val="bg1"/>
                          </a:solidFill>
                        </a:rPr>
                        <a:t>, sector judío general), aumento gradual de la minoría árabe, emigración de jóvenes  - instruidos</a:t>
                      </a:r>
                      <a:endParaRPr lang="es-ES" sz="800" b="1" dirty="0">
                        <a:solidFill>
                          <a:schemeClr val="bg1"/>
                        </a:solidFill>
                      </a:endParaRPr>
                    </a:p>
                  </a:txBody>
                  <a:tcPr>
                    <a:solidFill>
                      <a:schemeClr val="accent1"/>
                    </a:solidFill>
                  </a:tcPr>
                </a:tc>
              </a:tr>
              <a:tr h="370840">
                <a:tc>
                  <a:txBody>
                    <a:bodyPr/>
                    <a:lstStyle/>
                    <a:p>
                      <a:pPr algn="ctr" rtl="0"/>
                      <a:r>
                        <a:rPr lang="es-ES" sz="800" b="1" dirty="0" smtClean="0">
                          <a:solidFill>
                            <a:schemeClr val="bg1"/>
                          </a:solidFill>
                        </a:rPr>
                        <a:t>Existe una profunda brecha económica entre </a:t>
                      </a:r>
                      <a:r>
                        <a:rPr lang="es-ES" sz="800" b="1" dirty="0" err="1" smtClean="0">
                          <a:solidFill>
                            <a:schemeClr val="bg1"/>
                          </a:solidFill>
                        </a:rPr>
                        <a:t>Jerusalem</a:t>
                      </a:r>
                      <a:r>
                        <a:rPr lang="es-ES" sz="800" b="1" dirty="0" smtClean="0">
                          <a:solidFill>
                            <a:schemeClr val="bg1"/>
                          </a:solidFill>
                        </a:rPr>
                        <a:t> Occidental</a:t>
                      </a:r>
                      <a:r>
                        <a:rPr lang="es-ES" sz="800" b="1" baseline="0" dirty="0" smtClean="0">
                          <a:solidFill>
                            <a:schemeClr val="bg1"/>
                          </a:solidFill>
                        </a:rPr>
                        <a:t> y Oriental.</a:t>
                      </a:r>
                      <a:br>
                        <a:rPr lang="es-ES" sz="800" b="1" baseline="0" dirty="0" smtClean="0">
                          <a:solidFill>
                            <a:schemeClr val="bg1"/>
                          </a:solidFill>
                        </a:rPr>
                      </a:br>
                      <a:r>
                        <a:rPr lang="es-ES" sz="800" b="1" baseline="0" dirty="0" smtClean="0">
                          <a:solidFill>
                            <a:schemeClr val="bg1"/>
                          </a:solidFill>
                        </a:rPr>
                        <a:t>Todos los gobiernos de Israel han declarado tener interés en reducir dicha brecha</a:t>
                      </a:r>
                      <a:endParaRPr lang="es-ES" sz="800" b="1" dirty="0">
                        <a:solidFill>
                          <a:schemeClr val="bg1"/>
                        </a:solidFill>
                      </a:endParaRPr>
                    </a:p>
                  </a:txBody>
                  <a:tcPr>
                    <a:solidFill>
                      <a:schemeClr val="accent1"/>
                    </a:solidFill>
                  </a:tcPr>
                </a:tc>
              </a:tr>
              <a:tr h="370840">
                <a:tc>
                  <a:txBody>
                    <a:bodyPr/>
                    <a:lstStyle/>
                    <a:p>
                      <a:pPr algn="ctr" rtl="0"/>
                      <a:r>
                        <a:rPr lang="es-ES" sz="800" b="1" dirty="0" smtClean="0">
                          <a:solidFill>
                            <a:schemeClr val="bg1"/>
                          </a:solidFill>
                        </a:rPr>
                        <a:t>A raíz de la segunda intifada se construyó una cerca de seguridad en torno a </a:t>
                      </a:r>
                      <a:r>
                        <a:rPr lang="es-ES" sz="800" b="1" dirty="0" err="1" smtClean="0">
                          <a:solidFill>
                            <a:schemeClr val="bg1"/>
                          </a:solidFill>
                        </a:rPr>
                        <a:t>Jerusalem</a:t>
                      </a:r>
                      <a:r>
                        <a:rPr lang="es-ES" sz="800" b="1" dirty="0" smtClean="0">
                          <a:solidFill>
                            <a:schemeClr val="bg1"/>
                          </a:solidFill>
                        </a:rPr>
                        <a:t> que creó una nueva realidad en el espacio metropolitano</a:t>
                      </a:r>
                      <a:endParaRPr lang="es-ES" sz="800" b="1" dirty="0">
                        <a:solidFill>
                          <a:schemeClr val="bg1"/>
                        </a:solidFill>
                      </a:endParaRPr>
                    </a:p>
                  </a:txBody>
                  <a:tcPr>
                    <a:solidFill>
                      <a:schemeClr val="accent1"/>
                    </a:solidFill>
                  </a:tcPr>
                </a:tc>
              </a:tr>
            </a:tbl>
          </a:graphicData>
        </a:graphic>
      </p:graphicFrame>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xfrm>
            <a:off x="692150" y="192088"/>
            <a:ext cx="5473700" cy="3922712"/>
          </a:xfrm>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lgn="ctr" rtl="0">
              <a:spcBef>
                <a:spcPct val="0"/>
              </a:spcBef>
            </a:pPr>
            <a:r>
              <a:rPr lang="en-US" sz="1800" b="1" dirty="0" smtClean="0">
                <a:latin typeface="Arial" pitchFamily="34" charset="0"/>
                <a:cs typeface="Arial" pitchFamily="34" charset="0"/>
              </a:rPr>
              <a:t>4 </a:t>
            </a:r>
            <a:r>
              <a:rPr lang="en-US" sz="1800" b="1" dirty="0" err="1" smtClean="0">
                <a:latin typeface="Arial" pitchFamily="34" charset="0"/>
                <a:cs typeface="Arial" pitchFamily="34" charset="0"/>
              </a:rPr>
              <a:t>períodos</a:t>
            </a:r>
            <a:r>
              <a:rPr lang="en-US" sz="1800" b="1" dirty="0" smtClean="0">
                <a:latin typeface="Arial" pitchFamily="34" charset="0"/>
                <a:cs typeface="Arial" pitchFamily="34" charset="0"/>
              </a:rPr>
              <a:t> de Jerusalem:</a:t>
            </a:r>
          </a:p>
        </p:txBody>
      </p:sp>
      <p:sp>
        <p:nvSpPr>
          <p:cNvPr id="31747" name="Slide Number Placeholder 3"/>
          <p:cNvSpPr txBox="1">
            <a:spLocks noGrp="1"/>
          </p:cNvSpPr>
          <p:nvPr/>
        </p:nvSpPr>
        <p:spPr bwMode="auto">
          <a:xfrm>
            <a:off x="1588" y="8685213"/>
            <a:ext cx="2971800" cy="457200"/>
          </a:xfrm>
          <a:prstGeom prst="rect">
            <a:avLst/>
          </a:prstGeom>
          <a:noFill/>
          <a:ln w="9525">
            <a:noFill/>
            <a:miter lim="800000"/>
            <a:headEnd/>
            <a:tailEnd/>
          </a:ln>
        </p:spPr>
        <p:txBody>
          <a:bodyPr lIns="91720" tIns="45860" rIns="91720" bIns="45860" anchor="b"/>
          <a:lstStyle/>
          <a:p>
            <a:pPr algn="ctr">
              <a:lnSpc>
                <a:spcPct val="115000"/>
              </a:lnSpc>
            </a:pPr>
            <a:fld id="{0B07263E-5F7F-4E24-B8F8-A377552377B9}" type="slidenum">
              <a:rPr lang="he-IL" sz="1200">
                <a:solidFill>
                  <a:srgbClr val="000000"/>
                </a:solidFill>
                <a:ea typeface="Geneva"/>
                <a:cs typeface="Geneva"/>
              </a:rPr>
              <a:pPr algn="ctr">
                <a:lnSpc>
                  <a:spcPct val="115000"/>
                </a:lnSpc>
              </a:pPr>
              <a:t>3</a:t>
            </a:fld>
            <a:endParaRPr lang="en-US" sz="1200">
              <a:solidFill>
                <a:srgbClr val="000000"/>
              </a:solidFill>
              <a:ea typeface="Geneva"/>
              <a:cs typeface="Geneva"/>
            </a:endParaRPr>
          </a:p>
        </p:txBody>
      </p:sp>
      <p:graphicFrame>
        <p:nvGraphicFramePr>
          <p:cNvPr id="3" name="Table 2"/>
          <p:cNvGraphicFramePr>
            <a:graphicFrameLocks noGrp="1"/>
          </p:cNvGraphicFramePr>
          <p:nvPr>
            <p:extLst>
              <p:ext uri="{D42A27DB-BD31-4B8C-83A1-F6EECF244321}">
                <p14:modId xmlns:p14="http://schemas.microsoft.com/office/powerpoint/2010/main" val="4151708439"/>
              </p:ext>
            </p:extLst>
          </p:nvPr>
        </p:nvGraphicFramePr>
        <p:xfrm>
          <a:off x="1340768" y="4788024"/>
          <a:ext cx="4572000" cy="3154680"/>
        </p:xfrm>
        <a:graphic>
          <a:graphicData uri="http://schemas.openxmlformats.org/drawingml/2006/table">
            <a:tbl>
              <a:tblPr firstRow="1" bandRow="1">
                <a:tableStyleId>{5C22544A-7EE6-4342-B048-85BDC9FD1C3A}</a:tableStyleId>
              </a:tblPr>
              <a:tblGrid>
                <a:gridCol w="1524000"/>
                <a:gridCol w="1140296"/>
                <a:gridCol w="1907704"/>
              </a:tblGrid>
              <a:tr h="216024">
                <a:tc>
                  <a:txBody>
                    <a:bodyPr/>
                    <a:lstStyle/>
                    <a:p>
                      <a:pPr algn="ctr" rtl="0"/>
                      <a:r>
                        <a:rPr lang="es-ES" sz="900" dirty="0" smtClean="0"/>
                        <a:t>Período</a:t>
                      </a:r>
                      <a:endParaRPr lang="es-ES" sz="900" dirty="0"/>
                    </a:p>
                  </a:txBody>
                  <a:tcPr/>
                </a:tc>
                <a:tc>
                  <a:txBody>
                    <a:bodyPr/>
                    <a:lstStyle/>
                    <a:p>
                      <a:pPr algn="ctr" rtl="0"/>
                      <a:r>
                        <a:rPr lang="es-ES" sz="900" dirty="0" smtClean="0"/>
                        <a:t>Fechas</a:t>
                      </a:r>
                      <a:endParaRPr lang="es-ES" sz="900" dirty="0"/>
                    </a:p>
                  </a:txBody>
                  <a:tcPr/>
                </a:tc>
                <a:tc>
                  <a:txBody>
                    <a:bodyPr/>
                    <a:lstStyle/>
                    <a:p>
                      <a:pPr algn="ctr" rtl="0"/>
                      <a:r>
                        <a:rPr lang="es-ES" sz="900" dirty="0" smtClean="0"/>
                        <a:t>Temas</a:t>
                      </a:r>
                      <a:endParaRPr lang="es-ES" sz="900" dirty="0"/>
                    </a:p>
                  </a:txBody>
                  <a:tcPr/>
                </a:tc>
              </a:tr>
              <a:tr h="370840">
                <a:tc>
                  <a:txBody>
                    <a:bodyPr/>
                    <a:lstStyle/>
                    <a:p>
                      <a:pPr algn="l" rtl="0"/>
                      <a:r>
                        <a:rPr lang="es-ES" sz="800" dirty="0" smtClean="0"/>
                        <a:t>Finales del Imperio Otomano</a:t>
                      </a:r>
                      <a:endParaRPr lang="es-ES" sz="800" dirty="0"/>
                    </a:p>
                  </a:txBody>
                  <a:tcPr/>
                </a:tc>
                <a:tc>
                  <a:txBody>
                    <a:bodyPr/>
                    <a:lstStyle/>
                    <a:p>
                      <a:pPr algn="l" rtl="0"/>
                      <a:r>
                        <a:rPr lang="es-ES" sz="800" dirty="0" smtClean="0"/>
                        <a:t>Hasta 1917</a:t>
                      </a:r>
                      <a:endParaRPr lang="es-ES" sz="800" dirty="0"/>
                    </a:p>
                  </a:txBody>
                  <a:tcPr/>
                </a:tc>
                <a:tc>
                  <a:txBody>
                    <a:bodyPr/>
                    <a:lstStyle/>
                    <a:p>
                      <a:pPr marL="171450" indent="-171450" algn="l" rtl="0">
                        <a:buFont typeface="Arial" pitchFamily="34" charset="0"/>
                        <a:buChar char="•"/>
                      </a:pPr>
                      <a:r>
                        <a:rPr lang="es-ES" sz="800" dirty="0" smtClean="0"/>
                        <a:t>Renovación urbana</a:t>
                      </a:r>
                    </a:p>
                    <a:p>
                      <a:pPr marL="171450" indent="-171450" algn="l" rtl="0">
                        <a:buFont typeface="Arial" pitchFamily="34" charset="0"/>
                        <a:buChar char="•"/>
                      </a:pPr>
                      <a:r>
                        <a:rPr lang="es-ES" sz="800" dirty="0" smtClean="0"/>
                        <a:t>Penetración del mundo cristiano y del sionismo moderno</a:t>
                      </a:r>
                    </a:p>
                    <a:p>
                      <a:pPr marL="171450" indent="-171450" algn="l" rtl="0">
                        <a:buFont typeface="Arial" pitchFamily="34" charset="0"/>
                        <a:buChar char="•"/>
                      </a:pPr>
                      <a:r>
                        <a:rPr lang="es-ES" sz="800" dirty="0" smtClean="0"/>
                        <a:t>Mayoría judía</a:t>
                      </a:r>
                      <a:endParaRPr lang="es-ES" sz="800" dirty="0"/>
                    </a:p>
                  </a:txBody>
                  <a:tcPr/>
                </a:tc>
              </a:tr>
              <a:tr h="370840">
                <a:tc>
                  <a:txBody>
                    <a:bodyPr/>
                    <a:lstStyle/>
                    <a:p>
                      <a:pPr algn="l" rtl="0"/>
                      <a:r>
                        <a:rPr lang="es-ES" sz="800" dirty="0" smtClean="0"/>
                        <a:t>El Mandato Británico</a:t>
                      </a:r>
                      <a:endParaRPr lang="es-ES" sz="800" dirty="0"/>
                    </a:p>
                  </a:txBody>
                  <a:tcPr/>
                </a:tc>
                <a:tc>
                  <a:txBody>
                    <a:bodyPr/>
                    <a:lstStyle/>
                    <a:p>
                      <a:pPr algn="l" rtl="0"/>
                      <a:r>
                        <a:rPr lang="es-ES" sz="800" dirty="0" smtClean="0"/>
                        <a:t>1917 – 1948</a:t>
                      </a:r>
                      <a:endParaRPr lang="es-ES" sz="800" dirty="0"/>
                    </a:p>
                  </a:txBody>
                  <a:tcPr/>
                </a:tc>
                <a:tc>
                  <a:txBody>
                    <a:bodyPr/>
                    <a:lstStyle/>
                    <a:p>
                      <a:pPr marL="171450" indent="-171450" algn="l" rtl="0">
                        <a:buFont typeface="Arial" pitchFamily="34" charset="0"/>
                        <a:buChar char="•"/>
                      </a:pPr>
                      <a:r>
                        <a:rPr lang="es-ES" sz="800" dirty="0" smtClean="0"/>
                        <a:t>Desarrollo masivo de la ciudad</a:t>
                      </a:r>
                    </a:p>
                    <a:p>
                      <a:pPr marL="171450" indent="-171450" algn="l" rtl="0">
                        <a:buFont typeface="Arial" pitchFamily="34" charset="0"/>
                        <a:buChar char="•"/>
                      </a:pPr>
                      <a:r>
                        <a:rPr lang="es-ES" sz="800" dirty="0" smtClean="0"/>
                        <a:t>Consolidación</a:t>
                      </a:r>
                      <a:r>
                        <a:rPr lang="es-ES" sz="800" baseline="0" dirty="0" smtClean="0"/>
                        <a:t> de una mayoría judía</a:t>
                      </a:r>
                    </a:p>
                    <a:p>
                      <a:pPr marL="171450" indent="-171450" algn="l" rtl="0">
                        <a:buFont typeface="Arial" pitchFamily="34" charset="0"/>
                        <a:buChar char="•"/>
                      </a:pPr>
                      <a:r>
                        <a:rPr lang="es-ES" sz="800" dirty="0" smtClean="0"/>
                        <a:t>Formación de una vida sionista</a:t>
                      </a:r>
                    </a:p>
                    <a:p>
                      <a:pPr marL="171450" indent="-171450" algn="l" rtl="0">
                        <a:buFont typeface="Arial" pitchFamily="34" charset="0"/>
                        <a:buChar char="•"/>
                      </a:pPr>
                      <a:r>
                        <a:rPr lang="es-ES" sz="800" dirty="0" smtClean="0"/>
                        <a:t>Conflicto judeo-árabe</a:t>
                      </a:r>
                      <a:endParaRPr lang="es-ES" sz="800" dirty="0"/>
                    </a:p>
                  </a:txBody>
                  <a:tcPr/>
                </a:tc>
              </a:tr>
              <a:tr h="370840">
                <a:tc>
                  <a:txBody>
                    <a:bodyPr/>
                    <a:lstStyle/>
                    <a:p>
                      <a:pPr algn="l" rtl="0"/>
                      <a:r>
                        <a:rPr lang="es-ES" sz="800" dirty="0" smtClean="0"/>
                        <a:t>La ciudad dividida</a:t>
                      </a:r>
                      <a:endParaRPr lang="es-ES" sz="800" dirty="0"/>
                    </a:p>
                  </a:txBody>
                  <a:tcPr/>
                </a:tc>
                <a:tc>
                  <a:txBody>
                    <a:bodyPr/>
                    <a:lstStyle/>
                    <a:p>
                      <a:pPr algn="l" rtl="0"/>
                      <a:r>
                        <a:rPr lang="es-ES" sz="800" dirty="0" smtClean="0"/>
                        <a:t>1948 - 1967</a:t>
                      </a:r>
                      <a:endParaRPr lang="es-ES" sz="800" dirty="0"/>
                    </a:p>
                  </a:txBody>
                  <a:tcPr/>
                </a:tc>
                <a:tc>
                  <a:txBody>
                    <a:bodyPr/>
                    <a:lstStyle/>
                    <a:p>
                      <a:pPr marL="171450" indent="-171450" algn="l" rtl="0">
                        <a:buFont typeface="Arial" pitchFamily="34" charset="0"/>
                        <a:buChar char="•"/>
                      </a:pPr>
                      <a:r>
                        <a:rPr lang="es-ES" sz="800" dirty="0" smtClean="0"/>
                        <a:t>Desconexión de los Lugares Sagrados</a:t>
                      </a:r>
                    </a:p>
                    <a:p>
                      <a:pPr marL="171450" indent="-171450" algn="l" rtl="0">
                        <a:buFont typeface="Arial" pitchFamily="34" charset="0"/>
                        <a:buChar char="•"/>
                      </a:pPr>
                      <a:r>
                        <a:rPr lang="es-ES" sz="800" dirty="0" smtClean="0"/>
                        <a:t>Ciudad limítrofe – frontera dentro de la ciudad</a:t>
                      </a:r>
                    </a:p>
                    <a:p>
                      <a:pPr marL="171450" indent="-171450" algn="l" rtl="0">
                        <a:buFont typeface="Arial" pitchFamily="34" charset="0"/>
                        <a:buChar char="•"/>
                      </a:pPr>
                      <a:r>
                        <a:rPr lang="es-ES" sz="800" dirty="0" smtClean="0"/>
                        <a:t>Desarrollo de la ciudad occidental</a:t>
                      </a:r>
                    </a:p>
                    <a:p>
                      <a:pPr marL="171450" indent="-171450" algn="l" rtl="0">
                        <a:buFont typeface="Arial" pitchFamily="34" charset="0"/>
                        <a:buChar char="•"/>
                      </a:pPr>
                      <a:r>
                        <a:rPr lang="es-ES" sz="800" dirty="0" smtClean="0"/>
                        <a:t>Consolidación</a:t>
                      </a:r>
                      <a:r>
                        <a:rPr lang="es-ES" sz="800" baseline="0" dirty="0" smtClean="0"/>
                        <a:t> de la capital</a:t>
                      </a:r>
                      <a:endParaRPr lang="es-ES" sz="800" dirty="0"/>
                    </a:p>
                  </a:txBody>
                  <a:tcPr/>
                </a:tc>
              </a:tr>
              <a:tr h="370840">
                <a:tc>
                  <a:txBody>
                    <a:bodyPr/>
                    <a:lstStyle/>
                    <a:p>
                      <a:pPr algn="l" rtl="0"/>
                      <a:r>
                        <a:rPr lang="es-ES" sz="800" dirty="0" smtClean="0"/>
                        <a:t>Después de la Guerra de los Seis Días</a:t>
                      </a:r>
                      <a:endParaRPr lang="es-ES" sz="800" dirty="0"/>
                    </a:p>
                  </a:txBody>
                  <a:tcPr/>
                </a:tc>
                <a:tc>
                  <a:txBody>
                    <a:bodyPr/>
                    <a:lstStyle/>
                    <a:p>
                      <a:pPr algn="l" rtl="0"/>
                      <a:r>
                        <a:rPr lang="es-ES" sz="800" dirty="0" smtClean="0"/>
                        <a:t>1967</a:t>
                      </a:r>
                      <a:r>
                        <a:rPr lang="es-ES" sz="800" baseline="0" dirty="0" smtClean="0"/>
                        <a:t> en adelante</a:t>
                      </a:r>
                      <a:endParaRPr lang="es-ES" sz="800" dirty="0"/>
                    </a:p>
                  </a:txBody>
                  <a:tcPr/>
                </a:tc>
                <a:tc>
                  <a:txBody>
                    <a:bodyPr/>
                    <a:lstStyle/>
                    <a:p>
                      <a:pPr marL="171450" indent="-171450" algn="l" rtl="0">
                        <a:buFont typeface="Arial" pitchFamily="34" charset="0"/>
                        <a:buChar char="•"/>
                      </a:pPr>
                      <a:r>
                        <a:rPr lang="es-ES" sz="800" dirty="0" smtClean="0"/>
                        <a:t>Expansión masiva de los límites</a:t>
                      </a:r>
                    </a:p>
                    <a:p>
                      <a:pPr marL="171450" indent="-171450" algn="l" rtl="0">
                        <a:buFont typeface="Arial" pitchFamily="34" charset="0"/>
                        <a:buChar char="•"/>
                      </a:pPr>
                      <a:r>
                        <a:rPr lang="es-ES" sz="800" dirty="0" smtClean="0"/>
                        <a:t>Estatus de la árabes de </a:t>
                      </a:r>
                      <a:r>
                        <a:rPr lang="es-ES" sz="800" dirty="0" err="1" smtClean="0"/>
                        <a:t>Jerusalem</a:t>
                      </a:r>
                      <a:r>
                        <a:rPr lang="es-ES" sz="800" dirty="0" smtClean="0"/>
                        <a:t> Oriental</a:t>
                      </a:r>
                    </a:p>
                    <a:p>
                      <a:pPr marL="171450" indent="-171450" algn="l" rtl="0">
                        <a:buFont typeface="Arial" pitchFamily="34" charset="0"/>
                        <a:buChar char="•"/>
                      </a:pPr>
                      <a:r>
                        <a:rPr lang="es-ES" sz="800" dirty="0" smtClean="0"/>
                        <a:t>Nuevos barrios en la parte oriental de la ciudad</a:t>
                      </a:r>
                    </a:p>
                    <a:p>
                      <a:pPr marL="171450" indent="-171450" algn="l" rtl="0">
                        <a:buFont typeface="Arial" pitchFamily="34" charset="0"/>
                        <a:buChar char="•"/>
                      </a:pPr>
                      <a:r>
                        <a:rPr lang="es-ES" sz="800" dirty="0" smtClean="0"/>
                        <a:t>Significativo aumento de la población</a:t>
                      </a:r>
                    </a:p>
                    <a:p>
                      <a:pPr marL="171450" indent="-171450" algn="l" rtl="0">
                        <a:buFont typeface="Arial" pitchFamily="34" charset="0"/>
                        <a:buChar char="•"/>
                      </a:pPr>
                      <a:r>
                        <a:rPr lang="es-ES" sz="800" dirty="0" smtClean="0"/>
                        <a:t>Administración</a:t>
                      </a:r>
                      <a:r>
                        <a:rPr lang="es-ES" sz="800" baseline="0" dirty="0" smtClean="0"/>
                        <a:t> de la ciudad en una situación geo-política compleja</a:t>
                      </a:r>
                      <a:endParaRPr lang="es-ES" sz="800" dirty="0"/>
                    </a:p>
                  </a:txBody>
                  <a:tcPr/>
                </a:tc>
              </a:tr>
            </a:tbl>
          </a:graphicData>
        </a:graphic>
      </p:graphicFrame>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33794"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algn="ctr" rtl="0">
              <a:spcBef>
                <a:spcPct val="0"/>
              </a:spcBef>
            </a:pPr>
            <a:endParaRPr lang="es-ES" b="1" dirty="0" smtClean="0"/>
          </a:p>
          <a:p>
            <a:pPr algn="ctr" rtl="0">
              <a:spcBef>
                <a:spcPct val="0"/>
              </a:spcBef>
            </a:pPr>
            <a:r>
              <a:rPr lang="es-ES" sz="2000" b="1" dirty="0" smtClean="0"/>
              <a:t>El período otomano</a:t>
            </a:r>
          </a:p>
          <a:p>
            <a:pPr algn="ctr" rtl="0">
              <a:spcBef>
                <a:spcPct val="0"/>
              </a:spcBef>
            </a:pPr>
            <a:endParaRPr lang="es-ES" sz="2000" b="1" dirty="0"/>
          </a:p>
          <a:p>
            <a:pPr algn="ctr" rtl="0">
              <a:spcBef>
                <a:spcPct val="0"/>
              </a:spcBef>
            </a:pPr>
            <a:endParaRPr lang="es-ES" sz="1400" b="1" dirty="0" smtClean="0"/>
          </a:p>
          <a:p>
            <a:pPr marL="285750" indent="-285750" algn="l" rtl="0">
              <a:spcBef>
                <a:spcPct val="0"/>
              </a:spcBef>
              <a:buFont typeface="Arial" pitchFamily="34" charset="0"/>
              <a:buChar char="•"/>
            </a:pPr>
            <a:r>
              <a:rPr lang="es-ES" sz="1600" dirty="0" smtClean="0"/>
              <a:t>“El patio trasero” – Una ciudad descuidada, no desarrollada desde el punto de vista cultural ni político (el régimen otomano no se preocupa del desarrollo de la ciudad). Lejos de la imagen de una ciudad santa y especial, objeto de añoranza y oración…</a:t>
            </a:r>
            <a:endParaRPr lang="he-IL" sz="1600" dirty="0" smtClean="0"/>
          </a:p>
        </p:txBody>
      </p:sp>
      <p:sp>
        <p:nvSpPr>
          <p:cNvPr id="33795"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3CF4036-C966-4A6F-8E91-400A8ED495E2}" type="slidenum">
              <a:rPr lang="he-IL">
                <a:solidFill>
                  <a:srgbClr val="000000"/>
                </a:solidFill>
              </a:rPr>
              <a:pPr fontAlgn="base">
                <a:spcBef>
                  <a:spcPct val="0"/>
                </a:spcBef>
                <a:spcAft>
                  <a:spcPct val="0"/>
                </a:spcAft>
              </a:pPr>
              <a:t>4</a:t>
            </a:fld>
            <a:endParaRPr lang="he-IL">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35842"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algn="l" rtl="0">
              <a:spcBef>
                <a:spcPct val="0"/>
              </a:spcBef>
            </a:pPr>
            <a:endParaRPr lang="es-ES" sz="1600" b="1" i="1" dirty="0" smtClean="0"/>
          </a:p>
          <a:p>
            <a:pPr algn="l" rtl="0">
              <a:spcBef>
                <a:spcPct val="0"/>
              </a:spcBef>
            </a:pPr>
            <a:r>
              <a:rPr lang="es-ES" sz="1600" b="1" i="1" dirty="0" smtClean="0"/>
              <a:t>Finales del Imperio Otomano (hasta 1917):</a:t>
            </a:r>
          </a:p>
          <a:p>
            <a:pPr algn="l" rtl="0">
              <a:spcBef>
                <a:spcPct val="0"/>
              </a:spcBef>
            </a:pPr>
            <a:endParaRPr lang="es-ES" sz="1600" b="1" i="1" dirty="0" smtClean="0"/>
          </a:p>
          <a:p>
            <a:pPr marL="285750" indent="-285750" algn="l" rtl="0">
              <a:spcBef>
                <a:spcPct val="0"/>
              </a:spcBef>
              <a:buFont typeface="Arial" pitchFamily="34" charset="0"/>
              <a:buChar char="•"/>
            </a:pPr>
            <a:r>
              <a:rPr lang="es-ES" sz="1400" b="1" dirty="0" smtClean="0"/>
              <a:t>Renovación urbana – la salida de las murallas, nuevos barrios</a:t>
            </a:r>
          </a:p>
          <a:p>
            <a:pPr marL="285750" indent="-285750" algn="l" rtl="0">
              <a:spcBef>
                <a:spcPct val="0"/>
              </a:spcBef>
              <a:buFont typeface="Arial" pitchFamily="34" charset="0"/>
              <a:buChar char="•"/>
            </a:pPr>
            <a:r>
              <a:rPr lang="es-ES" sz="1400" b="1" dirty="0" smtClean="0"/>
              <a:t>Penetración del mundo cristiano y del sionismo moderno – construcción masiva de iglesias, hospitales, instituciones educacionales y otros…</a:t>
            </a:r>
          </a:p>
          <a:p>
            <a:pPr marL="285750" indent="-285750" algn="l" rtl="0">
              <a:spcBef>
                <a:spcPct val="0"/>
              </a:spcBef>
              <a:buFont typeface="Arial" pitchFamily="34" charset="0"/>
              <a:buChar char="•"/>
            </a:pPr>
            <a:r>
              <a:rPr lang="es-ES" sz="1400" b="1" dirty="0" smtClean="0"/>
              <a:t>Mayoría judía – 80.000 habitantes – 2/3 de ellos judíos:</a:t>
            </a:r>
          </a:p>
          <a:p>
            <a:pPr marL="285750" indent="-285750" algn="l" rtl="0">
              <a:spcBef>
                <a:spcPct val="0"/>
              </a:spcBef>
              <a:buFont typeface="Arial" pitchFamily="34" charset="0"/>
              <a:buChar char="•"/>
            </a:pPr>
            <a:r>
              <a:rPr lang="es-ES" b="1" dirty="0" smtClean="0"/>
              <a:t>El antiguo </a:t>
            </a:r>
            <a:r>
              <a:rPr lang="es-ES" b="1" dirty="0" err="1" smtClean="0"/>
              <a:t>yishuv</a:t>
            </a:r>
            <a:endParaRPr lang="es-ES" b="1" dirty="0" smtClean="0"/>
          </a:p>
          <a:p>
            <a:pPr marL="285750" indent="-285750" algn="l" rtl="0">
              <a:spcBef>
                <a:spcPct val="0"/>
              </a:spcBef>
              <a:buFont typeface="Arial" pitchFamily="34" charset="0"/>
              <a:buChar char="•"/>
            </a:pPr>
            <a:r>
              <a:rPr lang="es-ES" b="1" dirty="0" smtClean="0"/>
              <a:t>Los provenientes del antiguo </a:t>
            </a:r>
            <a:r>
              <a:rPr lang="es-ES" b="1" dirty="0" err="1" smtClean="0"/>
              <a:t>yishuv</a:t>
            </a:r>
            <a:endParaRPr lang="es-ES" b="1" dirty="0" smtClean="0"/>
          </a:p>
          <a:p>
            <a:pPr marL="285750" indent="-285750" algn="l" rtl="0">
              <a:spcBef>
                <a:spcPct val="0"/>
              </a:spcBef>
              <a:buFont typeface="Arial" pitchFamily="34" charset="0"/>
              <a:buChar char="•"/>
            </a:pPr>
            <a:r>
              <a:rPr lang="es-ES" b="1" dirty="0" smtClean="0"/>
              <a:t>Inmigrantes sionistas – artistas, educadores, activistas, partidos obreros, los miembros de “</a:t>
            </a:r>
            <a:r>
              <a:rPr lang="es-ES" b="1" dirty="0" err="1" smtClean="0"/>
              <a:t>Betzalel</a:t>
            </a:r>
            <a:r>
              <a:rPr lang="es-ES" b="1" dirty="0" smtClean="0"/>
              <a:t>”</a:t>
            </a:r>
            <a:r>
              <a:rPr lang="en-US" b="1" dirty="0" smtClean="0"/>
              <a:t> = </a:t>
            </a:r>
            <a:r>
              <a:rPr lang="es-ES" b="1" dirty="0" smtClean="0"/>
              <a:t>la gente de la nueva </a:t>
            </a:r>
            <a:r>
              <a:rPr lang="es-ES" b="1" dirty="0" err="1" smtClean="0"/>
              <a:t>Jerusalem</a:t>
            </a:r>
            <a:endParaRPr lang="es-ES" b="1" dirty="0" smtClean="0"/>
          </a:p>
          <a:p>
            <a:pPr marL="285750" indent="-285750" algn="l" rtl="0">
              <a:spcBef>
                <a:spcPct val="0"/>
              </a:spcBef>
              <a:buFont typeface="Arial" pitchFamily="34" charset="0"/>
              <a:buChar char="•"/>
            </a:pPr>
            <a:endParaRPr lang="he-IL" sz="1400" b="1" dirty="0" smtClean="0"/>
          </a:p>
        </p:txBody>
      </p:sp>
      <p:sp>
        <p:nvSpPr>
          <p:cNvPr id="35843"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E89407-1D0C-48AF-A34B-0A67C030F685}" type="slidenum">
              <a:rPr lang="he-IL">
                <a:solidFill>
                  <a:srgbClr val="000000"/>
                </a:solidFill>
              </a:rPr>
              <a:pPr fontAlgn="base">
                <a:spcBef>
                  <a:spcPct val="0"/>
                </a:spcBef>
                <a:spcAft>
                  <a:spcPct val="0"/>
                </a:spcAft>
              </a:pPr>
              <a:t>5</a:t>
            </a:fld>
            <a:endParaRPr lang="he-IL">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37890"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algn="ctr" rtl="0">
              <a:spcBef>
                <a:spcPct val="0"/>
              </a:spcBef>
            </a:pPr>
            <a:r>
              <a:rPr lang="es-ES" sz="1600" b="1" dirty="0"/>
              <a:t>El </a:t>
            </a:r>
            <a:r>
              <a:rPr lang="es-ES" sz="1600" b="1" dirty="0" smtClean="0"/>
              <a:t>período británico</a:t>
            </a:r>
            <a:endParaRPr lang="es-ES" sz="1600" b="1" dirty="0"/>
          </a:p>
          <a:p>
            <a:pPr algn="ctr" rtl="0">
              <a:spcBef>
                <a:spcPct val="0"/>
              </a:spcBef>
            </a:pPr>
            <a:endParaRPr lang="es-ES" sz="1600" b="1" dirty="0"/>
          </a:p>
          <a:p>
            <a:pPr algn="ctr" rtl="0">
              <a:spcBef>
                <a:spcPct val="0"/>
              </a:spcBef>
            </a:pPr>
            <a:endParaRPr lang="es-ES" sz="1100" b="1" dirty="0"/>
          </a:p>
          <a:p>
            <a:pPr marL="285750" indent="-285750" algn="l" rtl="0">
              <a:spcBef>
                <a:spcPct val="0"/>
              </a:spcBef>
              <a:buFont typeface="Arial" pitchFamily="34" charset="0"/>
              <a:buChar char="•"/>
            </a:pPr>
            <a:r>
              <a:rPr lang="es-ES" dirty="0" smtClean="0"/>
              <a:t>Diciembre de 1917 – los británicos llegan a </a:t>
            </a:r>
            <a:r>
              <a:rPr lang="es-ES" dirty="0" err="1" smtClean="0"/>
              <a:t>Jerusalem</a:t>
            </a:r>
            <a:r>
              <a:rPr lang="es-ES" dirty="0" smtClean="0"/>
              <a:t>, un mes después de la Declaración de </a:t>
            </a:r>
            <a:r>
              <a:rPr lang="es-ES" dirty="0" err="1" smtClean="0"/>
              <a:t>Balfour</a:t>
            </a:r>
            <a:r>
              <a:rPr lang="es-ES" dirty="0" smtClean="0"/>
              <a:t>.</a:t>
            </a:r>
          </a:p>
          <a:p>
            <a:pPr marL="285750" indent="-285750" algn="l" rtl="0">
              <a:spcBef>
                <a:spcPct val="0"/>
              </a:spcBef>
              <a:buFont typeface="Arial" pitchFamily="34" charset="0"/>
              <a:buChar char="•"/>
            </a:pPr>
            <a:r>
              <a:rPr lang="es-ES" dirty="0" smtClean="0"/>
              <a:t>Inversión en planificación, desarrollo y construcción en la ciudad – hoteles, YMCA, Museo Rockefeller = aspecto europeo elegante…</a:t>
            </a:r>
          </a:p>
          <a:p>
            <a:pPr marL="285750" indent="-285750" algn="l" rtl="0">
              <a:spcBef>
                <a:spcPct val="0"/>
              </a:spcBef>
              <a:buFont typeface="Arial" pitchFamily="34" charset="0"/>
              <a:buChar char="•"/>
            </a:pPr>
            <a:r>
              <a:rPr lang="es-ES" dirty="0" smtClean="0"/>
              <a:t>Expansión de la ciudad – nuevos barrios</a:t>
            </a:r>
          </a:p>
          <a:p>
            <a:pPr marL="285750" indent="-285750" algn="l" rtl="0">
              <a:spcBef>
                <a:spcPct val="0"/>
              </a:spcBef>
              <a:buFont typeface="Arial" pitchFamily="34" charset="0"/>
              <a:buChar char="•"/>
            </a:pPr>
            <a:r>
              <a:rPr lang="es-ES" dirty="0" smtClean="0"/>
              <a:t>Preservación de los lugares santos – turismo moderno</a:t>
            </a:r>
          </a:p>
          <a:p>
            <a:pPr marL="285750" indent="-285750" algn="l" rtl="0">
              <a:spcBef>
                <a:spcPct val="0"/>
              </a:spcBef>
              <a:buFont typeface="Arial" pitchFamily="34" charset="0"/>
              <a:buChar char="•"/>
            </a:pPr>
            <a:r>
              <a:rPr lang="es-ES" dirty="0" smtClean="0"/>
              <a:t>El </a:t>
            </a:r>
            <a:r>
              <a:rPr lang="es-ES" dirty="0" err="1" smtClean="0"/>
              <a:t>yishuv</a:t>
            </a:r>
            <a:r>
              <a:rPr lang="es-ES" dirty="0" smtClean="0"/>
              <a:t> judío se desarrolla – las Instituciones Nacionales, el Hospital </a:t>
            </a:r>
            <a:r>
              <a:rPr lang="es-ES" dirty="0" err="1" smtClean="0"/>
              <a:t>Hadassah</a:t>
            </a:r>
            <a:r>
              <a:rPr lang="es-ES" dirty="0" smtClean="0"/>
              <a:t>, la Universidad Hebrea, nuevo complejo comercial en las calles </a:t>
            </a:r>
            <a:r>
              <a:rPr lang="es-ES" dirty="0" err="1" smtClean="0"/>
              <a:t>Yaffo</a:t>
            </a:r>
            <a:r>
              <a:rPr lang="es-ES" dirty="0" smtClean="0"/>
              <a:t> – King George y Ben </a:t>
            </a:r>
            <a:r>
              <a:rPr lang="es-ES" dirty="0" err="1" smtClean="0"/>
              <a:t>Yehuda</a:t>
            </a:r>
            <a:r>
              <a:rPr lang="es-ES" dirty="0" smtClean="0"/>
              <a:t>.</a:t>
            </a:r>
          </a:p>
          <a:p>
            <a:pPr marL="285750" indent="-285750" algn="l" rtl="0">
              <a:spcBef>
                <a:spcPct val="0"/>
              </a:spcBef>
              <a:buFont typeface="Arial" pitchFamily="34" charset="0"/>
              <a:buChar char="•"/>
            </a:pPr>
            <a:endParaRPr lang="es-ES" dirty="0"/>
          </a:p>
          <a:p>
            <a:pPr algn="l" rtl="0">
              <a:spcBef>
                <a:spcPct val="0"/>
              </a:spcBef>
            </a:pPr>
            <a:endParaRPr lang="he-IL" dirty="0" smtClean="0"/>
          </a:p>
        </p:txBody>
      </p:sp>
      <p:sp>
        <p:nvSpPr>
          <p:cNvPr id="37891"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F83D0A-4611-467C-BE65-8CD7A6FAB04B}" type="slidenum">
              <a:rPr lang="he-IL">
                <a:solidFill>
                  <a:srgbClr val="000000"/>
                </a:solidFill>
              </a:rPr>
              <a:pPr fontAlgn="base">
                <a:spcBef>
                  <a:spcPct val="0"/>
                </a:spcBef>
                <a:spcAft>
                  <a:spcPct val="0"/>
                </a:spcAft>
              </a:pPr>
              <a:t>6</a:t>
            </a:fld>
            <a:endParaRPr lang="he-IL">
              <a:solidFill>
                <a:srgbClr val="0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640630208"/>
              </p:ext>
            </p:extLst>
          </p:nvPr>
        </p:nvGraphicFramePr>
        <p:xfrm>
          <a:off x="2708920" y="7092280"/>
          <a:ext cx="3024336" cy="864096"/>
        </p:xfrm>
        <a:graphic>
          <a:graphicData uri="http://schemas.openxmlformats.org/drawingml/2006/table">
            <a:tbl>
              <a:tblPr firstRow="1" bandRow="1">
                <a:tableStyleId>{5C22544A-7EE6-4342-B048-85BDC9FD1C3A}</a:tableStyleId>
              </a:tblPr>
              <a:tblGrid>
                <a:gridCol w="756084"/>
                <a:gridCol w="756084"/>
                <a:gridCol w="756084"/>
                <a:gridCol w="756084"/>
              </a:tblGrid>
              <a:tr h="216024">
                <a:tc>
                  <a:txBody>
                    <a:bodyPr/>
                    <a:lstStyle/>
                    <a:p>
                      <a:pPr algn="ctr" rtl="0"/>
                      <a:r>
                        <a:rPr lang="es-ES" sz="800" dirty="0" smtClean="0"/>
                        <a:t>Año</a:t>
                      </a:r>
                      <a:endParaRPr lang="es-ES" sz="800" dirty="0"/>
                    </a:p>
                  </a:txBody>
                  <a:tcPr/>
                </a:tc>
                <a:tc>
                  <a:txBody>
                    <a:bodyPr/>
                    <a:lstStyle/>
                    <a:p>
                      <a:pPr algn="ctr" rtl="0"/>
                      <a:r>
                        <a:rPr lang="es-ES" sz="800" dirty="0" smtClean="0"/>
                        <a:t>Judíos</a:t>
                      </a:r>
                      <a:endParaRPr lang="es-ES" sz="800" dirty="0"/>
                    </a:p>
                  </a:txBody>
                  <a:tcPr/>
                </a:tc>
                <a:tc>
                  <a:txBody>
                    <a:bodyPr/>
                    <a:lstStyle/>
                    <a:p>
                      <a:pPr algn="ctr" rtl="0"/>
                      <a:r>
                        <a:rPr lang="es-ES" sz="800" dirty="0" smtClean="0"/>
                        <a:t>Musulmanes</a:t>
                      </a:r>
                      <a:endParaRPr lang="es-ES" sz="800" dirty="0"/>
                    </a:p>
                  </a:txBody>
                  <a:tcPr/>
                </a:tc>
                <a:tc>
                  <a:txBody>
                    <a:bodyPr/>
                    <a:lstStyle/>
                    <a:p>
                      <a:pPr algn="ctr" rtl="0"/>
                      <a:r>
                        <a:rPr lang="es-ES" sz="800" dirty="0" smtClean="0"/>
                        <a:t>Cristianos</a:t>
                      </a:r>
                      <a:endParaRPr lang="es-ES" sz="800" dirty="0"/>
                    </a:p>
                  </a:txBody>
                  <a:tcPr/>
                </a:tc>
              </a:tr>
              <a:tr h="216024">
                <a:tc>
                  <a:txBody>
                    <a:bodyPr/>
                    <a:lstStyle/>
                    <a:p>
                      <a:pPr algn="ctr" rtl="0"/>
                      <a:r>
                        <a:rPr lang="es-ES" sz="800" dirty="0" smtClean="0"/>
                        <a:t>1922</a:t>
                      </a:r>
                      <a:endParaRPr lang="es-ES" sz="800" dirty="0"/>
                    </a:p>
                  </a:txBody>
                  <a:tcPr>
                    <a:solidFill>
                      <a:schemeClr val="tx2">
                        <a:lumMod val="60000"/>
                        <a:lumOff val="40000"/>
                      </a:schemeClr>
                    </a:solidFill>
                  </a:tcPr>
                </a:tc>
                <a:tc>
                  <a:txBody>
                    <a:bodyPr/>
                    <a:lstStyle/>
                    <a:p>
                      <a:pPr algn="ctr" rtl="0"/>
                      <a:r>
                        <a:rPr lang="es-ES" sz="800" dirty="0" smtClean="0"/>
                        <a:t>31.000</a:t>
                      </a:r>
                      <a:endParaRPr lang="es-ES" sz="800" dirty="0"/>
                    </a:p>
                  </a:txBody>
                  <a:tcPr/>
                </a:tc>
                <a:tc>
                  <a:txBody>
                    <a:bodyPr/>
                    <a:lstStyle/>
                    <a:p>
                      <a:pPr algn="ctr" rtl="0"/>
                      <a:r>
                        <a:rPr lang="es-ES" sz="800" dirty="0" smtClean="0"/>
                        <a:t>13.400</a:t>
                      </a:r>
                      <a:endParaRPr lang="es-ES" sz="800" dirty="0"/>
                    </a:p>
                  </a:txBody>
                  <a:tcPr/>
                </a:tc>
                <a:tc>
                  <a:txBody>
                    <a:bodyPr/>
                    <a:lstStyle/>
                    <a:p>
                      <a:pPr algn="ctr" rtl="0"/>
                      <a:r>
                        <a:rPr lang="es-ES" sz="800" dirty="0" smtClean="0"/>
                        <a:t>14.700</a:t>
                      </a:r>
                      <a:endParaRPr lang="es-ES" sz="800" dirty="0"/>
                    </a:p>
                  </a:txBody>
                  <a:tcPr/>
                </a:tc>
              </a:tr>
              <a:tr h="216024">
                <a:tc>
                  <a:txBody>
                    <a:bodyPr/>
                    <a:lstStyle/>
                    <a:p>
                      <a:pPr algn="ctr" rtl="0"/>
                      <a:r>
                        <a:rPr lang="es-ES" sz="800" dirty="0" smtClean="0"/>
                        <a:t>1931</a:t>
                      </a:r>
                      <a:endParaRPr lang="es-ES" sz="800" dirty="0"/>
                    </a:p>
                  </a:txBody>
                  <a:tcPr>
                    <a:solidFill>
                      <a:schemeClr val="tx2">
                        <a:lumMod val="60000"/>
                        <a:lumOff val="40000"/>
                      </a:schemeClr>
                    </a:solidFill>
                  </a:tcPr>
                </a:tc>
                <a:tc>
                  <a:txBody>
                    <a:bodyPr/>
                    <a:lstStyle/>
                    <a:p>
                      <a:pPr algn="ctr" rtl="0"/>
                      <a:r>
                        <a:rPr lang="es-ES" sz="800" dirty="0" smtClean="0"/>
                        <a:t>53.800</a:t>
                      </a:r>
                      <a:endParaRPr lang="es-ES" sz="800" dirty="0"/>
                    </a:p>
                  </a:txBody>
                  <a:tcPr/>
                </a:tc>
                <a:tc>
                  <a:txBody>
                    <a:bodyPr/>
                    <a:lstStyle/>
                    <a:p>
                      <a:pPr algn="ctr" rtl="0"/>
                      <a:r>
                        <a:rPr lang="es-ES" sz="800" dirty="0" smtClean="0"/>
                        <a:t>19.900</a:t>
                      </a:r>
                      <a:endParaRPr lang="es-ES" sz="800" dirty="0"/>
                    </a:p>
                  </a:txBody>
                  <a:tcPr/>
                </a:tc>
                <a:tc>
                  <a:txBody>
                    <a:bodyPr/>
                    <a:lstStyle/>
                    <a:p>
                      <a:pPr algn="ctr" rtl="0"/>
                      <a:r>
                        <a:rPr lang="es-ES" sz="800" dirty="0" smtClean="0"/>
                        <a:t>19.300</a:t>
                      </a:r>
                      <a:endParaRPr lang="es-ES" sz="800" dirty="0"/>
                    </a:p>
                  </a:txBody>
                  <a:tcPr/>
                </a:tc>
              </a:tr>
              <a:tr h="216024">
                <a:tc>
                  <a:txBody>
                    <a:bodyPr/>
                    <a:lstStyle/>
                    <a:p>
                      <a:pPr algn="ctr" rtl="0"/>
                      <a:r>
                        <a:rPr lang="es-ES" sz="800" dirty="0" smtClean="0"/>
                        <a:t>1946</a:t>
                      </a:r>
                      <a:endParaRPr lang="es-ES" sz="800" dirty="0"/>
                    </a:p>
                  </a:txBody>
                  <a:tcPr>
                    <a:solidFill>
                      <a:schemeClr val="tx2">
                        <a:lumMod val="60000"/>
                        <a:lumOff val="40000"/>
                      </a:schemeClr>
                    </a:solidFill>
                  </a:tcPr>
                </a:tc>
                <a:tc>
                  <a:txBody>
                    <a:bodyPr/>
                    <a:lstStyle/>
                    <a:p>
                      <a:pPr algn="ctr" rtl="0"/>
                      <a:r>
                        <a:rPr lang="es-ES" sz="800" dirty="0" smtClean="0"/>
                        <a:t>99.300</a:t>
                      </a:r>
                      <a:endParaRPr lang="es-ES" sz="800" dirty="0"/>
                    </a:p>
                  </a:txBody>
                  <a:tcPr/>
                </a:tc>
                <a:tc>
                  <a:txBody>
                    <a:bodyPr/>
                    <a:lstStyle/>
                    <a:p>
                      <a:pPr algn="ctr" rtl="0"/>
                      <a:r>
                        <a:rPr lang="es-ES" sz="800" dirty="0" smtClean="0"/>
                        <a:t>33.370</a:t>
                      </a:r>
                      <a:endParaRPr lang="es-ES" sz="800" dirty="0"/>
                    </a:p>
                  </a:txBody>
                  <a:tcPr/>
                </a:tc>
                <a:tc>
                  <a:txBody>
                    <a:bodyPr/>
                    <a:lstStyle/>
                    <a:p>
                      <a:pPr algn="ctr" rtl="0"/>
                      <a:r>
                        <a:rPr lang="es-ES" sz="800" dirty="0" smtClean="0"/>
                        <a:t>31.300</a:t>
                      </a:r>
                      <a:endParaRPr lang="es-ES" sz="800" dirty="0"/>
                    </a:p>
                  </a:txBody>
                  <a:tcPr/>
                </a:tc>
              </a:tr>
            </a:tbl>
          </a:graphicData>
        </a:graphic>
      </p:graphicFrame>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39938"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algn="l" rtl="0">
              <a:spcBef>
                <a:spcPct val="0"/>
              </a:spcBef>
            </a:pPr>
            <a:r>
              <a:rPr lang="es-ES" sz="1400" b="1" i="1" dirty="0" smtClean="0"/>
              <a:t>El Mandato Británico (1917 - 1948):</a:t>
            </a:r>
            <a:endParaRPr lang="es-ES" sz="1400" b="1" i="1" dirty="0"/>
          </a:p>
          <a:p>
            <a:pPr algn="l" rtl="0">
              <a:spcBef>
                <a:spcPct val="0"/>
              </a:spcBef>
            </a:pPr>
            <a:endParaRPr lang="es-ES" sz="1400" b="1" i="1" dirty="0"/>
          </a:p>
          <a:p>
            <a:pPr marL="285750" indent="-285750" algn="l" rtl="0">
              <a:spcBef>
                <a:spcPct val="0"/>
              </a:spcBef>
              <a:buFont typeface="Arial" pitchFamily="34" charset="0"/>
              <a:buChar char="•"/>
            </a:pPr>
            <a:r>
              <a:rPr lang="es-ES" b="1" dirty="0" smtClean="0"/>
              <a:t>Desarrollo masivo de la ciudad – durante el período del Mandato Británico hubo un auge en el desarrollo de </a:t>
            </a:r>
            <a:r>
              <a:rPr lang="es-ES" b="1" dirty="0" err="1" smtClean="0"/>
              <a:t>Jerusalem</a:t>
            </a:r>
            <a:r>
              <a:rPr lang="es-ES" b="1" dirty="0" smtClean="0"/>
              <a:t> cuyos signos se notan hasta el día de hoy</a:t>
            </a:r>
          </a:p>
          <a:p>
            <a:pPr marL="285750" indent="-285750" algn="l" rtl="0">
              <a:spcBef>
                <a:spcPct val="0"/>
              </a:spcBef>
              <a:buFont typeface="Arial" pitchFamily="34" charset="0"/>
              <a:buChar char="•"/>
            </a:pPr>
            <a:r>
              <a:rPr lang="es-ES" b="1" dirty="0" smtClean="0"/>
              <a:t>Consolidación de una mayoría judía – incremento significativo de la población judía</a:t>
            </a:r>
          </a:p>
          <a:p>
            <a:pPr marL="285750" indent="-285750" algn="l" rtl="0">
              <a:spcBef>
                <a:spcPct val="0"/>
              </a:spcBef>
              <a:buFont typeface="Arial" pitchFamily="34" charset="0"/>
              <a:buChar char="•"/>
            </a:pPr>
            <a:r>
              <a:rPr lang="es-ES" b="1" dirty="0" smtClean="0"/>
              <a:t>Formación de una vida sionista</a:t>
            </a:r>
          </a:p>
          <a:p>
            <a:pPr marL="285750" indent="-285750" algn="l" rtl="0">
              <a:spcBef>
                <a:spcPct val="0"/>
              </a:spcBef>
              <a:buFont typeface="Arial" pitchFamily="34" charset="0"/>
              <a:buChar char="•"/>
            </a:pPr>
            <a:r>
              <a:rPr lang="es-ES" b="1" dirty="0" smtClean="0"/>
              <a:t>Conflicto </a:t>
            </a:r>
            <a:r>
              <a:rPr lang="es-ES" b="1" dirty="0" err="1" smtClean="0"/>
              <a:t>judeo</a:t>
            </a:r>
            <a:r>
              <a:rPr lang="es-ES" b="1" dirty="0" smtClean="0"/>
              <a:t> – árabe: </a:t>
            </a:r>
            <a:r>
              <a:rPr lang="es-ES" b="1" dirty="0" err="1" smtClean="0"/>
              <a:t>Jerusalem</a:t>
            </a:r>
            <a:r>
              <a:rPr lang="es-ES" b="1" dirty="0" smtClean="0"/>
              <a:t> es el principal foco de la lucha violenta entre judíos y árabes, a medida que se desarrolla la empresa sionista … no obstante la ciudad funciona como ciudad mixta: relaciones de vecindad, sociedades comerciales, ¡sociedad de facto en la administración de la ciudad!</a:t>
            </a:r>
            <a:endParaRPr lang="he-IL" dirty="0" smtClean="0"/>
          </a:p>
        </p:txBody>
      </p:sp>
      <p:sp>
        <p:nvSpPr>
          <p:cNvPr id="39939"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A8E6DC0-205E-48FB-A0C3-137BA54E41B0}" type="slidenum">
              <a:rPr lang="he-IL">
                <a:solidFill>
                  <a:srgbClr val="000000"/>
                </a:solidFill>
              </a:rPr>
              <a:pPr fontAlgn="base">
                <a:spcBef>
                  <a:spcPct val="0"/>
                </a:spcBef>
                <a:spcAft>
                  <a:spcPct val="0"/>
                </a:spcAft>
              </a:pPr>
              <a:t>7</a:t>
            </a:fld>
            <a:endParaRPr lang="he-IL">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41986"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algn="ctr" rtl="0">
              <a:spcBef>
                <a:spcPct val="0"/>
              </a:spcBef>
            </a:pPr>
            <a:r>
              <a:rPr lang="es-ES" sz="1600" b="1" dirty="0" smtClean="0"/>
              <a:t>La ciudad dividida</a:t>
            </a:r>
            <a:endParaRPr lang="es-ES" sz="1600" b="1" dirty="0"/>
          </a:p>
          <a:p>
            <a:pPr algn="ctr" rtl="0">
              <a:spcBef>
                <a:spcPct val="0"/>
              </a:spcBef>
            </a:pPr>
            <a:endParaRPr lang="es-ES" sz="1600" b="1" dirty="0"/>
          </a:p>
          <a:p>
            <a:pPr algn="ctr" rtl="0">
              <a:spcBef>
                <a:spcPct val="0"/>
              </a:spcBef>
            </a:pPr>
            <a:endParaRPr lang="es-ES" sz="1100" b="1" dirty="0"/>
          </a:p>
          <a:p>
            <a:pPr marL="285750" indent="-285750" algn="l" rtl="0">
              <a:spcBef>
                <a:spcPct val="0"/>
              </a:spcBef>
              <a:buFont typeface="Arial" pitchFamily="34" charset="0"/>
              <a:buChar char="•"/>
            </a:pPr>
            <a:r>
              <a:rPr lang="es-ES" dirty="0" smtClean="0"/>
              <a:t>Finaliza la Guerra de la Independencia – logros significativos para el joven Estado</a:t>
            </a:r>
          </a:p>
          <a:p>
            <a:pPr marL="285750" indent="-285750" algn="l" rtl="0">
              <a:spcBef>
                <a:spcPct val="0"/>
              </a:spcBef>
              <a:buFont typeface="Arial" pitchFamily="34" charset="0"/>
              <a:buChar char="•"/>
            </a:pPr>
            <a:r>
              <a:rPr lang="es-ES" dirty="0" smtClean="0"/>
              <a:t>En </a:t>
            </a:r>
            <a:r>
              <a:rPr lang="es-ES" dirty="0" err="1" smtClean="0"/>
              <a:t>Jerusalem</a:t>
            </a:r>
            <a:r>
              <a:rPr lang="es-ES" dirty="0" smtClean="0"/>
              <a:t> – la ciudad es dividida en dos: entre dos países enemigos – el Estado de Israel y el Reino de Jordania, a pesar de que según el Plan de Partición de la ONU – </a:t>
            </a:r>
            <a:r>
              <a:rPr lang="es-ES" dirty="0" err="1" smtClean="0"/>
              <a:t>Jerusalem</a:t>
            </a:r>
            <a:r>
              <a:rPr lang="es-ES" dirty="0" smtClean="0"/>
              <a:t> y Belén habían sido definidas como una zona especial bajo control internacional. La división se debe al intento de ambas partes de dominar la ciudad.</a:t>
            </a:r>
          </a:p>
          <a:p>
            <a:pPr marL="285750" indent="-285750" algn="l" rtl="0">
              <a:spcBef>
                <a:spcPct val="0"/>
              </a:spcBef>
              <a:buFont typeface="Arial" pitchFamily="34" charset="0"/>
              <a:buChar char="•"/>
            </a:pPr>
            <a:r>
              <a:rPr lang="es-ES" dirty="0" smtClean="0"/>
              <a:t>“La línea municipal”: la ciudad permanece dividida durante 19 años, la frontera es trazada de modo que la Ciudad Vieja, incluyendo el Muro Occidental – queda del otro lado de la frontera israelí.</a:t>
            </a:r>
          </a:p>
          <a:p>
            <a:pPr marL="285750" indent="-285750" algn="l" rtl="0">
              <a:spcBef>
                <a:spcPct val="0"/>
              </a:spcBef>
              <a:buFont typeface="Arial" pitchFamily="34" charset="0"/>
              <a:buChar char="•"/>
            </a:pPr>
            <a:r>
              <a:rPr lang="es-ES" dirty="0" smtClean="0"/>
              <a:t>La ciudad estaba cruzada por una línea fronteriza peligrosa y amenazadora.</a:t>
            </a:r>
          </a:p>
          <a:p>
            <a:pPr marL="285750" indent="-285750" algn="l" rtl="0">
              <a:spcBef>
                <a:spcPct val="0"/>
              </a:spcBef>
              <a:buFont typeface="Arial" pitchFamily="34" charset="0"/>
              <a:buChar char="•"/>
            </a:pPr>
            <a:r>
              <a:rPr lang="es-ES" dirty="0" smtClean="0"/>
              <a:t>Esta situación conduce al desarrollo de la Ciudad Occidental</a:t>
            </a:r>
          </a:p>
          <a:p>
            <a:pPr marL="285750" indent="-285750" algn="l" rtl="0">
              <a:spcBef>
                <a:spcPct val="0"/>
              </a:spcBef>
              <a:buFont typeface="Arial" pitchFamily="34" charset="0"/>
              <a:buChar char="•"/>
            </a:pPr>
            <a:endParaRPr lang="he-IL" dirty="0" smtClean="0"/>
          </a:p>
        </p:txBody>
      </p:sp>
      <p:sp>
        <p:nvSpPr>
          <p:cNvPr id="41987"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6033557-2879-42E6-A308-664825501A3E}" type="slidenum">
              <a:rPr lang="he-IL">
                <a:solidFill>
                  <a:srgbClr val="000000"/>
                </a:solidFill>
              </a:rPr>
              <a:pPr fontAlgn="base">
                <a:spcBef>
                  <a:spcPct val="0"/>
                </a:spcBef>
                <a:spcAft>
                  <a:spcPct val="0"/>
                </a:spcAft>
              </a:pPr>
              <a:t>8</a:t>
            </a:fld>
            <a:endParaRPr lang="he-IL">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מציין מיקום של תמונת שקופית 1"/>
          <p:cNvSpPr>
            <a:spLocks noGrp="1" noRot="1" noChangeAspect="1"/>
          </p:cNvSpPr>
          <p:nvPr>
            <p:ph type="sldImg"/>
          </p:nvPr>
        </p:nvSpPr>
        <p:spPr bwMode="auto">
          <a:xfrm>
            <a:off x="1124744" y="683568"/>
            <a:ext cx="4572000" cy="3429000"/>
          </a:xfrm>
          <a:solidFill>
            <a:schemeClr val="accent1"/>
          </a:solidFill>
          <a:ln>
            <a:solidFill>
              <a:srgbClr val="000000"/>
            </a:solidFill>
            <a:miter lim="800000"/>
            <a:headEnd/>
            <a:tailEnd/>
          </a:ln>
        </p:spPr>
      </p:sp>
      <p:sp>
        <p:nvSpPr>
          <p:cNvPr id="44034"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algn="l" rtl="0">
              <a:spcBef>
                <a:spcPct val="0"/>
              </a:spcBef>
            </a:pPr>
            <a:r>
              <a:rPr lang="es-ES" sz="1400" b="1" i="1" dirty="0" smtClean="0"/>
              <a:t>La ciudad dividida (1948 - 1967):</a:t>
            </a:r>
            <a:endParaRPr lang="es-ES" sz="1400" b="1" i="1" dirty="0"/>
          </a:p>
          <a:p>
            <a:pPr algn="l" rtl="0">
              <a:spcBef>
                <a:spcPct val="0"/>
              </a:spcBef>
            </a:pPr>
            <a:endParaRPr lang="es-ES" sz="1400" b="1" i="1" dirty="0"/>
          </a:p>
          <a:p>
            <a:pPr marL="285750" indent="-285750" algn="l" rtl="0">
              <a:spcBef>
                <a:spcPct val="0"/>
              </a:spcBef>
              <a:buFont typeface="Arial" pitchFamily="34" charset="0"/>
              <a:buChar char="•"/>
            </a:pPr>
            <a:r>
              <a:rPr lang="es-ES" b="1" dirty="0" smtClean="0"/>
              <a:t>Desconexión de los Lugares Santos – la separación del Muro se convierte en una herida sangrante para los judíos de la ciudad y del mundo…</a:t>
            </a:r>
          </a:p>
          <a:p>
            <a:pPr marL="285750" indent="-285750" algn="l" rtl="0">
              <a:spcBef>
                <a:spcPct val="0"/>
              </a:spcBef>
              <a:buFont typeface="Arial" pitchFamily="34" charset="0"/>
              <a:buChar char="•"/>
            </a:pPr>
            <a:r>
              <a:rPr lang="es-ES" b="1" dirty="0" smtClean="0"/>
              <a:t>Ciudad limítrofe – frontera dentro de la ciudad</a:t>
            </a:r>
          </a:p>
          <a:p>
            <a:pPr marL="285750" indent="-285750" algn="l" rtl="0">
              <a:spcBef>
                <a:spcPct val="0"/>
              </a:spcBef>
              <a:buFont typeface="Arial" pitchFamily="34" charset="0"/>
              <a:buChar char="•"/>
            </a:pPr>
            <a:r>
              <a:rPr lang="es-ES" b="1" dirty="0" smtClean="0"/>
              <a:t>Desarrollo de la Ciudad Occidental – la Ciudad Occidental fue construida durante estos años como una vibrante ciudad de Occidente – construcción de la sede de la </a:t>
            </a:r>
            <a:r>
              <a:rPr lang="es-ES" b="1" dirty="0" err="1" smtClean="0"/>
              <a:t>Knéset</a:t>
            </a:r>
            <a:r>
              <a:rPr lang="es-ES" b="1" dirty="0" smtClean="0"/>
              <a:t>, los Ministerios, el Monte </a:t>
            </a:r>
            <a:r>
              <a:rPr lang="es-ES" b="1" dirty="0" err="1" smtClean="0"/>
              <a:t>Herzl</a:t>
            </a:r>
            <a:r>
              <a:rPr lang="es-ES" b="1" dirty="0" smtClean="0"/>
              <a:t>, “</a:t>
            </a:r>
            <a:r>
              <a:rPr lang="es-ES" b="1" dirty="0" err="1" smtClean="0"/>
              <a:t>Yad</a:t>
            </a:r>
            <a:r>
              <a:rPr lang="es-ES" b="1" dirty="0" smtClean="0"/>
              <a:t> </a:t>
            </a:r>
            <a:r>
              <a:rPr lang="es-ES" b="1" dirty="0" err="1" smtClean="0"/>
              <a:t>Vashem</a:t>
            </a:r>
            <a:r>
              <a:rPr lang="es-ES" b="1" dirty="0" smtClean="0"/>
              <a:t>”, el Museo Israel, el centro de convenciones </a:t>
            </a:r>
            <a:r>
              <a:rPr lang="es-ES" b="1" dirty="0" err="1" smtClean="0"/>
              <a:t>Binianéi</a:t>
            </a:r>
            <a:r>
              <a:rPr lang="es-ES" b="1" dirty="0" smtClean="0"/>
              <a:t> </a:t>
            </a:r>
            <a:r>
              <a:rPr lang="es-ES" b="1" dirty="0" err="1" smtClean="0"/>
              <a:t>Haumá</a:t>
            </a:r>
            <a:r>
              <a:rPr lang="es-ES" b="1" dirty="0" smtClean="0"/>
              <a:t>, el Campus de </a:t>
            </a:r>
            <a:r>
              <a:rPr lang="es-ES" b="1" dirty="0" err="1" smtClean="0"/>
              <a:t>Guivat</a:t>
            </a:r>
            <a:r>
              <a:rPr lang="es-ES" b="1" dirty="0" smtClean="0"/>
              <a:t> </a:t>
            </a:r>
            <a:r>
              <a:rPr lang="es-ES" b="1" dirty="0" err="1" smtClean="0"/>
              <a:t>Ram</a:t>
            </a:r>
            <a:r>
              <a:rPr lang="es-ES" b="1" dirty="0" smtClean="0"/>
              <a:t> de la Universidad Hebrea, el Zoológico Bíblico, </a:t>
            </a:r>
            <a:r>
              <a:rPr lang="es-ES" b="1" dirty="0" err="1" smtClean="0"/>
              <a:t>Hadassah</a:t>
            </a:r>
            <a:r>
              <a:rPr lang="es-ES" b="1" dirty="0" smtClean="0"/>
              <a:t> </a:t>
            </a:r>
            <a:r>
              <a:rPr lang="es-ES" b="1" dirty="0" err="1" smtClean="0"/>
              <a:t>Ein</a:t>
            </a:r>
            <a:r>
              <a:rPr lang="es-ES" b="1" dirty="0" smtClean="0"/>
              <a:t> </a:t>
            </a:r>
            <a:r>
              <a:rPr lang="es-ES" b="1" dirty="0" err="1" smtClean="0"/>
              <a:t>Karem</a:t>
            </a:r>
            <a:r>
              <a:rPr lang="es-ES" b="1" dirty="0" smtClean="0"/>
              <a:t>…</a:t>
            </a:r>
          </a:p>
          <a:p>
            <a:pPr marL="285750" indent="-285750" algn="l" rtl="0">
              <a:spcBef>
                <a:spcPct val="0"/>
              </a:spcBef>
              <a:buFont typeface="Arial" pitchFamily="34" charset="0"/>
              <a:buChar char="•"/>
            </a:pPr>
            <a:r>
              <a:rPr lang="es-ES" b="1" dirty="0" smtClean="0"/>
              <a:t>Consolidación de la capital</a:t>
            </a:r>
          </a:p>
          <a:p>
            <a:pPr marL="285750" indent="-285750" algn="l" rtl="0">
              <a:spcBef>
                <a:spcPct val="0"/>
              </a:spcBef>
              <a:buFont typeface="Arial" pitchFamily="34" charset="0"/>
              <a:buChar char="•"/>
            </a:pPr>
            <a:r>
              <a:rPr lang="es-ES" b="1" dirty="0" smtClean="0"/>
              <a:t>Absorción de inmigración masiva a </a:t>
            </a:r>
            <a:r>
              <a:rPr lang="es-ES" b="1" dirty="0" err="1" smtClean="0"/>
              <a:t>Jerusalem</a:t>
            </a:r>
            <a:r>
              <a:rPr lang="es-ES" b="1" dirty="0" smtClean="0"/>
              <a:t> – construcción de nuevos barrios para inmigrantes, estos barrios se convirtieron, con el transcurso del tiempo, en el eslabón social más débil de </a:t>
            </a:r>
            <a:r>
              <a:rPr lang="es-ES" b="1" dirty="0" err="1" smtClean="0"/>
              <a:t>Jerusalem</a:t>
            </a:r>
            <a:r>
              <a:rPr lang="es-ES" b="1" dirty="0" smtClean="0"/>
              <a:t>.</a:t>
            </a:r>
          </a:p>
          <a:p>
            <a:pPr marL="285750" indent="-285750" algn="l" rtl="0">
              <a:spcBef>
                <a:spcPct val="0"/>
              </a:spcBef>
              <a:buFont typeface="Arial" pitchFamily="34" charset="0"/>
              <a:buChar char="•"/>
            </a:pPr>
            <a:r>
              <a:rPr lang="es-ES" b="1" dirty="0" smtClean="0"/>
              <a:t>Una ciudad absolutamente judía, en forma excepcional e inusual en toda la historia de </a:t>
            </a:r>
            <a:r>
              <a:rPr lang="es-ES" b="1" dirty="0" err="1" smtClean="0"/>
              <a:t>Jerusalem</a:t>
            </a:r>
            <a:r>
              <a:rPr lang="es-ES" b="1" dirty="0" smtClean="0"/>
              <a:t> – todos los árabes de la parte occidental de la ciudad la abandonaron y se trasladaron a vivir en la parte oriental de </a:t>
            </a:r>
            <a:r>
              <a:rPr lang="es-ES" b="1" dirty="0" err="1" smtClean="0"/>
              <a:t>Jerusalem</a:t>
            </a:r>
            <a:r>
              <a:rPr lang="es-ES" b="1" dirty="0" smtClean="0"/>
              <a:t>. 200.000 judíos viven en la </a:t>
            </a:r>
            <a:r>
              <a:rPr lang="es-ES" b="1" dirty="0" err="1" smtClean="0"/>
              <a:t>Jerusalem</a:t>
            </a:r>
            <a:r>
              <a:rPr lang="es-ES" b="1" dirty="0" smtClean="0"/>
              <a:t> Occidental en vísperas de la Guerra de los Seis Días.</a:t>
            </a:r>
          </a:p>
        </p:txBody>
      </p:sp>
      <p:sp>
        <p:nvSpPr>
          <p:cNvPr id="44035"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62C8D8-23B1-4419-ACFE-7E4A83AA4D98}" type="slidenum">
              <a:rPr lang="he-IL">
                <a:solidFill>
                  <a:srgbClr val="000000"/>
                </a:solidFill>
              </a:rPr>
              <a:pPr fontAlgn="base">
                <a:spcBef>
                  <a:spcPct val="0"/>
                </a:spcBef>
                <a:spcAft>
                  <a:spcPct val="0"/>
                </a:spcAft>
              </a:pPr>
              <a:t>9</a:t>
            </a:fld>
            <a:endParaRPr lang="he-IL">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EE85D4A6-F24C-4ECD-96CC-7592A88C3880}" type="datetimeFigureOut">
              <a:rPr lang="he-IL"/>
              <a:pPr>
                <a:defRPr/>
              </a:pPr>
              <a:t>ט"ו/אייר/תשע"ג</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F0BFF7A3-071F-4465-991A-FED4EF4A1267}" type="slidenum">
              <a:rPr lang="he-IL"/>
              <a:pPr>
                <a:defRPr/>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E57A4C12-9F7B-41A3-B0E5-9EA902C8C8FA}" type="datetimeFigureOut">
              <a:rPr lang="he-IL"/>
              <a:pPr>
                <a:defRPr/>
              </a:pPr>
              <a:t>ט"ו/אייר/תשע"ג</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CB11C9FC-AB95-4F29-89E6-B3A7D042E800}" type="slidenum">
              <a:rPr lang="he-IL"/>
              <a:pPr>
                <a:defRPr/>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7F41B6C3-55B4-4486-AA43-F094599200D7}" type="datetimeFigureOut">
              <a:rPr lang="he-IL"/>
              <a:pPr>
                <a:defRPr/>
              </a:pPr>
              <a:t>ט"ו/אייר/תשע"ג</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9BF1D596-39D0-465A-A6E1-EE004BE465BA}" type="slidenum">
              <a:rPr lang="he-IL"/>
              <a:pPr>
                <a:defRPr/>
              </a:pPr>
              <a:t>‹#›</a:t>
            </a:fld>
            <a:endParaRPr lang="he-I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lvl1pPr>
              <a:defRPr/>
            </a:lvl1pPr>
          </a:lstStyle>
          <a:p>
            <a:pPr>
              <a:defRPr/>
            </a:pPr>
            <a:fld id="{70EE91C1-3CA2-43C6-94A6-5F0E97A9F185}" type="datetimeFigureOut">
              <a:rPr lang="he-IL"/>
              <a:pPr>
                <a:defRPr/>
              </a:pPr>
              <a:t>ט"ו/אייר/תשע"ג</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A795C29B-0D2B-46B9-9079-12CAB9521025}" type="slidenum">
              <a:rPr lang="he-IL"/>
              <a:pPr>
                <a:defRPr/>
              </a:pPr>
              <a:t>‹#›</a:t>
            </a:fld>
            <a:endParaRPr lang="he-I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lvl1pPr>
              <a:defRPr/>
            </a:lvl1pPr>
          </a:lstStyle>
          <a:p>
            <a:pPr>
              <a:defRPr/>
            </a:pPr>
            <a:fld id="{04053428-1C92-4930-AE29-20BBF6DAFC9F}" type="datetimeFigureOut">
              <a:rPr lang="he-IL"/>
              <a:pPr>
                <a:defRPr/>
              </a:pPr>
              <a:t>ט"ו/אייר/תשע"ג</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05213F81-33F4-42F9-973D-1DCA30D6348A}" type="slidenum">
              <a:rPr lang="he-IL"/>
              <a:pPr>
                <a:defRPr/>
              </a:pPr>
              <a:t>‹#›</a:t>
            </a:fld>
            <a:endParaRPr lang="he-I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0FE7394-C992-4765-8227-1174ABD30A02}" type="datetimeFigureOut">
              <a:rPr lang="he-IL"/>
              <a:pPr>
                <a:defRPr/>
              </a:pPr>
              <a:t>ט"ו/אייר/תשע"ג</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7CEC5131-AF50-4038-A8D9-5EE45B405CB7}" type="slidenum">
              <a:rPr lang="he-IL"/>
              <a:pPr>
                <a:defRPr/>
              </a:pPr>
              <a:t>‹#›</a:t>
            </a:fld>
            <a:endParaRPr lang="he-I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3"/>
          <p:cNvSpPr>
            <a:spLocks noGrp="1"/>
          </p:cNvSpPr>
          <p:nvPr>
            <p:ph type="dt" sz="half" idx="10"/>
          </p:nvPr>
        </p:nvSpPr>
        <p:spPr/>
        <p:txBody>
          <a:bodyPr/>
          <a:lstStyle>
            <a:lvl1pPr>
              <a:defRPr/>
            </a:lvl1pPr>
          </a:lstStyle>
          <a:p>
            <a:pPr>
              <a:defRPr/>
            </a:pPr>
            <a:fld id="{A37B5574-8EE9-45AC-BDDA-2A1174522744}" type="datetimeFigureOut">
              <a:rPr lang="he-IL"/>
              <a:pPr>
                <a:defRPr/>
              </a:pPr>
              <a:t>ט"ו/אייר/תשע"ג</a:t>
            </a:fld>
            <a:endParaRPr lang="he-IL"/>
          </a:p>
        </p:txBody>
      </p:sp>
      <p:sp>
        <p:nvSpPr>
          <p:cNvPr id="6" name="Footer Placeholder 4"/>
          <p:cNvSpPr>
            <a:spLocks noGrp="1"/>
          </p:cNvSpPr>
          <p:nvPr>
            <p:ph type="ftr" sz="quarter" idx="11"/>
          </p:nvPr>
        </p:nvSpPr>
        <p:spPr/>
        <p:txBody>
          <a:bodyPr/>
          <a:lstStyle>
            <a:lvl1pPr>
              <a:defRPr/>
            </a:lvl1pPr>
          </a:lstStyle>
          <a:p>
            <a:pPr>
              <a:defRPr/>
            </a:pPr>
            <a:endParaRPr lang="he-IL"/>
          </a:p>
        </p:txBody>
      </p:sp>
      <p:sp>
        <p:nvSpPr>
          <p:cNvPr id="7" name="Slide Number Placeholder 5"/>
          <p:cNvSpPr>
            <a:spLocks noGrp="1"/>
          </p:cNvSpPr>
          <p:nvPr>
            <p:ph type="sldNum" sz="quarter" idx="12"/>
          </p:nvPr>
        </p:nvSpPr>
        <p:spPr/>
        <p:txBody>
          <a:bodyPr/>
          <a:lstStyle>
            <a:lvl1pPr>
              <a:defRPr/>
            </a:lvl1pPr>
          </a:lstStyle>
          <a:p>
            <a:pPr>
              <a:defRPr/>
            </a:pPr>
            <a:fld id="{0EB6355E-D149-454E-BFFE-625678C73D37}" type="slidenum">
              <a:rPr lang="he-IL"/>
              <a:pPr>
                <a:defRPr/>
              </a:pPr>
              <a:t>‹#›</a:t>
            </a:fld>
            <a:endParaRPr lang="he-I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3"/>
          <p:cNvSpPr>
            <a:spLocks noGrp="1"/>
          </p:cNvSpPr>
          <p:nvPr>
            <p:ph type="dt" sz="half" idx="10"/>
          </p:nvPr>
        </p:nvSpPr>
        <p:spPr/>
        <p:txBody>
          <a:bodyPr/>
          <a:lstStyle>
            <a:lvl1pPr>
              <a:defRPr/>
            </a:lvl1pPr>
          </a:lstStyle>
          <a:p>
            <a:pPr>
              <a:defRPr/>
            </a:pPr>
            <a:fld id="{8B95B982-3AF7-41F2-BBCA-918CE2C1597E}" type="datetimeFigureOut">
              <a:rPr lang="he-IL"/>
              <a:pPr>
                <a:defRPr/>
              </a:pPr>
              <a:t>ט"ו/אייר/תשע"ג</a:t>
            </a:fld>
            <a:endParaRPr lang="he-IL"/>
          </a:p>
        </p:txBody>
      </p:sp>
      <p:sp>
        <p:nvSpPr>
          <p:cNvPr id="8" name="Footer Placeholder 4"/>
          <p:cNvSpPr>
            <a:spLocks noGrp="1"/>
          </p:cNvSpPr>
          <p:nvPr>
            <p:ph type="ftr" sz="quarter" idx="11"/>
          </p:nvPr>
        </p:nvSpPr>
        <p:spPr/>
        <p:txBody>
          <a:bodyPr/>
          <a:lstStyle>
            <a:lvl1pPr>
              <a:defRPr/>
            </a:lvl1pPr>
          </a:lstStyle>
          <a:p>
            <a:pPr>
              <a:defRPr/>
            </a:pPr>
            <a:endParaRPr lang="he-IL"/>
          </a:p>
        </p:txBody>
      </p:sp>
      <p:sp>
        <p:nvSpPr>
          <p:cNvPr id="9" name="Slide Number Placeholder 5"/>
          <p:cNvSpPr>
            <a:spLocks noGrp="1"/>
          </p:cNvSpPr>
          <p:nvPr>
            <p:ph type="sldNum" sz="quarter" idx="12"/>
          </p:nvPr>
        </p:nvSpPr>
        <p:spPr/>
        <p:txBody>
          <a:bodyPr/>
          <a:lstStyle>
            <a:lvl1pPr>
              <a:defRPr/>
            </a:lvl1pPr>
          </a:lstStyle>
          <a:p>
            <a:pPr>
              <a:defRPr/>
            </a:pPr>
            <a:fld id="{1792787B-6DD3-462A-9177-38F29511F1CA}" type="slidenum">
              <a:rPr lang="he-IL"/>
              <a:pPr>
                <a:defRPr/>
              </a:pPr>
              <a:t>‹#›</a:t>
            </a:fld>
            <a:endParaRPr lang="he-I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3"/>
          <p:cNvSpPr>
            <a:spLocks noGrp="1"/>
          </p:cNvSpPr>
          <p:nvPr>
            <p:ph type="dt" sz="half" idx="10"/>
          </p:nvPr>
        </p:nvSpPr>
        <p:spPr/>
        <p:txBody>
          <a:bodyPr/>
          <a:lstStyle>
            <a:lvl1pPr>
              <a:defRPr/>
            </a:lvl1pPr>
          </a:lstStyle>
          <a:p>
            <a:pPr>
              <a:defRPr/>
            </a:pPr>
            <a:fld id="{C91C0822-3E96-460B-BD68-FF1B89885374}" type="datetimeFigureOut">
              <a:rPr lang="he-IL"/>
              <a:pPr>
                <a:defRPr/>
              </a:pPr>
              <a:t>ט"ו/אייר/תשע"ג</a:t>
            </a:fld>
            <a:endParaRPr lang="he-IL"/>
          </a:p>
        </p:txBody>
      </p:sp>
      <p:sp>
        <p:nvSpPr>
          <p:cNvPr id="4" name="Footer Placeholder 4"/>
          <p:cNvSpPr>
            <a:spLocks noGrp="1"/>
          </p:cNvSpPr>
          <p:nvPr>
            <p:ph type="ftr" sz="quarter" idx="11"/>
          </p:nvPr>
        </p:nvSpPr>
        <p:spPr/>
        <p:txBody>
          <a:bodyPr/>
          <a:lstStyle>
            <a:lvl1pPr>
              <a:defRPr/>
            </a:lvl1pPr>
          </a:lstStyle>
          <a:p>
            <a:pPr>
              <a:defRPr/>
            </a:pPr>
            <a:endParaRPr lang="he-IL"/>
          </a:p>
        </p:txBody>
      </p:sp>
      <p:sp>
        <p:nvSpPr>
          <p:cNvPr id="5" name="Slide Number Placeholder 5"/>
          <p:cNvSpPr>
            <a:spLocks noGrp="1"/>
          </p:cNvSpPr>
          <p:nvPr>
            <p:ph type="sldNum" sz="quarter" idx="12"/>
          </p:nvPr>
        </p:nvSpPr>
        <p:spPr/>
        <p:txBody>
          <a:bodyPr/>
          <a:lstStyle>
            <a:lvl1pPr>
              <a:defRPr/>
            </a:lvl1pPr>
          </a:lstStyle>
          <a:p>
            <a:pPr>
              <a:defRPr/>
            </a:pPr>
            <a:fld id="{19E4ECD5-B417-44CD-A488-05EFE3DDC126}" type="slidenum">
              <a:rPr lang="he-IL"/>
              <a:pPr>
                <a:defRPr/>
              </a:pPr>
              <a:t>‹#›</a:t>
            </a:fld>
            <a:endParaRPr lang="he-I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5B573AB-50BD-4F4F-8BEE-36C25CB9609E}" type="datetimeFigureOut">
              <a:rPr lang="he-IL"/>
              <a:pPr>
                <a:defRPr/>
              </a:pPr>
              <a:t>ט"ו/אייר/תשע"ג</a:t>
            </a:fld>
            <a:endParaRPr lang="he-IL"/>
          </a:p>
        </p:txBody>
      </p:sp>
      <p:sp>
        <p:nvSpPr>
          <p:cNvPr id="3" name="Footer Placeholder 4"/>
          <p:cNvSpPr>
            <a:spLocks noGrp="1"/>
          </p:cNvSpPr>
          <p:nvPr>
            <p:ph type="ftr" sz="quarter" idx="11"/>
          </p:nvPr>
        </p:nvSpPr>
        <p:spPr/>
        <p:txBody>
          <a:bodyPr/>
          <a:lstStyle>
            <a:lvl1pPr>
              <a:defRPr/>
            </a:lvl1pPr>
          </a:lstStyle>
          <a:p>
            <a:pPr>
              <a:defRPr/>
            </a:pPr>
            <a:endParaRPr lang="he-IL"/>
          </a:p>
        </p:txBody>
      </p:sp>
      <p:sp>
        <p:nvSpPr>
          <p:cNvPr id="4" name="Slide Number Placeholder 5"/>
          <p:cNvSpPr>
            <a:spLocks noGrp="1"/>
          </p:cNvSpPr>
          <p:nvPr>
            <p:ph type="sldNum" sz="quarter" idx="12"/>
          </p:nvPr>
        </p:nvSpPr>
        <p:spPr/>
        <p:txBody>
          <a:bodyPr/>
          <a:lstStyle>
            <a:lvl1pPr>
              <a:defRPr/>
            </a:lvl1pPr>
          </a:lstStyle>
          <a:p>
            <a:pPr>
              <a:defRPr/>
            </a:pPr>
            <a:fld id="{6C561C7C-216B-4ED6-AE1E-2ED5C7F4C3AB}" type="slidenum">
              <a:rPr lang="he-IL"/>
              <a:pPr>
                <a:defRPr/>
              </a:pPr>
              <a:t>‹#›</a:t>
            </a:fld>
            <a:endParaRPr lang="he-IL"/>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A2C0AC6-6213-4905-A6E0-5D8BCD2E8655}" type="datetimeFigureOut">
              <a:rPr lang="he-IL"/>
              <a:pPr>
                <a:defRPr/>
              </a:pPr>
              <a:t>ט"ו/אייר/תשע"ג</a:t>
            </a:fld>
            <a:endParaRPr lang="he-IL"/>
          </a:p>
        </p:txBody>
      </p:sp>
      <p:sp>
        <p:nvSpPr>
          <p:cNvPr id="6" name="Footer Placeholder 4"/>
          <p:cNvSpPr>
            <a:spLocks noGrp="1"/>
          </p:cNvSpPr>
          <p:nvPr>
            <p:ph type="ftr" sz="quarter" idx="11"/>
          </p:nvPr>
        </p:nvSpPr>
        <p:spPr/>
        <p:txBody>
          <a:bodyPr/>
          <a:lstStyle>
            <a:lvl1pPr>
              <a:defRPr/>
            </a:lvl1pPr>
          </a:lstStyle>
          <a:p>
            <a:pPr>
              <a:defRPr/>
            </a:pPr>
            <a:endParaRPr lang="he-IL"/>
          </a:p>
        </p:txBody>
      </p:sp>
      <p:sp>
        <p:nvSpPr>
          <p:cNvPr id="7" name="Slide Number Placeholder 5"/>
          <p:cNvSpPr>
            <a:spLocks noGrp="1"/>
          </p:cNvSpPr>
          <p:nvPr>
            <p:ph type="sldNum" sz="quarter" idx="12"/>
          </p:nvPr>
        </p:nvSpPr>
        <p:spPr/>
        <p:txBody>
          <a:bodyPr/>
          <a:lstStyle>
            <a:lvl1pPr>
              <a:defRPr/>
            </a:lvl1pPr>
          </a:lstStyle>
          <a:p>
            <a:pPr>
              <a:defRPr/>
            </a:pPr>
            <a:fld id="{44F96EB1-0AAF-4AD4-A3DF-F9F3A7A12871}" type="slidenum">
              <a:rPr lang="he-IL"/>
              <a:pPr>
                <a:defRPr/>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55D3EF0E-07B7-4669-A732-BC9FC8375CEE}" type="datetimeFigureOut">
              <a:rPr lang="he-IL"/>
              <a:pPr>
                <a:defRPr/>
              </a:pPr>
              <a:t>ט"ו/אייר/תשע"ג</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D4357343-D7A8-43C2-8AC7-C768F6BCF2FA}" type="slidenum">
              <a:rPr lang="he-IL"/>
              <a:pPr>
                <a:defRPr/>
              </a:pPr>
              <a:t>‹#›</a:t>
            </a:fld>
            <a:endParaRPr lang="he-I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FAAB88D-63AB-402A-949B-7D2F50943334}" type="datetimeFigureOut">
              <a:rPr lang="he-IL"/>
              <a:pPr>
                <a:defRPr/>
              </a:pPr>
              <a:t>ט"ו/אייר/תשע"ג</a:t>
            </a:fld>
            <a:endParaRPr lang="he-IL"/>
          </a:p>
        </p:txBody>
      </p:sp>
      <p:sp>
        <p:nvSpPr>
          <p:cNvPr id="6" name="Footer Placeholder 4"/>
          <p:cNvSpPr>
            <a:spLocks noGrp="1"/>
          </p:cNvSpPr>
          <p:nvPr>
            <p:ph type="ftr" sz="quarter" idx="11"/>
          </p:nvPr>
        </p:nvSpPr>
        <p:spPr/>
        <p:txBody>
          <a:bodyPr/>
          <a:lstStyle>
            <a:lvl1pPr>
              <a:defRPr/>
            </a:lvl1pPr>
          </a:lstStyle>
          <a:p>
            <a:pPr>
              <a:defRPr/>
            </a:pPr>
            <a:endParaRPr lang="he-IL"/>
          </a:p>
        </p:txBody>
      </p:sp>
      <p:sp>
        <p:nvSpPr>
          <p:cNvPr id="7" name="Slide Number Placeholder 5"/>
          <p:cNvSpPr>
            <a:spLocks noGrp="1"/>
          </p:cNvSpPr>
          <p:nvPr>
            <p:ph type="sldNum" sz="quarter" idx="12"/>
          </p:nvPr>
        </p:nvSpPr>
        <p:spPr/>
        <p:txBody>
          <a:bodyPr/>
          <a:lstStyle>
            <a:lvl1pPr>
              <a:defRPr/>
            </a:lvl1pPr>
          </a:lstStyle>
          <a:p>
            <a:pPr>
              <a:defRPr/>
            </a:pPr>
            <a:fld id="{177955A3-EE3C-43AE-A513-0728AFC370C6}" type="slidenum">
              <a:rPr lang="he-IL"/>
              <a:pPr>
                <a:defRPr/>
              </a:pPr>
              <a:t>‹#›</a:t>
            </a:fld>
            <a:endParaRPr lang="he-IL"/>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lvl1pPr>
              <a:defRPr/>
            </a:lvl1pPr>
          </a:lstStyle>
          <a:p>
            <a:pPr>
              <a:defRPr/>
            </a:pPr>
            <a:fld id="{86AEED87-75AB-4E4D-AF3B-F1A5C38164CA}" type="datetimeFigureOut">
              <a:rPr lang="he-IL"/>
              <a:pPr>
                <a:defRPr/>
              </a:pPr>
              <a:t>ט"ו/אייר/תשע"ג</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A6DADFAC-C344-41A7-89EC-2780A6E9F7B6}" type="slidenum">
              <a:rPr lang="he-IL"/>
              <a:pPr>
                <a:defRPr/>
              </a:pPr>
              <a:t>‹#›</a:t>
            </a:fld>
            <a:endParaRPr lang="he-IL"/>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lvl1pPr>
              <a:defRPr/>
            </a:lvl1pPr>
          </a:lstStyle>
          <a:p>
            <a:pPr>
              <a:defRPr/>
            </a:pPr>
            <a:fld id="{E77F711B-6CA5-4D6F-AF9E-B5804774C03D}" type="datetimeFigureOut">
              <a:rPr lang="he-IL"/>
              <a:pPr>
                <a:defRPr/>
              </a:pPr>
              <a:t>ט"ו/אייר/תשע"ג</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C157C266-A5C0-4B65-9EC7-B37E9F5F6190}" type="slidenum">
              <a:rPr lang="he-IL"/>
              <a:pPr>
                <a:defRPr/>
              </a:pPr>
              <a:t>‹#›</a:t>
            </a:fld>
            <a:endParaRPr lang="he-IL"/>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תוכן">
    <p:spTree>
      <p:nvGrpSpPr>
        <p:cNvPr id="1" name=""/>
        <p:cNvGrpSpPr/>
        <p:nvPr/>
      </p:nvGrpSpPr>
      <p:grpSpPr>
        <a:xfrm>
          <a:off x="0" y="0"/>
          <a:ext cx="0" cy="0"/>
          <a:chOff x="0" y="0"/>
          <a:chExt cx="0" cy="0"/>
        </a:xfrm>
      </p:grpSpPr>
      <p:sp>
        <p:nvSpPr>
          <p:cNvPr id="2" name="מציין מיקום תוכן 1"/>
          <p:cNvSpPr>
            <a:spLocks noGrp="1"/>
          </p:cNvSpPr>
          <p:nvPr>
            <p:ph/>
          </p:nvPr>
        </p:nvSpPr>
        <p:spPr>
          <a:xfrm>
            <a:off x="457200" y="274638"/>
            <a:ext cx="8229600" cy="5851525"/>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3" name="Date Placeholder 3"/>
          <p:cNvSpPr>
            <a:spLocks noGrp="1"/>
          </p:cNvSpPr>
          <p:nvPr>
            <p:ph type="dt" sz="half" idx="10"/>
          </p:nvPr>
        </p:nvSpPr>
        <p:spPr/>
        <p:txBody>
          <a:bodyPr/>
          <a:lstStyle>
            <a:lvl1pPr>
              <a:defRPr/>
            </a:lvl1pPr>
          </a:lstStyle>
          <a:p>
            <a:pPr>
              <a:defRPr/>
            </a:pPr>
            <a:fld id="{90939F42-0C1E-47B7-AB76-066C84001495}" type="datetimeFigureOut">
              <a:rPr lang="he-IL"/>
              <a:pPr>
                <a:defRPr/>
              </a:pPr>
              <a:t>ט"ו/אייר/תשע"ג</a:t>
            </a:fld>
            <a:endParaRPr lang="he-IL"/>
          </a:p>
        </p:txBody>
      </p:sp>
      <p:sp>
        <p:nvSpPr>
          <p:cNvPr id="4" name="Footer Placeholder 4"/>
          <p:cNvSpPr>
            <a:spLocks noGrp="1"/>
          </p:cNvSpPr>
          <p:nvPr>
            <p:ph type="ftr" sz="quarter" idx="11"/>
          </p:nvPr>
        </p:nvSpPr>
        <p:spPr/>
        <p:txBody>
          <a:bodyPr/>
          <a:lstStyle>
            <a:lvl1pPr>
              <a:defRPr/>
            </a:lvl1pPr>
          </a:lstStyle>
          <a:p>
            <a:pPr>
              <a:defRPr/>
            </a:pPr>
            <a:endParaRPr lang="he-IL"/>
          </a:p>
        </p:txBody>
      </p:sp>
      <p:sp>
        <p:nvSpPr>
          <p:cNvPr id="5" name="Slide Number Placeholder 5"/>
          <p:cNvSpPr>
            <a:spLocks noGrp="1"/>
          </p:cNvSpPr>
          <p:nvPr>
            <p:ph type="sldNum" sz="quarter" idx="12"/>
          </p:nvPr>
        </p:nvSpPr>
        <p:spPr/>
        <p:txBody>
          <a:bodyPr/>
          <a:lstStyle>
            <a:lvl1pPr>
              <a:defRPr/>
            </a:lvl1pPr>
          </a:lstStyle>
          <a:p>
            <a:pPr>
              <a:defRPr/>
            </a:pPr>
            <a:fld id="{93914350-CB8F-4D24-A301-E3225964165C}" type="slidenum">
              <a:rPr lang="he-IL"/>
              <a:pPr>
                <a:defRPr/>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pPr>
              <a:defRPr/>
            </a:pPr>
            <a:fld id="{6EC32D23-8EE1-43AD-B61D-BFE210891185}" type="datetimeFigureOut">
              <a:rPr lang="he-IL"/>
              <a:pPr>
                <a:defRPr/>
              </a:pPr>
              <a:t>ט"ו/אייר/תשע"ג</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478439C9-1909-4E54-A6DA-CD568A741563}" type="slidenum">
              <a:rPr lang="he-IL"/>
              <a:pPr>
                <a:defRPr/>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3"/>
          <p:cNvSpPr>
            <a:spLocks noGrp="1"/>
          </p:cNvSpPr>
          <p:nvPr>
            <p:ph type="dt" sz="half" idx="10"/>
          </p:nvPr>
        </p:nvSpPr>
        <p:spPr/>
        <p:txBody>
          <a:bodyPr/>
          <a:lstStyle>
            <a:lvl1pPr>
              <a:defRPr/>
            </a:lvl1pPr>
          </a:lstStyle>
          <a:p>
            <a:pPr>
              <a:defRPr/>
            </a:pPr>
            <a:fld id="{D2A3A9FD-9EB8-45D4-961E-6D6887068B39}" type="datetimeFigureOut">
              <a:rPr lang="he-IL"/>
              <a:pPr>
                <a:defRPr/>
              </a:pPr>
              <a:t>ט"ו/אייר/תשע"ג</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8738E557-3618-4364-A63E-59E811F28D82}" type="slidenum">
              <a:rPr lang="he-IL"/>
              <a:pPr>
                <a:defRPr/>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3"/>
          <p:cNvSpPr>
            <a:spLocks noGrp="1"/>
          </p:cNvSpPr>
          <p:nvPr>
            <p:ph type="dt" sz="half" idx="10"/>
          </p:nvPr>
        </p:nvSpPr>
        <p:spPr/>
        <p:txBody>
          <a:bodyPr/>
          <a:lstStyle>
            <a:lvl1pPr>
              <a:defRPr/>
            </a:lvl1pPr>
          </a:lstStyle>
          <a:p>
            <a:pPr>
              <a:defRPr/>
            </a:pPr>
            <a:fld id="{7157A9CA-C9FA-41B8-8CED-6D1579B0CDBC}" type="datetimeFigureOut">
              <a:rPr lang="he-IL"/>
              <a:pPr>
                <a:defRPr/>
              </a:pPr>
              <a:t>ט"ו/אייר/תשע"ג</a:t>
            </a:fld>
            <a:endParaRPr lang="he-IL"/>
          </a:p>
        </p:txBody>
      </p:sp>
      <p:sp>
        <p:nvSpPr>
          <p:cNvPr id="8"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9" name="מציין מיקום של מספר שקופית 5"/>
          <p:cNvSpPr>
            <a:spLocks noGrp="1"/>
          </p:cNvSpPr>
          <p:nvPr>
            <p:ph type="sldNum" sz="quarter" idx="12"/>
          </p:nvPr>
        </p:nvSpPr>
        <p:spPr/>
        <p:txBody>
          <a:bodyPr/>
          <a:lstStyle>
            <a:lvl1pPr>
              <a:defRPr/>
            </a:lvl1pPr>
          </a:lstStyle>
          <a:p>
            <a:pPr>
              <a:defRPr/>
            </a:pPr>
            <a:fld id="{8DF308C6-CC71-4720-8EE8-71B23828CEEB}" type="slidenum">
              <a:rPr lang="he-IL"/>
              <a:pPr>
                <a:defRPr/>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3"/>
          <p:cNvSpPr>
            <a:spLocks noGrp="1"/>
          </p:cNvSpPr>
          <p:nvPr>
            <p:ph type="dt" sz="half" idx="10"/>
          </p:nvPr>
        </p:nvSpPr>
        <p:spPr/>
        <p:txBody>
          <a:bodyPr/>
          <a:lstStyle>
            <a:lvl1pPr>
              <a:defRPr/>
            </a:lvl1pPr>
          </a:lstStyle>
          <a:p>
            <a:pPr>
              <a:defRPr/>
            </a:pPr>
            <a:fld id="{4C772095-EEA7-40C9-9594-EAE8CB8B83DA}" type="datetimeFigureOut">
              <a:rPr lang="he-IL"/>
              <a:pPr>
                <a:defRPr/>
              </a:pPr>
              <a:t>ט"ו/אייר/תשע"ג</a:t>
            </a:fld>
            <a:endParaRPr lang="he-IL"/>
          </a:p>
        </p:txBody>
      </p:sp>
      <p:sp>
        <p:nvSpPr>
          <p:cNvPr id="4"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5" name="מציין מיקום של מספר שקופית 5"/>
          <p:cNvSpPr>
            <a:spLocks noGrp="1"/>
          </p:cNvSpPr>
          <p:nvPr>
            <p:ph type="sldNum" sz="quarter" idx="12"/>
          </p:nvPr>
        </p:nvSpPr>
        <p:spPr/>
        <p:txBody>
          <a:bodyPr/>
          <a:lstStyle>
            <a:lvl1pPr>
              <a:defRPr/>
            </a:lvl1pPr>
          </a:lstStyle>
          <a:p>
            <a:pPr>
              <a:defRPr/>
            </a:pPr>
            <a:fld id="{C7F206C1-14AF-4D4E-8AB5-CC1D87FD472B}" type="slidenum">
              <a:rPr lang="he-IL"/>
              <a:pPr>
                <a:defRPr/>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3"/>
          <p:cNvSpPr>
            <a:spLocks noGrp="1"/>
          </p:cNvSpPr>
          <p:nvPr>
            <p:ph type="dt" sz="half" idx="10"/>
          </p:nvPr>
        </p:nvSpPr>
        <p:spPr/>
        <p:txBody>
          <a:bodyPr/>
          <a:lstStyle>
            <a:lvl1pPr>
              <a:defRPr/>
            </a:lvl1pPr>
          </a:lstStyle>
          <a:p>
            <a:pPr>
              <a:defRPr/>
            </a:pPr>
            <a:fld id="{F447DC71-8F9C-4D00-B418-5A7468731437}" type="datetimeFigureOut">
              <a:rPr lang="he-IL"/>
              <a:pPr>
                <a:defRPr/>
              </a:pPr>
              <a:t>ט"ו/אייר/תשע"ג</a:t>
            </a:fld>
            <a:endParaRPr lang="he-IL"/>
          </a:p>
        </p:txBody>
      </p:sp>
      <p:sp>
        <p:nvSpPr>
          <p:cNvPr id="3"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4" name="מציין מיקום של מספר שקופית 5"/>
          <p:cNvSpPr>
            <a:spLocks noGrp="1"/>
          </p:cNvSpPr>
          <p:nvPr>
            <p:ph type="sldNum" sz="quarter" idx="12"/>
          </p:nvPr>
        </p:nvSpPr>
        <p:spPr/>
        <p:txBody>
          <a:bodyPr/>
          <a:lstStyle>
            <a:lvl1pPr>
              <a:defRPr/>
            </a:lvl1pPr>
          </a:lstStyle>
          <a:p>
            <a:pPr>
              <a:defRPr/>
            </a:pPr>
            <a:fld id="{B86F7351-F546-4C1E-B7A7-0DF6FFC92C9F}" type="slidenum">
              <a:rPr lang="he-IL"/>
              <a:pPr>
                <a:defRPr/>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a:defRPr/>
            </a:pPr>
            <a:fld id="{B7CAA63F-09D0-4D48-9905-68BF9A388753}" type="datetimeFigureOut">
              <a:rPr lang="he-IL"/>
              <a:pPr>
                <a:defRPr/>
              </a:pPr>
              <a:t>ט"ו/אייר/תשע"ג</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59C1405D-8C7C-45C2-A332-A63885CFC631}" type="slidenum">
              <a:rPr lang="he-IL"/>
              <a:pPr>
                <a:defRPr/>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a:defRPr/>
            </a:pPr>
            <a:fld id="{212DE702-BB1D-45A1-8387-0D4E473342E9}" type="datetimeFigureOut">
              <a:rPr lang="he-IL"/>
              <a:pPr>
                <a:defRPr/>
              </a:pPr>
              <a:t>ט"ו/אייר/תשע"ג</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93A74A03-441D-46C4-BEFF-C2FA7AB0FB7A}" type="slidenum">
              <a:rPr lang="he-IL"/>
              <a:pPr>
                <a:defRPr/>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מציין מיקום של כותרת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1027" name="מציין מיקום טקסט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smtClean="0">
                <a:solidFill>
                  <a:prstClr val="black">
                    <a:tint val="75000"/>
                  </a:prstClr>
                </a:solidFill>
                <a:latin typeface="+mn-lt"/>
                <a:cs typeface="+mn-cs"/>
              </a:defRPr>
            </a:lvl1pPr>
          </a:lstStyle>
          <a:p>
            <a:pPr>
              <a:defRPr/>
            </a:pPr>
            <a:fld id="{42FFF723-7FF7-401F-BD4A-E66C5F2D8723}" type="datetimeFigureOut">
              <a:rPr lang="he-IL"/>
              <a:pPr>
                <a:defRPr/>
              </a:pPr>
              <a:t>ט"ו/אייר/תשע"ג</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smtClean="0">
                <a:solidFill>
                  <a:prstClr val="black">
                    <a:tint val="75000"/>
                  </a:prstClr>
                </a:solidFill>
                <a:latin typeface="+mn-lt"/>
                <a:cs typeface="+mn-cs"/>
              </a:defRPr>
            </a:lvl1pPr>
          </a:lstStyle>
          <a:p>
            <a:pPr>
              <a:defRPr/>
            </a:pPr>
            <a:fld id="{5541CDE5-E606-4FA7-B704-C8DB3E524BE3}" type="slidenum">
              <a:rPr lang="he-IL"/>
              <a:pPr>
                <a:defRPr/>
              </a:pPr>
              <a:t>‹#›</a:t>
            </a:fld>
            <a:endParaRPr lang="he-IL"/>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ctr" rtl="1" fontAlgn="base">
        <a:spcBef>
          <a:spcPct val="0"/>
        </a:spcBef>
        <a:spcAft>
          <a:spcPct val="0"/>
        </a:spcAft>
        <a:defRPr sz="4400" kern="1200">
          <a:solidFill>
            <a:schemeClr val="tx1"/>
          </a:solidFill>
          <a:latin typeface="+mj-lt"/>
          <a:ea typeface="+mj-ea"/>
          <a:cs typeface="+mj-cs"/>
        </a:defRPr>
      </a:lvl1pPr>
      <a:lvl2pPr algn="ctr" rtl="1" fontAlgn="base">
        <a:spcBef>
          <a:spcPct val="0"/>
        </a:spcBef>
        <a:spcAft>
          <a:spcPct val="0"/>
        </a:spcAft>
        <a:defRPr sz="4400">
          <a:solidFill>
            <a:schemeClr val="tx1"/>
          </a:solidFill>
          <a:latin typeface="Calibri" pitchFamily="34" charset="0"/>
          <a:cs typeface="Times New Roman" pitchFamily="18" charset="0"/>
        </a:defRPr>
      </a:lvl2pPr>
      <a:lvl3pPr algn="ctr" rtl="1" fontAlgn="base">
        <a:spcBef>
          <a:spcPct val="0"/>
        </a:spcBef>
        <a:spcAft>
          <a:spcPct val="0"/>
        </a:spcAft>
        <a:defRPr sz="4400">
          <a:solidFill>
            <a:schemeClr val="tx1"/>
          </a:solidFill>
          <a:latin typeface="Calibri" pitchFamily="34" charset="0"/>
          <a:cs typeface="Times New Roman" pitchFamily="18" charset="0"/>
        </a:defRPr>
      </a:lvl3pPr>
      <a:lvl4pPr algn="ctr" rtl="1" fontAlgn="base">
        <a:spcBef>
          <a:spcPct val="0"/>
        </a:spcBef>
        <a:spcAft>
          <a:spcPct val="0"/>
        </a:spcAft>
        <a:defRPr sz="4400">
          <a:solidFill>
            <a:schemeClr val="tx1"/>
          </a:solidFill>
          <a:latin typeface="Calibri" pitchFamily="34" charset="0"/>
          <a:cs typeface="Times New Roman" pitchFamily="18" charset="0"/>
        </a:defRPr>
      </a:lvl4pPr>
      <a:lvl5pPr algn="ctr" rtl="1" fontAlgn="base">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1" fontAlgn="auto">
              <a:lnSpc>
                <a:spcPct val="100000"/>
              </a:lnSpc>
              <a:spcBef>
                <a:spcPts val="0"/>
              </a:spcBef>
              <a:spcAft>
                <a:spcPts val="0"/>
              </a:spcAft>
              <a:defRPr sz="1200">
                <a:solidFill>
                  <a:prstClr val="black">
                    <a:tint val="75000"/>
                  </a:prstClr>
                </a:solidFill>
                <a:latin typeface="+mn-lt"/>
                <a:cs typeface="+mn-cs"/>
              </a:defRPr>
            </a:lvl1pPr>
          </a:lstStyle>
          <a:p>
            <a:pPr>
              <a:defRPr/>
            </a:pPr>
            <a:fld id="{6DAD912B-3B02-4DCB-AF2C-A8786E93F7D0}" type="datetimeFigureOut">
              <a:rPr lang="he-IL"/>
              <a:pPr>
                <a:defRPr/>
              </a:pPr>
              <a:t>ט"ו/אייר/תשע"ג</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1" fontAlgn="auto">
              <a:lnSpc>
                <a:spcPct val="100000"/>
              </a:lnSpc>
              <a:spcBef>
                <a:spcPts val="0"/>
              </a:spcBef>
              <a:spcAft>
                <a:spcPts val="0"/>
              </a:spcAft>
              <a:defRPr sz="1200">
                <a:solidFill>
                  <a:prstClr val="black">
                    <a:tint val="75000"/>
                  </a:prstClr>
                </a:solidFill>
                <a:latin typeface="+mn-lt"/>
                <a:cs typeface="+mn-cs"/>
              </a:defRPr>
            </a:lvl1pPr>
          </a:lstStyle>
          <a:p>
            <a:pPr>
              <a:defRPr/>
            </a:pPr>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rtl="1" fontAlgn="auto">
              <a:lnSpc>
                <a:spcPct val="100000"/>
              </a:lnSpc>
              <a:spcBef>
                <a:spcPts val="0"/>
              </a:spcBef>
              <a:spcAft>
                <a:spcPts val="0"/>
              </a:spcAft>
              <a:defRPr sz="1200">
                <a:solidFill>
                  <a:prstClr val="black">
                    <a:tint val="75000"/>
                  </a:prstClr>
                </a:solidFill>
                <a:latin typeface="+mn-lt"/>
                <a:cs typeface="+mn-cs"/>
              </a:defRPr>
            </a:lvl1pPr>
          </a:lstStyle>
          <a:p>
            <a:pPr>
              <a:defRPr/>
            </a:pPr>
            <a:fld id="{60DEA6C3-724B-4803-B4D3-7B7B8E87F367}" type="slidenum">
              <a:rPr lang="he-IL"/>
              <a:pPr>
                <a:defRPr/>
              </a:pPr>
              <a:t>‹#›</a:t>
            </a:fld>
            <a:endParaRPr lang="he-IL"/>
          </a:p>
        </p:txBody>
      </p:sp>
      <p:pic>
        <p:nvPicPr>
          <p:cNvPr id="13319" name="Picture 11" descr="רקע למצגת חדש-01"/>
          <p:cNvPicPr>
            <a:picLocks noChangeAspect="1" noChangeArrowheads="1"/>
          </p:cNvPicPr>
          <p:nvPr userDrawn="1"/>
        </p:nvPicPr>
        <p:blipFill>
          <a:blip r:embed="rId14"/>
          <a:srcRect/>
          <a:stretch>
            <a:fillRect/>
          </a:stretch>
        </p:blipFill>
        <p:spPr bwMode="auto">
          <a:xfrm>
            <a:off x="-3175" y="-3175"/>
            <a:ext cx="9150350" cy="68643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5" r:id="rId1"/>
    <p:sldLayoutId id="2147483694"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 id="2147483685" r:id="rId11"/>
    <p:sldLayoutId id="2147483684" r:id="rId12"/>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765175"/>
            <a:ext cx="7772400" cy="2835275"/>
          </a:xfrm>
        </p:spPr>
        <p:txBody>
          <a:bodyPr rtlCol="1">
            <a:normAutofit fontScale="90000"/>
          </a:bodyPr>
          <a:lstStyle/>
          <a:p>
            <a:pPr fontAlgn="auto">
              <a:spcAft>
                <a:spcPts val="0"/>
              </a:spcAft>
              <a:defRPr/>
            </a:pPr>
            <a:r>
              <a:rPr lang="he-IL" dirty="0"/>
              <a:t>יום ירושלים</a:t>
            </a:r>
            <a:br>
              <a:rPr lang="he-IL" dirty="0"/>
            </a:br>
            <a:r>
              <a:rPr lang="he-IL" dirty="0"/>
              <a:t>כ"ח באייר תשע"ב 2012</a:t>
            </a:r>
            <a:br>
              <a:rPr lang="he-IL" dirty="0"/>
            </a:br>
            <a:r>
              <a:rPr lang="he-IL" dirty="0"/>
              <a:t/>
            </a:r>
            <a:br>
              <a:rPr lang="he-IL" dirty="0"/>
            </a:br>
            <a:r>
              <a:rPr lang="he-IL" dirty="0"/>
              <a:t>45 שנה לאיחוד העיר ירושלים</a:t>
            </a:r>
            <a:br>
              <a:rPr lang="he-IL" dirty="0"/>
            </a:br>
            <a:endParaRPr lang="he-I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341313"/>
            <a:ext cx="8075613" cy="855662"/>
          </a:xfrm>
          <a:solidFill>
            <a:schemeClr val="bg2">
              <a:lumMod val="75000"/>
            </a:schemeClr>
          </a:solidFill>
          <a:extLst/>
        </p:spPr>
        <p:txBody>
          <a:bodyPr/>
          <a:lstStyle/>
          <a:p>
            <a:pPr>
              <a:defRPr/>
            </a:pPr>
            <a:r>
              <a:rPr lang="he-IL" b="1" dirty="0" smtClean="0">
                <a:solidFill>
                  <a:schemeClr val="bg2">
                    <a:lumMod val="25000"/>
                  </a:schemeClr>
                </a:solidFill>
                <a:cs typeface="+mn-cs"/>
              </a:rPr>
              <a:t>מלחמת </a:t>
            </a:r>
            <a:r>
              <a:rPr lang="he-IL" b="1" dirty="0">
                <a:solidFill>
                  <a:schemeClr val="bg2">
                    <a:lumMod val="25000"/>
                  </a:schemeClr>
                </a:solidFill>
                <a:cs typeface="+mn-cs"/>
              </a:rPr>
              <a:t>ששת </a:t>
            </a:r>
            <a:r>
              <a:rPr lang="he-IL" b="1" dirty="0" smtClean="0">
                <a:solidFill>
                  <a:schemeClr val="bg2">
                    <a:lumMod val="25000"/>
                  </a:schemeClr>
                </a:solidFill>
                <a:cs typeface="+mn-cs"/>
              </a:rPr>
              <a:t>הימים ולאחריה</a:t>
            </a:r>
            <a:endParaRPr lang="he-IL" b="1" dirty="0">
              <a:solidFill>
                <a:schemeClr val="bg2">
                  <a:lumMod val="25000"/>
                </a:schemeClr>
              </a:solidFill>
              <a:cs typeface="+mn-cs"/>
            </a:endParaRPr>
          </a:p>
        </p:txBody>
      </p:sp>
      <p:sp>
        <p:nvSpPr>
          <p:cNvPr id="45058" name="מציין מיקום תוכן 2"/>
          <p:cNvSpPr>
            <a:spLocks noGrp="1"/>
          </p:cNvSpPr>
          <p:nvPr>
            <p:ph idx="1"/>
          </p:nvPr>
        </p:nvSpPr>
        <p:spPr>
          <a:xfrm>
            <a:off x="539750" y="1268413"/>
            <a:ext cx="8229600" cy="4525962"/>
          </a:xfrm>
        </p:spPr>
        <p:txBody>
          <a:bodyPr/>
          <a:lstStyle/>
          <a:p>
            <a:r>
              <a:rPr lang="he-IL" sz="2400" smtClean="0"/>
              <a:t>"ירושלים השלמה"- שמחה גדולה והתרגשות עם החיבור והאיחוד מחדש לעיר המזרחית, לעיר העתיקה ולמקומות הקדושים.</a:t>
            </a:r>
          </a:p>
          <a:p>
            <a:r>
              <a:rPr lang="he-IL" sz="2400" smtClean="0"/>
              <a:t>נעמי שמר: " חזרנו אל בורות המים".. </a:t>
            </a:r>
          </a:p>
          <a:p>
            <a:r>
              <a:rPr lang="he-IL" sz="2400" smtClean="0"/>
              <a:t>שחרור הר הבית והכותל המערבי </a:t>
            </a:r>
          </a:p>
          <a:p>
            <a:r>
              <a:rPr lang="he-IL" sz="2400" smtClean="0"/>
              <a:t>בשנת 1968 נקבע יום כ"ח באייר כיום חגה של ירושלים- "יום שחרור העיר".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כותרת 2"/>
          <p:cNvSpPr>
            <a:spLocks noGrp="1"/>
          </p:cNvSpPr>
          <p:nvPr>
            <p:ph type="title"/>
          </p:nvPr>
        </p:nvSpPr>
        <p:spPr/>
        <p:txBody>
          <a:bodyPr/>
          <a:lstStyle/>
          <a:p>
            <a:r>
              <a:rPr lang="he-IL" smtClean="0"/>
              <a:t>היום שאחרי המלחמה...</a:t>
            </a:r>
          </a:p>
        </p:txBody>
      </p:sp>
      <p:sp>
        <p:nvSpPr>
          <p:cNvPr id="47106" name="מציין מיקום תוכן 3"/>
          <p:cNvSpPr>
            <a:spLocks noGrp="1"/>
          </p:cNvSpPr>
          <p:nvPr>
            <p:ph idx="1"/>
          </p:nvPr>
        </p:nvSpPr>
        <p:spPr/>
        <p:txBody>
          <a:bodyPr/>
          <a:lstStyle/>
          <a:p>
            <a:r>
              <a:rPr lang="he-IL" sz="2200" smtClean="0"/>
              <a:t>ההנהגה הישראלית הניחה שאחרי המלחמה, רוב שטחי הגדה המערבית יוחזרו במסגרת הסכמי שלום. לכן היה חשוב לפעול במהירות כדי להבטיח את הישארות ירושלים כבירת ישראל המאוחדת. </a:t>
            </a:r>
          </a:p>
          <a:p>
            <a:r>
              <a:rPr lang="he-IL" sz="2200" smtClean="0"/>
              <a:t>לוי אשכול, רה"מ דאז, נותן הוראה לוועדה לבדוק את קביעת הגבולות החדשים כך שיכילו את העיר העתיקה, אולם יאפשרו גם הרחבה עתידית וביטחון. </a:t>
            </a:r>
          </a:p>
          <a:p>
            <a:r>
              <a:rPr lang="he-IL" sz="2200" smtClean="0"/>
              <a:t>המפה החדשה אושרה שבועיים לאחר המלחמה- סיפוח השטח של ירושלים (71 א' דונם) מתוכם כ- 6 א' דונם שהיו קודם לכן בשליטה ירדנית. </a:t>
            </a:r>
          </a:p>
          <a:p>
            <a:r>
              <a:rPr lang="he-IL" sz="2200" smtClean="0"/>
              <a:t>שטח העיר גדל פי שלושה.. 108.3 ק"מ – כגודל העיר פאריס</a:t>
            </a:r>
          </a:p>
          <a:p>
            <a:endParaRPr lang="he-IL"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p:nvPr>
        </p:nvSpPr>
        <p:spPr/>
        <p:txBody>
          <a:bodyPr/>
          <a:lstStyle/>
          <a:p>
            <a:pPr marL="0" indent="0" eaLnBrk="1" fontAlgn="t" hangingPunct="1">
              <a:spcBef>
                <a:spcPct val="0"/>
              </a:spcBef>
              <a:buFont typeface="Arial" charset="0"/>
              <a:buNone/>
            </a:pPr>
            <a:r>
              <a:rPr lang="he-IL" sz="2800" b="1" i="1" smtClean="0">
                <a:solidFill>
                  <a:srgbClr val="002060"/>
                </a:solidFill>
              </a:rPr>
              <a:t>אחרי מלחמת ששת הימים (1967 ואילך): </a:t>
            </a:r>
          </a:p>
          <a:p>
            <a:pPr marL="0" indent="0" eaLnBrk="1" fontAlgn="t" hangingPunct="1">
              <a:spcBef>
                <a:spcPct val="0"/>
              </a:spcBef>
            </a:pPr>
            <a:r>
              <a:rPr lang="he-IL" sz="2000" b="1" smtClean="0">
                <a:solidFill>
                  <a:schemeClr val="bg1"/>
                </a:solidFill>
              </a:rPr>
              <a:t>הרחבת גבולות מאסיבית</a:t>
            </a:r>
            <a:endParaRPr lang="he-IL" sz="2000" smtClean="0">
              <a:solidFill>
                <a:schemeClr val="bg1"/>
              </a:solidFill>
              <a:latin typeface="Arial" charset="0"/>
            </a:endParaRPr>
          </a:p>
          <a:p>
            <a:pPr marL="0" indent="0" eaLnBrk="1" fontAlgn="t" hangingPunct="1">
              <a:spcBef>
                <a:spcPct val="0"/>
              </a:spcBef>
            </a:pPr>
            <a:r>
              <a:rPr lang="he-IL" sz="2000" b="1" smtClean="0">
                <a:solidFill>
                  <a:schemeClr val="bg1"/>
                </a:solidFill>
              </a:rPr>
              <a:t>מעמד ערביי מזרח י-ם: בעקבות סיפוח שטחי מזרח העיר לישראל- הוצע לפלסטינים אזרחי ירדן לקבל אזרחות ישראלית (70,000 איש). הם ויתרו והפכו ל"תושבי קבע"- זכויות אזרחיות מלאות למעט השתתפות בבחירות. </a:t>
            </a:r>
            <a:r>
              <a:rPr lang="he-IL" sz="2000" b="1" smtClean="0">
                <a:solidFill>
                  <a:schemeClr val="bg1"/>
                </a:solidFill>
                <a:latin typeface="Arial" charset="0"/>
              </a:rPr>
              <a:t>חינוך אוטונומי לערביי מזרח ירושלים</a:t>
            </a:r>
            <a:endParaRPr lang="he-IL" sz="2000" smtClean="0">
              <a:solidFill>
                <a:schemeClr val="bg1"/>
              </a:solidFill>
              <a:latin typeface="Arial" charset="0"/>
            </a:endParaRPr>
          </a:p>
          <a:p>
            <a:pPr marL="0" indent="0" eaLnBrk="1" fontAlgn="t" hangingPunct="1">
              <a:spcBef>
                <a:spcPct val="0"/>
              </a:spcBef>
            </a:pPr>
            <a:r>
              <a:rPr lang="he-IL" sz="2000" b="1" smtClean="0">
                <a:solidFill>
                  <a:schemeClr val="bg1"/>
                </a:solidFill>
              </a:rPr>
              <a:t>גידול משמעותי באוכלוסייה- ניהול העיר במצב גאו- פוליטי מורכב- בין שלוש תת- אוכלוסיות. </a:t>
            </a:r>
          </a:p>
          <a:p>
            <a:pPr marL="0" indent="0" eaLnBrk="1" fontAlgn="t" hangingPunct="1">
              <a:spcBef>
                <a:spcPct val="0"/>
              </a:spcBef>
            </a:pPr>
            <a:r>
              <a:rPr lang="he-IL" sz="2000" b="1" smtClean="0">
                <a:solidFill>
                  <a:schemeClr val="bg1"/>
                </a:solidFill>
                <a:latin typeface="Arial" charset="0"/>
              </a:rPr>
              <a:t>האם העיר באמת מאוחדת?? מזרח ומערב כשתי ערים נפרדות למעשה... אולם </a:t>
            </a:r>
            <a:r>
              <a:rPr lang="he-IL" sz="2000" b="1" smtClean="0">
                <a:solidFill>
                  <a:schemeClr val="bg1"/>
                </a:solidFill>
              </a:rPr>
              <a:t>ישנן שותפויות בתחום המסחר, תעשייה, רפואה, תחבורה, ספורט ועוד.. </a:t>
            </a:r>
          </a:p>
          <a:p>
            <a:pPr marL="0" indent="0" eaLnBrk="1" fontAlgn="t" hangingPunct="1">
              <a:spcBef>
                <a:spcPct val="0"/>
              </a:spcBef>
            </a:pPr>
            <a:endParaRPr lang="he-IL" sz="2000" smtClean="0">
              <a:solidFill>
                <a:schemeClr val="bg1"/>
              </a:solidFill>
              <a:latin typeface="Arial" charset="0"/>
            </a:endParaRPr>
          </a:p>
          <a:p>
            <a:pPr marL="0" indent="0">
              <a:buFont typeface="Arial" charset="0"/>
              <a:buNone/>
            </a:pPr>
            <a:endParaRPr lang="he-IL" smtClean="0"/>
          </a:p>
        </p:txBody>
      </p:sp>
      <p:sp>
        <p:nvSpPr>
          <p:cNvPr id="48130" name="מלבן 3"/>
          <p:cNvSpPr>
            <a:spLocks noChangeArrowheads="1"/>
          </p:cNvSpPr>
          <p:nvPr/>
        </p:nvSpPr>
        <p:spPr bwMode="auto">
          <a:xfrm>
            <a:off x="1331913" y="4437063"/>
            <a:ext cx="2924175" cy="369887"/>
          </a:xfrm>
          <a:prstGeom prst="rect">
            <a:avLst/>
          </a:prstGeom>
          <a:noFill/>
          <a:ln w="9525">
            <a:noFill/>
            <a:miter lim="800000"/>
            <a:headEnd/>
            <a:tailEnd/>
          </a:ln>
        </p:spPr>
        <p:txBody>
          <a:bodyPr wrap="none">
            <a:spAutoFit/>
          </a:bodyPr>
          <a:lstStyle/>
          <a:p>
            <a:r>
              <a:rPr lang="he-IL">
                <a:solidFill>
                  <a:srgbClr val="000000"/>
                </a:solidFill>
                <a:latin typeface="Calibri" pitchFamily="34" charset="0"/>
              </a:rPr>
              <a:t>שכונת רמות אלון, צפון ירושלים</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כותרת 1"/>
          <p:cNvSpPr>
            <a:spLocks noGrp="1"/>
          </p:cNvSpPr>
          <p:nvPr>
            <p:ph type="title"/>
          </p:nvPr>
        </p:nvSpPr>
        <p:spPr/>
        <p:txBody>
          <a:bodyPr/>
          <a:lstStyle/>
          <a:p>
            <a:r>
              <a:rPr lang="he-IL" smtClean="0"/>
              <a:t>שכונות יהודיות חדשות לאחר 67'</a:t>
            </a:r>
          </a:p>
        </p:txBody>
      </p:sp>
      <p:sp>
        <p:nvSpPr>
          <p:cNvPr id="50178" name="מציין מיקום תוכן 2"/>
          <p:cNvSpPr>
            <a:spLocks noGrp="1"/>
          </p:cNvSpPr>
          <p:nvPr>
            <p:ph idx="1"/>
          </p:nvPr>
        </p:nvSpPr>
        <p:spPr/>
        <p:txBody>
          <a:bodyPr/>
          <a:lstStyle/>
          <a:p>
            <a:r>
              <a:rPr lang="he-IL" sz="2400" smtClean="0"/>
              <a:t>10 שכונות חדשות נבנו ויושבו. בנייה של רצף טריטוריאלי שיממש את כוונת האיחוד. מרבית תושבי העיר המערבית כיום- חיים בשכונות אלו!</a:t>
            </a:r>
            <a:r>
              <a:rPr lang="en-US" sz="2400" smtClean="0">
                <a:cs typeface="Arial" charset="0"/>
              </a:rPr>
              <a:t> </a:t>
            </a:r>
            <a:endParaRPr lang="he-IL" sz="2400" smtClean="0"/>
          </a:p>
          <a:p>
            <a:r>
              <a:rPr lang="he-IL" sz="2400" smtClean="0"/>
              <a:t>בזירה הבינלאומית נחשבות שכונות אלו להתנחלויות בלתי- חוקיות, והיחס אליהן דומה ליחס של שאר יישובי יש"ע. </a:t>
            </a:r>
          </a:p>
          <a:p>
            <a:r>
              <a:rPr lang="he-IL" sz="2400" smtClean="0"/>
              <a:t>המציאות האורבאנית בירושלים כבר מזמן השכיחה מתושביה את הפוליטיקה...</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כותרת 2"/>
          <p:cNvSpPr>
            <a:spLocks noGrp="1"/>
          </p:cNvSpPr>
          <p:nvPr>
            <p:ph type="title"/>
          </p:nvPr>
        </p:nvSpPr>
        <p:spPr/>
        <p:txBody>
          <a:bodyPr/>
          <a:lstStyle/>
          <a:p>
            <a:r>
              <a:rPr lang="he-IL" smtClean="0"/>
              <a:t>חוק יסוד: ירושלים בירת ישראל (1980)</a:t>
            </a:r>
          </a:p>
        </p:txBody>
      </p:sp>
      <p:sp>
        <p:nvSpPr>
          <p:cNvPr id="51202" name="מציין מיקום תוכן 3"/>
          <p:cNvSpPr>
            <a:spLocks noGrp="1"/>
          </p:cNvSpPr>
          <p:nvPr>
            <p:ph idx="1"/>
          </p:nvPr>
        </p:nvSpPr>
        <p:spPr/>
        <p:txBody>
          <a:bodyPr/>
          <a:lstStyle/>
          <a:p>
            <a:r>
              <a:rPr lang="he-IL" sz="2400" smtClean="0"/>
              <a:t>13 שנה לאחר איחוד העיר נחקק חוק יסוד זה. </a:t>
            </a:r>
          </a:p>
          <a:p>
            <a:r>
              <a:rPr lang="he-IL" sz="2400" smtClean="0"/>
              <a:t>" ירושלים השלמה והמאוחדת היא בירת ישראל"- מקום מושבם של נשיא המדינה, הכנסת, הממשלה ובית המשפט העליון. </a:t>
            </a:r>
          </a:p>
          <a:p>
            <a:r>
              <a:rPr lang="he-IL" sz="2400" smtClean="0"/>
              <a:t>שמירה על המקומות הקדושים וחופש הפולחן</a:t>
            </a:r>
          </a:p>
          <a:p>
            <a:endParaRPr lang="he-IL" sz="2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כותרת 2"/>
          <p:cNvSpPr>
            <a:spLocks noGrp="1"/>
          </p:cNvSpPr>
          <p:nvPr>
            <p:ph type="title"/>
          </p:nvPr>
        </p:nvSpPr>
        <p:spPr/>
        <p:txBody>
          <a:bodyPr/>
          <a:lstStyle/>
          <a:p>
            <a:r>
              <a:rPr lang="he-IL" smtClean="0"/>
              <a:t>התגובה לחקיקת החוק</a:t>
            </a:r>
          </a:p>
        </p:txBody>
      </p:sp>
      <p:sp>
        <p:nvSpPr>
          <p:cNvPr id="53250" name="מציין מיקום תוכן 3"/>
          <p:cNvSpPr>
            <a:spLocks noGrp="1"/>
          </p:cNvSpPr>
          <p:nvPr>
            <p:ph idx="1"/>
          </p:nvPr>
        </p:nvSpPr>
        <p:spPr/>
        <p:txBody>
          <a:bodyPr/>
          <a:lstStyle/>
          <a:p>
            <a:r>
              <a:rPr lang="he-IL" sz="2800" smtClean="0"/>
              <a:t>מועצת הביטחון של האו"ם גינתה את ישראל על קבלת החוק- 13 שגרירויות של מדינות הוצאו מירושלים. </a:t>
            </a:r>
          </a:p>
          <a:p>
            <a:r>
              <a:rPr lang="he-IL" sz="2800" smtClean="0"/>
              <a:t>תיקון לחוק משנת 2000- "לא תועבר לגורם זר, מדיני או שלטוני, או לגורם זר אחר.. בין בדרך קבע ובין לתקופה קצובה, כל סמכות המתייחסת לתחום ירושלים והנתונה על פי דין למדינת ישראל או לעיריית ירושלים". ההגדרה מתייחסת לשטחים שצורפו לירושלים אחרי 1967. </a:t>
            </a:r>
          </a:p>
          <a:p>
            <a:endParaRPr lang="he-IL" sz="2800" smtClean="0"/>
          </a:p>
          <a:p>
            <a:endParaRPr lang="he-IL"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כותרת 2"/>
          <p:cNvSpPr>
            <a:spLocks noGrp="1"/>
          </p:cNvSpPr>
          <p:nvPr>
            <p:ph type="title"/>
          </p:nvPr>
        </p:nvSpPr>
        <p:spPr/>
        <p:txBody>
          <a:bodyPr/>
          <a:lstStyle/>
          <a:p>
            <a:r>
              <a:rPr lang="he-IL" smtClean="0"/>
              <a:t>דמוגרפיה בירושלים</a:t>
            </a:r>
          </a:p>
        </p:txBody>
      </p:sp>
      <p:sp>
        <p:nvSpPr>
          <p:cNvPr id="4" name="מציין מיקום תוכן 3"/>
          <p:cNvSpPr>
            <a:spLocks noGrp="1"/>
          </p:cNvSpPr>
          <p:nvPr>
            <p:ph idx="1"/>
          </p:nvPr>
        </p:nvSpPr>
        <p:spPr/>
        <p:txBody>
          <a:bodyPr/>
          <a:lstStyle/>
          <a:p>
            <a:pPr>
              <a:buFont typeface="Arial" pitchFamily="34" charset="0"/>
              <a:buChar char="•"/>
              <a:defRPr/>
            </a:pPr>
            <a:r>
              <a:rPr lang="he-IL" sz="1800" dirty="0" smtClean="0"/>
              <a:t>אוכלוסיית ירושלים גדלה פי 62 בפרק זמן של 130 שנה!</a:t>
            </a:r>
            <a:r>
              <a:rPr lang="en-US" sz="1800" dirty="0" smtClean="0"/>
              <a:t> </a:t>
            </a:r>
            <a:r>
              <a:rPr lang="he-IL" sz="1800" dirty="0" smtClean="0"/>
              <a:t> עדיין קיים רוב יהודי מאז המחצית השנייה של המאה ה- 19. </a:t>
            </a:r>
          </a:p>
          <a:p>
            <a:pPr>
              <a:buFont typeface="Arial" pitchFamily="34" charset="0"/>
              <a:buChar char="•"/>
              <a:defRPr/>
            </a:pPr>
            <a:r>
              <a:rPr lang="he-IL" sz="1800" dirty="0" smtClean="0"/>
              <a:t>אוכלוסיית העיר מורכבת מ- 3 תת-אוכלוסיות: חרדים, פלסטינים וציבור כללי יהודי. קבוצות אלו חיות בהפרדה תרבותית ואף פיסית זו מזו.</a:t>
            </a:r>
          </a:p>
          <a:p>
            <a:pPr>
              <a:buFont typeface="Arial" pitchFamily="34" charset="0"/>
              <a:buChar char="•"/>
              <a:defRPr/>
            </a:pPr>
            <a:r>
              <a:rPr lang="he-IL" sz="1800" dirty="0" smtClean="0"/>
              <a:t>יש הטוענים כי קיים כיום בירושלים "רוב לא- ציוני" הנובע מהצירוף המספרי של האוכלוסייה הפלסטינית והחרדית המתנגדות שתיהן לציונות. אולם, אין לכך משמעות מכיוון שאוכלוסיות אלו אינן נמצאות במצב של שיתוף אינטרסים. </a:t>
            </a:r>
          </a:p>
          <a:p>
            <a:pPr>
              <a:buFont typeface="Arial" pitchFamily="34" charset="0"/>
              <a:buChar char="•"/>
              <a:defRPr/>
            </a:pPr>
            <a:r>
              <a:rPr lang="he-IL" sz="1800" dirty="0" smtClean="0"/>
              <a:t>הטבלה מראה את תחזיות הגידול הדמוגרפי, כך שיכול להיווצר שוויון בין יהודים לפלסטינים בעוד כ- 20 שנה. </a:t>
            </a:r>
          </a:p>
          <a:p>
            <a:pPr marL="0" indent="0">
              <a:buFont typeface="Arial" pitchFamily="34" charset="0"/>
              <a:buNone/>
              <a:defRPr/>
            </a:pPr>
            <a:endParaRPr lang="he-IL" dirty="0"/>
          </a:p>
        </p:txBody>
      </p:sp>
      <p:pic>
        <p:nvPicPr>
          <p:cNvPr id="54275" name="תמונה 4"/>
          <p:cNvPicPr>
            <a:picLocks noChangeAspect="1" noChangeArrowheads="1"/>
          </p:cNvPicPr>
          <p:nvPr/>
        </p:nvPicPr>
        <p:blipFill>
          <a:blip r:embed="rId3"/>
          <a:srcRect/>
          <a:stretch>
            <a:fillRect/>
          </a:stretch>
        </p:blipFill>
        <p:spPr bwMode="auto">
          <a:xfrm>
            <a:off x="3779838" y="4292600"/>
            <a:ext cx="2508250" cy="1512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כותרת 1"/>
          <p:cNvSpPr>
            <a:spLocks noGrp="1"/>
          </p:cNvSpPr>
          <p:nvPr>
            <p:ph type="title"/>
          </p:nvPr>
        </p:nvSpPr>
        <p:spPr/>
        <p:txBody>
          <a:bodyPr/>
          <a:lstStyle/>
          <a:p>
            <a:r>
              <a:rPr lang="he-IL" smtClean="0"/>
              <a:t>מאזן הגירה בין- יישובי</a:t>
            </a:r>
          </a:p>
        </p:txBody>
      </p:sp>
      <p:sp>
        <p:nvSpPr>
          <p:cNvPr id="56322" name="מציין מיקום תוכן 2"/>
          <p:cNvSpPr>
            <a:spLocks noGrp="1"/>
          </p:cNvSpPr>
          <p:nvPr>
            <p:ph idx="1"/>
          </p:nvPr>
        </p:nvSpPr>
        <p:spPr/>
        <p:txBody>
          <a:bodyPr/>
          <a:lstStyle/>
          <a:p>
            <a:r>
              <a:rPr lang="he-IL" sz="2800" smtClean="0"/>
              <a:t>הפלסטינים נוטים להישאר בעיר- והריבוי הטבעי שלהם גדול</a:t>
            </a:r>
          </a:p>
          <a:p>
            <a:r>
              <a:rPr lang="he-IL" sz="2800" smtClean="0"/>
              <a:t>פחות עולים במגזר היהודי</a:t>
            </a:r>
          </a:p>
          <a:p>
            <a:r>
              <a:rPr lang="he-IL" sz="2800" smtClean="0"/>
              <a:t>שיעור ילודה גבוה במגזר החרדי</a:t>
            </a:r>
          </a:p>
          <a:p>
            <a:r>
              <a:rPr lang="he-IL" sz="2800" smtClean="0"/>
              <a:t>עזיבה של צעירים ומשכילים את העיר</a:t>
            </a:r>
          </a:p>
          <a:p>
            <a:r>
              <a:rPr lang="he-IL" sz="2800" smtClean="0"/>
              <a:t>עלייה במספר התושבים בירושלים- אולם המאזן הוא שלילי – לטובת האוכלוסייה הלא- יהודית.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כותרת 3"/>
          <p:cNvSpPr>
            <a:spLocks noGrp="1"/>
          </p:cNvSpPr>
          <p:nvPr>
            <p:ph type="title"/>
          </p:nvPr>
        </p:nvSpPr>
        <p:spPr/>
        <p:txBody>
          <a:bodyPr/>
          <a:lstStyle/>
          <a:p>
            <a:r>
              <a:rPr lang="he-IL" smtClean="0"/>
              <a:t>טרור וגדר הפרדה</a:t>
            </a:r>
          </a:p>
        </p:txBody>
      </p:sp>
      <p:sp>
        <p:nvSpPr>
          <p:cNvPr id="5" name="מציין מיקום תוכן 4"/>
          <p:cNvSpPr>
            <a:spLocks noGrp="1"/>
          </p:cNvSpPr>
          <p:nvPr>
            <p:ph idx="1"/>
          </p:nvPr>
        </p:nvSpPr>
        <p:spPr/>
        <p:txBody>
          <a:bodyPr/>
          <a:lstStyle/>
          <a:p>
            <a:pPr>
              <a:buFont typeface="Arial" pitchFamily="34" charset="0"/>
              <a:buChar char="•"/>
              <a:defRPr/>
            </a:pPr>
            <a:r>
              <a:rPr lang="he-IL" sz="2000" dirty="0" smtClean="0"/>
              <a:t>ירושלים ספגה טרור רב בתקופת האינתיפאדה השנייה. פיגועי טרור אלו פגעו בחוט השדרה הכלכלי, נפשי וחברתי בעיר. ירידה חדה בתיירות לירושלים. </a:t>
            </a:r>
          </a:p>
          <a:p>
            <a:pPr>
              <a:buFont typeface="Arial" pitchFamily="34" charset="0"/>
              <a:buChar char="•"/>
              <a:defRPr/>
            </a:pPr>
            <a:r>
              <a:rPr lang="he-IL" sz="2000" dirty="0" smtClean="0"/>
              <a:t>בעקבות כך, החליטה ממשלת ישראל לבנות את גדר ההפרדה, שעוברת לרוב על הקו הירוק ההיסטורי או בסמוך לו. </a:t>
            </a:r>
          </a:p>
          <a:p>
            <a:pPr>
              <a:buFont typeface="Arial" pitchFamily="34" charset="0"/>
              <a:buChar char="•"/>
              <a:defRPr/>
            </a:pPr>
            <a:r>
              <a:rPr lang="he-IL" sz="2000" dirty="0" smtClean="0"/>
              <a:t>בירושלים הגדר לא נבנתה על הקו הזה- כדי לא ליצור חלוקה מחודשת של העיר... לכן נוצרה מציאות שבה תושבים פלסטינים בירושלים נותרו מחוץ לגדר- למרות שהם אזרחי העיר.  </a:t>
            </a:r>
            <a:endParaRPr lang="he-IL" dirty="0" smtClean="0"/>
          </a:p>
          <a:p>
            <a:pPr marL="0" indent="0">
              <a:buFont typeface="Arial" pitchFamily="34" charset="0"/>
              <a:buNone/>
              <a:defRPr/>
            </a:pPr>
            <a:endParaRPr lang="he-I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כותרת 2"/>
          <p:cNvSpPr>
            <a:spLocks noGrp="1"/>
          </p:cNvSpPr>
          <p:nvPr>
            <p:ph type="title"/>
          </p:nvPr>
        </p:nvSpPr>
        <p:spPr/>
        <p:txBody>
          <a:bodyPr/>
          <a:lstStyle/>
          <a:p>
            <a:r>
              <a:rPr lang="he-IL" smtClean="0"/>
              <a:t>פערים כלכליים וחברתיים בירושלים- מתח בין מזרח ומערב</a:t>
            </a:r>
          </a:p>
        </p:txBody>
      </p:sp>
      <p:sp>
        <p:nvSpPr>
          <p:cNvPr id="59394" name="מציין מיקום תוכן 3"/>
          <p:cNvSpPr>
            <a:spLocks noGrp="1"/>
          </p:cNvSpPr>
          <p:nvPr>
            <p:ph idx="1"/>
          </p:nvPr>
        </p:nvSpPr>
        <p:spPr/>
        <p:txBody>
          <a:bodyPr/>
          <a:lstStyle/>
          <a:p>
            <a:r>
              <a:rPr lang="he-IL" dirty="0" smtClean="0"/>
              <a:t>פערים גדולים בין השכונות היהודיות לבין האזורים בהם מתגוררים התושבים הערבים= מזרח ומערב. </a:t>
            </a:r>
          </a:p>
          <a:p>
            <a:r>
              <a:rPr lang="he-IL" dirty="0" smtClean="0"/>
              <a:t>הפלסטינים נמנעים מלבחור ולהיבחר ולכן כוחם הפוליטי אינו קיים והם אינם תובעים את זכויותיהם המוניציפאליות. </a:t>
            </a:r>
          </a:p>
          <a:p>
            <a:r>
              <a:rPr lang="he-IL" dirty="0" smtClean="0"/>
              <a:t>מתח סביב נושא הבנייה בשכונות הפלסטיניות.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804634" y="0"/>
            <a:ext cx="7544052" cy="2585323"/>
          </a:xfrm>
          <a:prstGeom prst="rect">
            <a:avLst/>
          </a:prstGeom>
          <a:noFill/>
        </p:spPr>
        <p:txBody>
          <a:bodyPr wrap="none">
            <a:spAutoFit/>
          </a:bodyPr>
          <a:lstStyle/>
          <a:p>
            <a:pPr algn="ctr" fontAlgn="auto">
              <a:spcBef>
                <a:spcPts val="0"/>
              </a:spcBef>
              <a:spcAft>
                <a:spcPts val="0"/>
              </a:spcAft>
              <a:defRPr/>
            </a:pPr>
            <a:r>
              <a:rPr lang="he-IL" sz="5400" b="1" i="1" spc="100" dirty="0">
                <a:ln w="18000">
                  <a:solidFill>
                    <a:srgbClr val="4F81BD">
                      <a:satMod val="200000"/>
                      <a:tint val="72000"/>
                    </a:srgbClr>
                  </a:solidFill>
                  <a:prstDash val="solid"/>
                </a:ln>
                <a:solidFill>
                  <a:srgbClr val="FF0000">
                    <a:alpha val="5700"/>
                  </a:srgbClr>
                </a:solidFill>
                <a:effectLst>
                  <a:outerShdw blurRad="25000" dist="20000" dir="16020000" algn="tl">
                    <a:srgbClr val="4F81BD">
                      <a:satMod val="200000"/>
                      <a:shade val="1000"/>
                      <a:alpha val="60000"/>
                    </a:srgbClr>
                  </a:outerShdw>
                </a:effectLst>
                <a:latin typeface="+mn-lt"/>
                <a:cs typeface="+mn-cs"/>
              </a:rPr>
              <a:t>"מאה דורות חלמתי עלייך</a:t>
            </a:r>
            <a:br>
              <a:rPr lang="he-IL" sz="5400" b="1" i="1" spc="100" dirty="0">
                <a:ln w="18000">
                  <a:solidFill>
                    <a:srgbClr val="4F81BD">
                      <a:satMod val="200000"/>
                      <a:tint val="72000"/>
                    </a:srgbClr>
                  </a:solidFill>
                  <a:prstDash val="solid"/>
                </a:ln>
                <a:solidFill>
                  <a:srgbClr val="FF0000">
                    <a:alpha val="5700"/>
                  </a:srgbClr>
                </a:solidFill>
                <a:effectLst>
                  <a:outerShdw blurRad="25000" dist="20000" dir="16020000" algn="tl">
                    <a:srgbClr val="4F81BD">
                      <a:satMod val="200000"/>
                      <a:shade val="1000"/>
                      <a:alpha val="60000"/>
                    </a:srgbClr>
                  </a:outerShdw>
                </a:effectLst>
                <a:latin typeface="+mn-lt"/>
                <a:cs typeface="+mn-cs"/>
              </a:rPr>
            </a:br>
            <a:r>
              <a:rPr lang="he-IL" sz="5400" b="1" i="1" spc="100" dirty="0">
                <a:ln w="18000">
                  <a:solidFill>
                    <a:srgbClr val="4F81BD">
                      <a:satMod val="200000"/>
                      <a:tint val="72000"/>
                    </a:srgbClr>
                  </a:solidFill>
                  <a:prstDash val="solid"/>
                </a:ln>
                <a:solidFill>
                  <a:srgbClr val="FF0000">
                    <a:alpha val="5700"/>
                  </a:srgbClr>
                </a:solidFill>
                <a:effectLst>
                  <a:outerShdw blurRad="25000" dist="20000" dir="16020000" algn="tl">
                    <a:srgbClr val="4F81BD">
                      <a:satMod val="200000"/>
                      <a:shade val="1000"/>
                      <a:alpha val="60000"/>
                    </a:srgbClr>
                  </a:outerShdw>
                </a:effectLst>
                <a:latin typeface="+mn-lt"/>
                <a:cs typeface="+mn-cs"/>
              </a:rPr>
              <a:t>לזכות לראות באור פנייך"</a:t>
            </a:r>
          </a:p>
          <a:p>
            <a:pPr algn="ctr" fontAlgn="auto">
              <a:spcBef>
                <a:spcPts val="0"/>
              </a:spcBef>
              <a:spcAft>
                <a:spcPts val="0"/>
              </a:spcAft>
              <a:defRPr/>
            </a:pPr>
            <a:r>
              <a:rPr lang="he-IL" sz="2400" spc="100" dirty="0">
                <a:ln w="18000">
                  <a:solidFill>
                    <a:srgbClr val="4F81BD">
                      <a:satMod val="200000"/>
                      <a:tint val="72000"/>
                    </a:srgbClr>
                  </a:solidFill>
                  <a:prstDash val="solid"/>
                </a:ln>
                <a:solidFill>
                  <a:srgbClr val="4F81BD">
                    <a:satMod val="280000"/>
                    <a:tint val="100000"/>
                    <a:alpha val="5700"/>
                  </a:srgbClr>
                </a:solidFill>
                <a:latin typeface="+mn-lt"/>
                <a:cs typeface="+mn-cs"/>
              </a:rPr>
              <a:t>אביגדור המאירי</a:t>
            </a:r>
            <a:r>
              <a:rPr lang="he-IL" sz="5400" b="1" i="1" spc="100" dirty="0">
                <a:ln w="18000">
                  <a:solidFill>
                    <a:srgbClr val="4F81BD">
                      <a:satMod val="200000"/>
                      <a:tint val="72000"/>
                    </a:srgbClr>
                  </a:solidFill>
                  <a:prstDash val="solid"/>
                </a:ln>
                <a:solidFill>
                  <a:srgbClr val="4F81BD">
                    <a:satMod val="280000"/>
                    <a:tint val="100000"/>
                    <a:alpha val="5700"/>
                  </a:srgbClr>
                </a:solidFill>
                <a:effectLst>
                  <a:outerShdw blurRad="25000" dist="20000" dir="16020000" algn="tl">
                    <a:srgbClr val="4F81BD">
                      <a:satMod val="200000"/>
                      <a:shade val="1000"/>
                      <a:alpha val="60000"/>
                    </a:srgbClr>
                  </a:outerShdw>
                </a:effectLst>
                <a:latin typeface="+mn-lt"/>
                <a:cs typeface="+mn-cs"/>
              </a:rPr>
              <a:t>  </a:t>
            </a:r>
            <a:endParaRPr lang="he-IL" sz="5400" b="1" spc="100" dirty="0">
              <a:ln w="18000">
                <a:solidFill>
                  <a:srgbClr val="4F81BD">
                    <a:satMod val="200000"/>
                    <a:tint val="72000"/>
                  </a:srgbClr>
                </a:solidFill>
                <a:prstDash val="solid"/>
              </a:ln>
              <a:solidFill>
                <a:srgbClr val="4F81BD">
                  <a:satMod val="280000"/>
                  <a:tint val="100000"/>
                  <a:alpha val="5700"/>
                </a:srgbClr>
              </a:solidFill>
              <a:effectLst>
                <a:outerShdw blurRad="25000" dist="20000" dir="16020000" algn="tl">
                  <a:srgbClr val="4F81BD">
                    <a:satMod val="200000"/>
                    <a:shade val="1000"/>
                    <a:alpha val="60000"/>
                  </a:srgbClr>
                </a:outerShdw>
              </a:effectLst>
              <a:latin typeface="+mn-lt"/>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כותרת 2"/>
          <p:cNvSpPr>
            <a:spLocks noGrp="1"/>
          </p:cNvSpPr>
          <p:nvPr>
            <p:ph type="title"/>
          </p:nvPr>
        </p:nvSpPr>
        <p:spPr>
          <a:xfrm>
            <a:off x="468313" y="115888"/>
            <a:ext cx="8229600" cy="796925"/>
          </a:xfrm>
        </p:spPr>
        <p:txBody>
          <a:bodyPr/>
          <a:lstStyle/>
          <a:p>
            <a:r>
              <a:rPr lang="he-IL" sz="3200" smtClean="0">
                <a:solidFill>
                  <a:srgbClr val="002060"/>
                </a:solidFill>
              </a:rPr>
              <a:t>סיכום</a:t>
            </a:r>
          </a:p>
        </p:txBody>
      </p:sp>
      <p:graphicFrame>
        <p:nvGraphicFramePr>
          <p:cNvPr id="5" name="מציין מיקום תוכן 4"/>
          <p:cNvGraphicFramePr>
            <a:graphicFrameLocks noGrp="1"/>
          </p:cNvGraphicFramePr>
          <p:nvPr>
            <p:ph idx="1"/>
          </p:nvPr>
        </p:nvGraphicFramePr>
        <p:xfrm>
          <a:off x="1043212" y="836613"/>
          <a:ext cx="6984776" cy="5225447"/>
        </p:xfrm>
        <a:graphic>
          <a:graphicData uri="http://schemas.openxmlformats.org/drawingml/2006/table">
            <a:tbl>
              <a:tblPr rtl="1" firstRow="1" firstCol="1" bandRow="1">
                <a:tableStyleId>{5C22544A-7EE6-4342-B048-85BDC9FD1C3A}</a:tableStyleId>
              </a:tblPr>
              <a:tblGrid>
                <a:gridCol w="6984776"/>
              </a:tblGrid>
              <a:tr h="375457">
                <a:tc>
                  <a:txBody>
                    <a:bodyPr/>
                    <a:lstStyle/>
                    <a:p>
                      <a:pPr algn="ctr" rtl="1">
                        <a:lnSpc>
                          <a:spcPct val="115000"/>
                        </a:lnSpc>
                        <a:spcAft>
                          <a:spcPts val="0"/>
                        </a:spcAft>
                      </a:pPr>
                      <a:r>
                        <a:rPr lang="he-IL" sz="1400" dirty="0">
                          <a:effectLst/>
                        </a:rPr>
                        <a:t>בירושלים קיים רוב יהודי מזה כ-150 </a:t>
                      </a:r>
                      <a:r>
                        <a:rPr lang="he-IL" sz="1400" dirty="0" smtClean="0">
                          <a:effectLst/>
                        </a:rPr>
                        <a:t>שנה</a:t>
                      </a:r>
                      <a:endParaRPr lang="en-US" sz="1400" dirty="0">
                        <a:effectLst/>
                      </a:endParaRPr>
                    </a:p>
                  </a:txBody>
                  <a:tcPr marL="46121" marR="46121" marT="0" marB="0"/>
                </a:tc>
              </a:tr>
              <a:tr h="383164">
                <a:tc>
                  <a:txBody>
                    <a:bodyPr/>
                    <a:lstStyle/>
                    <a:p>
                      <a:pPr algn="ctr" rtl="1">
                        <a:lnSpc>
                          <a:spcPct val="115000"/>
                        </a:lnSpc>
                        <a:spcAft>
                          <a:spcPts val="0"/>
                        </a:spcAft>
                      </a:pPr>
                      <a:r>
                        <a:rPr lang="he-IL" sz="1400" dirty="0">
                          <a:effectLst/>
                        </a:rPr>
                        <a:t>ב-170 השנה האחרונות מספר התושבים בעיר גדל פי </a:t>
                      </a:r>
                      <a:r>
                        <a:rPr lang="he-IL" sz="1400" dirty="0" smtClean="0">
                          <a:effectLst/>
                        </a:rPr>
                        <a:t>62</a:t>
                      </a:r>
                      <a:endParaRPr lang="en-US" sz="1400" dirty="0">
                        <a:effectLst/>
                      </a:endParaRPr>
                    </a:p>
                  </a:txBody>
                  <a:tcPr marL="46121" marR="46121" marT="0" marB="0"/>
                </a:tc>
              </a:tr>
              <a:tr h="383164">
                <a:tc>
                  <a:txBody>
                    <a:bodyPr/>
                    <a:lstStyle/>
                    <a:p>
                      <a:pPr algn="ctr" rtl="1">
                        <a:lnSpc>
                          <a:spcPct val="115000"/>
                        </a:lnSpc>
                        <a:spcAft>
                          <a:spcPts val="0"/>
                        </a:spcAft>
                      </a:pPr>
                      <a:r>
                        <a:rPr lang="he-IL" sz="1400" dirty="0">
                          <a:effectLst/>
                        </a:rPr>
                        <a:t>במשך כל התקופות שנסקרו, העיר הייתה חצויה רק 19 שנה (1948-1967</a:t>
                      </a:r>
                      <a:r>
                        <a:rPr lang="he-IL" sz="1400" dirty="0" smtClean="0">
                          <a:effectLst/>
                        </a:rPr>
                        <a:t>)</a:t>
                      </a:r>
                      <a:endParaRPr lang="en-US" sz="1400" dirty="0">
                        <a:effectLst/>
                      </a:endParaRPr>
                    </a:p>
                  </a:txBody>
                  <a:tcPr marL="46121" marR="46121" marT="0" marB="0"/>
                </a:tc>
              </a:tr>
              <a:tr h="383164">
                <a:tc>
                  <a:txBody>
                    <a:bodyPr/>
                    <a:lstStyle/>
                    <a:p>
                      <a:pPr algn="ctr" rtl="1">
                        <a:lnSpc>
                          <a:spcPct val="115000"/>
                        </a:lnSpc>
                        <a:spcAft>
                          <a:spcPts val="0"/>
                        </a:spcAft>
                      </a:pPr>
                      <a:r>
                        <a:rPr lang="he-IL" sz="1400" dirty="0">
                          <a:effectLst/>
                        </a:rPr>
                        <a:t>בתקופת המנדט הבריטי הייתה תנופת פיתוח בירושלים שסימניה ניכרים עד </a:t>
                      </a:r>
                      <a:r>
                        <a:rPr lang="he-IL" sz="1400" dirty="0" smtClean="0">
                          <a:effectLst/>
                        </a:rPr>
                        <a:t>היום</a:t>
                      </a:r>
                      <a:endParaRPr lang="en-US" sz="1400" dirty="0">
                        <a:effectLst/>
                      </a:endParaRPr>
                    </a:p>
                  </a:txBody>
                  <a:tcPr marL="46121" marR="46121" marT="0" marB="0"/>
                </a:tc>
              </a:tr>
              <a:tr h="564021">
                <a:tc>
                  <a:txBody>
                    <a:bodyPr/>
                    <a:lstStyle/>
                    <a:p>
                      <a:pPr algn="ctr" rtl="1">
                        <a:lnSpc>
                          <a:spcPct val="115000"/>
                        </a:lnSpc>
                        <a:spcAft>
                          <a:spcPts val="0"/>
                        </a:spcAft>
                      </a:pPr>
                      <a:r>
                        <a:rPr lang="he-IL" sz="1400" dirty="0">
                          <a:effectLst/>
                        </a:rPr>
                        <a:t>בתקופה בה העיר הייתה חצויה התקיימה תנופת פיתוח במערב העיר</a:t>
                      </a:r>
                      <a:r>
                        <a:rPr lang="he-IL" sz="1400">
                          <a:effectLst/>
                        </a:rPr>
                        <a:t>: </a:t>
                      </a:r>
                      <a:r>
                        <a:rPr lang="he-IL" sz="1400" smtClean="0">
                          <a:effectLst/>
                        </a:rPr>
                        <a:t>נ</a:t>
                      </a:r>
                    </a:p>
                    <a:p>
                      <a:pPr algn="ctr" rtl="1">
                        <a:lnSpc>
                          <a:spcPct val="115000"/>
                        </a:lnSpc>
                        <a:spcAft>
                          <a:spcPts val="0"/>
                        </a:spcAft>
                      </a:pPr>
                      <a:r>
                        <a:rPr lang="he-IL" sz="1400" smtClean="0">
                          <a:effectLst/>
                        </a:rPr>
                        <a:t>בנתה </a:t>
                      </a:r>
                      <a:r>
                        <a:rPr lang="he-IL" sz="1400" dirty="0">
                          <a:effectLst/>
                        </a:rPr>
                        <a:t>עיר הבירה של מדינת </a:t>
                      </a:r>
                      <a:r>
                        <a:rPr lang="he-IL" sz="1400" dirty="0" smtClean="0">
                          <a:effectLst/>
                        </a:rPr>
                        <a:t>ישראל</a:t>
                      </a:r>
                      <a:endParaRPr lang="en-US" sz="1400" dirty="0">
                        <a:effectLst/>
                      </a:endParaRPr>
                    </a:p>
                  </a:txBody>
                  <a:tcPr marL="46121" marR="46121" marT="0" marB="0"/>
                </a:tc>
              </a:tr>
              <a:tr h="421071">
                <a:tc>
                  <a:txBody>
                    <a:bodyPr/>
                    <a:lstStyle/>
                    <a:p>
                      <a:pPr algn="ctr" rtl="1">
                        <a:lnSpc>
                          <a:spcPct val="115000"/>
                        </a:lnSpc>
                        <a:spcAft>
                          <a:spcPts val="0"/>
                        </a:spcAft>
                      </a:pPr>
                      <a:r>
                        <a:rPr lang="he-IL" sz="1400" dirty="0">
                          <a:effectLst/>
                        </a:rPr>
                        <a:t>עם תום מלחמת ששת הימים הורחבו גבולות ירושלים לממדים חסרי תקדים </a:t>
                      </a:r>
                      <a:endParaRPr lang="he-IL" sz="1400" dirty="0" smtClean="0">
                        <a:effectLst/>
                      </a:endParaRPr>
                    </a:p>
                    <a:p>
                      <a:pPr algn="ctr" rtl="1">
                        <a:lnSpc>
                          <a:spcPct val="115000"/>
                        </a:lnSpc>
                        <a:spcAft>
                          <a:spcPts val="0"/>
                        </a:spcAft>
                      </a:pPr>
                      <a:r>
                        <a:rPr lang="he-IL" sz="1400" dirty="0" smtClean="0">
                          <a:effectLst/>
                        </a:rPr>
                        <a:t>והעיר </a:t>
                      </a:r>
                      <a:r>
                        <a:rPr lang="he-IL" sz="1400" dirty="0">
                          <a:effectLst/>
                        </a:rPr>
                        <a:t>הפכה למטרופולין </a:t>
                      </a:r>
                      <a:endParaRPr lang="en-US" sz="1400" dirty="0">
                        <a:effectLst/>
                      </a:endParaRPr>
                    </a:p>
                  </a:txBody>
                  <a:tcPr marL="46121" marR="46121" marT="0" marB="0"/>
                </a:tc>
              </a:tr>
              <a:tr h="383164">
                <a:tc>
                  <a:txBody>
                    <a:bodyPr/>
                    <a:lstStyle/>
                    <a:p>
                      <a:pPr algn="ctr" rtl="1">
                        <a:lnSpc>
                          <a:spcPct val="115000"/>
                        </a:lnSpc>
                        <a:spcAft>
                          <a:spcPts val="0"/>
                        </a:spcAft>
                      </a:pPr>
                      <a:r>
                        <a:rPr lang="he-IL" sz="1400" dirty="0">
                          <a:effectLst/>
                        </a:rPr>
                        <a:t>ערביי מזרח ירושלים הוכרו כתושבים עם זכויות אזרח (כמעט) </a:t>
                      </a:r>
                      <a:r>
                        <a:rPr lang="he-IL" sz="1400" dirty="0" smtClean="0">
                          <a:effectLst/>
                        </a:rPr>
                        <a:t>מלאות</a:t>
                      </a:r>
                      <a:endParaRPr lang="en-US" sz="1400" dirty="0">
                        <a:effectLst/>
                      </a:endParaRPr>
                    </a:p>
                  </a:txBody>
                  <a:tcPr marL="46121" marR="46121" marT="0" marB="0"/>
                </a:tc>
              </a:tr>
              <a:tr h="574980">
                <a:tc>
                  <a:txBody>
                    <a:bodyPr/>
                    <a:lstStyle/>
                    <a:p>
                      <a:pPr algn="ctr" rtl="1">
                        <a:lnSpc>
                          <a:spcPct val="115000"/>
                        </a:lnSpc>
                        <a:spcAft>
                          <a:spcPts val="0"/>
                        </a:spcAft>
                      </a:pPr>
                      <a:r>
                        <a:rPr lang="he-IL" sz="1400" dirty="0">
                          <a:effectLst/>
                        </a:rPr>
                        <a:t>חוק יסוד ירושלים ומדיניות ממשלות ישראל העמיקו את האחיזה הישראלית בגבולות ירושלים, למורת רוחה של הקהילייה </a:t>
                      </a:r>
                      <a:r>
                        <a:rPr lang="he-IL" sz="1400" dirty="0" smtClean="0">
                          <a:effectLst/>
                        </a:rPr>
                        <a:t>הבינלאומית</a:t>
                      </a:r>
                    </a:p>
                  </a:txBody>
                  <a:tcPr marL="46121" marR="46121" marT="0" marB="0"/>
                </a:tc>
              </a:tr>
              <a:tr h="574980">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he-IL" sz="1400" b="1" kern="1200" dirty="0" smtClean="0">
                          <a:solidFill>
                            <a:schemeClr val="lt1"/>
                          </a:solidFill>
                          <a:effectLst/>
                          <a:latin typeface="+mn-lt"/>
                          <a:ea typeface="+mn-ea"/>
                          <a:cs typeface="+mn-cs"/>
                        </a:rPr>
                        <a:t>הדמוגרפיה הירושלמית מורכבת</a:t>
                      </a:r>
                      <a:r>
                        <a:rPr lang="he-IL" sz="1400" b="1" kern="1200" baseline="0" dirty="0" smtClean="0">
                          <a:solidFill>
                            <a:schemeClr val="lt1"/>
                          </a:solidFill>
                          <a:effectLst/>
                          <a:latin typeface="+mn-lt"/>
                          <a:ea typeface="+mn-ea"/>
                          <a:cs typeface="+mn-cs"/>
                        </a:rPr>
                        <a:t> משלוש</a:t>
                      </a:r>
                      <a:r>
                        <a:rPr lang="he-IL" sz="1400" b="1" kern="1200" dirty="0" smtClean="0">
                          <a:solidFill>
                            <a:schemeClr val="lt1"/>
                          </a:solidFill>
                          <a:effectLst/>
                          <a:latin typeface="+mn-lt"/>
                          <a:ea typeface="+mn-ea"/>
                          <a:cs typeface="+mn-cs"/>
                        </a:rPr>
                        <a:t> קבוצות החיות זו לצד זו (ערבים, חרדים, סקטור יהוד כללי), גידול הדרגתי של המיעוט הערבי, הגירה של צעירים-משכילים</a:t>
                      </a:r>
                      <a:endParaRPr lang="he-IL" sz="1400" b="1" kern="1200" noProof="0" dirty="0" smtClean="0">
                        <a:solidFill>
                          <a:schemeClr val="lt1"/>
                        </a:solidFill>
                        <a:effectLst/>
                        <a:latin typeface="+mn-lt"/>
                        <a:ea typeface="+mn-ea"/>
                        <a:cs typeface="+mn-cs"/>
                      </a:endParaRPr>
                    </a:p>
                  </a:txBody>
                  <a:tcPr marL="46121" marR="46121" marT="0" marB="0"/>
                </a:tc>
              </a:tr>
              <a:tr h="621897">
                <a:tc>
                  <a:txBody>
                    <a:bodyPr/>
                    <a:lstStyle/>
                    <a:p>
                      <a:pPr algn="ctr" rtl="1">
                        <a:lnSpc>
                          <a:spcPct val="115000"/>
                        </a:lnSpc>
                        <a:spcAft>
                          <a:spcPts val="0"/>
                        </a:spcAft>
                      </a:pPr>
                      <a:r>
                        <a:rPr lang="he-IL" sz="1400" dirty="0">
                          <a:effectLst/>
                        </a:rPr>
                        <a:t>קיים פער כלכלי עמוק בין מערב ומזרח ירושלים. </a:t>
                      </a:r>
                      <a:endParaRPr lang="he-IL" sz="1400" dirty="0" smtClean="0">
                        <a:effectLst/>
                      </a:endParaRPr>
                    </a:p>
                    <a:p>
                      <a:pPr algn="ctr" rtl="1">
                        <a:lnSpc>
                          <a:spcPct val="115000"/>
                        </a:lnSpc>
                        <a:spcAft>
                          <a:spcPts val="0"/>
                        </a:spcAft>
                      </a:pPr>
                      <a:r>
                        <a:rPr lang="he-IL" sz="1400" dirty="0" smtClean="0">
                          <a:effectLst/>
                        </a:rPr>
                        <a:t>כל </a:t>
                      </a:r>
                      <a:r>
                        <a:rPr lang="he-IL" sz="1400" dirty="0">
                          <a:effectLst/>
                        </a:rPr>
                        <a:t>ממשלות ישראל הצהירו כי יש להן עניין לצמצם פער </a:t>
                      </a:r>
                      <a:r>
                        <a:rPr lang="he-IL" sz="1400" dirty="0" smtClean="0">
                          <a:effectLst/>
                        </a:rPr>
                        <a:t>זה</a:t>
                      </a:r>
                      <a:endParaRPr lang="en-US" sz="1400" dirty="0">
                        <a:effectLst/>
                      </a:endParaRPr>
                    </a:p>
                  </a:txBody>
                  <a:tcPr marL="46121" marR="46121" marT="0" marB="0"/>
                </a:tc>
              </a:tr>
              <a:tr h="383164">
                <a:tc>
                  <a:txBody>
                    <a:bodyPr/>
                    <a:lstStyle/>
                    <a:p>
                      <a:pPr algn="ctr" rtl="1">
                        <a:lnSpc>
                          <a:spcPct val="115000"/>
                        </a:lnSpc>
                        <a:spcAft>
                          <a:spcPts val="0"/>
                        </a:spcAft>
                      </a:pPr>
                      <a:r>
                        <a:rPr lang="he-IL" sz="1400" dirty="0">
                          <a:effectLst/>
                        </a:rPr>
                        <a:t>בעקבות האינתיפאדה השנייה הוקמה גדר הפרדה סביב ירושלים </a:t>
                      </a:r>
                      <a:endParaRPr lang="he-IL" sz="1400" dirty="0" smtClean="0">
                        <a:effectLst/>
                      </a:endParaRPr>
                    </a:p>
                    <a:p>
                      <a:pPr algn="ctr" rtl="1">
                        <a:lnSpc>
                          <a:spcPct val="115000"/>
                        </a:lnSpc>
                        <a:spcAft>
                          <a:spcPts val="0"/>
                        </a:spcAft>
                      </a:pPr>
                      <a:r>
                        <a:rPr lang="he-IL" sz="1400" dirty="0" smtClean="0">
                          <a:effectLst/>
                        </a:rPr>
                        <a:t>שיצרה </a:t>
                      </a:r>
                      <a:r>
                        <a:rPr lang="he-IL" sz="1400" dirty="0">
                          <a:effectLst/>
                        </a:rPr>
                        <a:t>מציאות חדשה במרחב </a:t>
                      </a:r>
                      <a:r>
                        <a:rPr lang="he-IL" sz="1400" dirty="0" smtClean="0">
                          <a:effectLst/>
                        </a:rPr>
                        <a:t>המטרופוליטני</a:t>
                      </a:r>
                      <a:endParaRPr lang="en-US" sz="1400" dirty="0" smtClean="0">
                        <a:effectLst/>
                      </a:endParaRPr>
                    </a:p>
                  </a:txBody>
                  <a:tcPr marL="46121" marR="46121"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p:cNvGraphicFramePr>
            <a:graphicFrameLocks noGrp="1"/>
          </p:cNvGraphicFramePr>
          <p:nvPr/>
        </p:nvGraphicFramePr>
        <p:xfrm>
          <a:off x="1548409" y="784225"/>
          <a:ext cx="6336704" cy="4315209"/>
        </p:xfrm>
        <a:graphic>
          <a:graphicData uri="http://schemas.openxmlformats.org/drawingml/2006/table">
            <a:tbl>
              <a:tblPr rtl="1" firstRow="1" bandRow="1">
                <a:tableStyleId>{5C22544A-7EE6-4342-B048-85BDC9FD1C3A}</a:tableStyleId>
              </a:tblPr>
              <a:tblGrid>
                <a:gridCol w="2036238"/>
                <a:gridCol w="2150233"/>
                <a:gridCol w="2150233"/>
              </a:tblGrid>
              <a:tr h="382300">
                <a:tc>
                  <a:txBody>
                    <a:bodyPr/>
                    <a:lstStyle/>
                    <a:p>
                      <a:pPr algn="ctr" rtl="1"/>
                      <a:r>
                        <a:rPr lang="he-IL" dirty="0" smtClean="0"/>
                        <a:t>התקופה</a:t>
                      </a:r>
                      <a:endParaRPr lang="he-IL" dirty="0"/>
                    </a:p>
                  </a:txBody>
                  <a:tcPr/>
                </a:tc>
                <a:tc>
                  <a:txBody>
                    <a:bodyPr/>
                    <a:lstStyle/>
                    <a:p>
                      <a:pPr algn="ctr" rtl="1"/>
                      <a:r>
                        <a:rPr lang="he-IL" dirty="0" smtClean="0"/>
                        <a:t>תאריכים</a:t>
                      </a:r>
                      <a:endParaRPr lang="he-IL" dirty="0"/>
                    </a:p>
                  </a:txBody>
                  <a:tcPr/>
                </a:tc>
                <a:tc>
                  <a:txBody>
                    <a:bodyPr/>
                    <a:lstStyle/>
                    <a:p>
                      <a:pPr algn="ctr" rtl="1"/>
                      <a:r>
                        <a:rPr lang="he-IL" dirty="0" smtClean="0"/>
                        <a:t>סוגיות</a:t>
                      </a:r>
                      <a:endParaRPr lang="he-IL" dirty="0"/>
                    </a:p>
                  </a:txBody>
                  <a:tcPr/>
                </a:tc>
              </a:tr>
              <a:tr h="860174">
                <a:tc>
                  <a:txBody>
                    <a:bodyPr/>
                    <a:lstStyle/>
                    <a:p>
                      <a:pPr algn="r" rtl="1"/>
                      <a:r>
                        <a:rPr lang="he-IL" dirty="0" smtClean="0"/>
                        <a:t>שלהי</a:t>
                      </a:r>
                      <a:r>
                        <a:rPr lang="he-IL" baseline="0" dirty="0" smtClean="0"/>
                        <a:t> האימפריה </a:t>
                      </a:r>
                      <a:r>
                        <a:rPr lang="he-IL" baseline="0" dirty="0" err="1" smtClean="0"/>
                        <a:t>העותמאנית</a:t>
                      </a:r>
                      <a:endParaRPr lang="he-IL" dirty="0"/>
                    </a:p>
                  </a:txBody>
                  <a:tcPr/>
                </a:tc>
                <a:tc>
                  <a:txBody>
                    <a:bodyPr/>
                    <a:lstStyle/>
                    <a:p>
                      <a:pPr algn="r" rtl="1"/>
                      <a:r>
                        <a:rPr lang="he-IL" dirty="0" smtClean="0"/>
                        <a:t>עד 1917</a:t>
                      </a:r>
                      <a:endParaRPr lang="he-IL" dirty="0"/>
                    </a:p>
                  </a:txBody>
                  <a:tcPr/>
                </a:tc>
                <a:tc>
                  <a:txBody>
                    <a:bodyPr/>
                    <a:lstStyle/>
                    <a:p>
                      <a:pPr marL="285750" indent="-285750" algn="r" rtl="1">
                        <a:buFont typeface="Arial" pitchFamily="34" charset="0"/>
                        <a:buChar char="•"/>
                      </a:pPr>
                      <a:r>
                        <a:rPr lang="he-IL" sz="1200" dirty="0" smtClean="0"/>
                        <a:t>התחדשות אורבאנית</a:t>
                      </a:r>
                    </a:p>
                    <a:p>
                      <a:pPr marL="285750" indent="-285750" algn="r" rtl="1">
                        <a:buFont typeface="Arial" pitchFamily="34" charset="0"/>
                        <a:buChar char="•"/>
                      </a:pPr>
                      <a:r>
                        <a:rPr lang="he-IL" sz="1200" dirty="0" smtClean="0"/>
                        <a:t>כניסת העולם הנוצרי והציונות המודרנית</a:t>
                      </a:r>
                    </a:p>
                    <a:p>
                      <a:pPr marL="285750" indent="-285750" algn="r" rtl="1">
                        <a:buFont typeface="Arial" pitchFamily="34" charset="0"/>
                        <a:buChar char="•"/>
                      </a:pPr>
                      <a:r>
                        <a:rPr lang="he-IL" sz="1200" dirty="0" smtClean="0"/>
                        <a:t>רוב יהודי</a:t>
                      </a:r>
                      <a:endParaRPr lang="he-IL" sz="1200" dirty="0"/>
                    </a:p>
                  </a:txBody>
                  <a:tcPr/>
                </a:tc>
              </a:tr>
              <a:tr h="809066">
                <a:tc>
                  <a:txBody>
                    <a:bodyPr/>
                    <a:lstStyle/>
                    <a:p>
                      <a:pPr algn="r" rtl="1"/>
                      <a:r>
                        <a:rPr lang="he-IL" dirty="0" smtClean="0"/>
                        <a:t>המנדט הבריטי</a:t>
                      </a:r>
                      <a:endParaRPr lang="he-IL" dirty="0"/>
                    </a:p>
                  </a:txBody>
                  <a:tcPr/>
                </a:tc>
                <a:tc>
                  <a:txBody>
                    <a:bodyPr/>
                    <a:lstStyle/>
                    <a:p>
                      <a:pPr algn="r" rtl="1"/>
                      <a:r>
                        <a:rPr lang="he-IL" dirty="0" smtClean="0"/>
                        <a:t>1917-1948</a:t>
                      </a:r>
                      <a:endParaRPr lang="he-IL" dirty="0"/>
                    </a:p>
                  </a:txBody>
                  <a:tcPr/>
                </a:tc>
                <a:tc>
                  <a:txBody>
                    <a:bodyPr/>
                    <a:lstStyle/>
                    <a:p>
                      <a:pPr marL="285750" indent="-285750" algn="r" rtl="1">
                        <a:buFont typeface="Arial" pitchFamily="34" charset="0"/>
                        <a:buChar char="•"/>
                      </a:pPr>
                      <a:r>
                        <a:rPr lang="he-IL" sz="1200" dirty="0" smtClean="0"/>
                        <a:t>פיתוח מאסיבי של העיר</a:t>
                      </a:r>
                    </a:p>
                    <a:p>
                      <a:pPr marL="285750" indent="-285750" algn="r" rtl="1">
                        <a:buFont typeface="Arial" pitchFamily="34" charset="0"/>
                        <a:buChar char="•"/>
                      </a:pPr>
                      <a:r>
                        <a:rPr lang="he-IL" sz="1200" dirty="0" smtClean="0"/>
                        <a:t>גיבוש רוב יהודי</a:t>
                      </a:r>
                    </a:p>
                    <a:p>
                      <a:pPr marL="285750" indent="-285750" algn="r" rtl="1">
                        <a:buFont typeface="Arial" pitchFamily="34" charset="0"/>
                        <a:buChar char="•"/>
                      </a:pPr>
                      <a:r>
                        <a:rPr lang="he-IL" sz="1200" dirty="0" smtClean="0"/>
                        <a:t>הוויית</a:t>
                      </a:r>
                      <a:r>
                        <a:rPr lang="he-IL" sz="1200" baseline="0" dirty="0" smtClean="0"/>
                        <a:t> חיים ציונית</a:t>
                      </a:r>
                    </a:p>
                    <a:p>
                      <a:pPr marL="285750" indent="-285750" algn="r" rtl="1">
                        <a:buFont typeface="Arial" pitchFamily="34" charset="0"/>
                        <a:buChar char="•"/>
                      </a:pPr>
                      <a:r>
                        <a:rPr lang="he-IL" sz="1200" baseline="0" dirty="0" smtClean="0"/>
                        <a:t>סכסוך יהודי- ערבי</a:t>
                      </a:r>
                      <a:endParaRPr lang="he-IL" sz="1200" dirty="0"/>
                    </a:p>
                  </a:txBody>
                  <a:tcPr/>
                </a:tc>
              </a:tr>
              <a:tr h="860174">
                <a:tc>
                  <a:txBody>
                    <a:bodyPr/>
                    <a:lstStyle/>
                    <a:p>
                      <a:pPr algn="r" rtl="1"/>
                      <a:r>
                        <a:rPr lang="he-IL" dirty="0" smtClean="0"/>
                        <a:t>העיר החצויה</a:t>
                      </a:r>
                      <a:endParaRPr lang="he-IL" dirty="0"/>
                    </a:p>
                  </a:txBody>
                  <a:tcPr/>
                </a:tc>
                <a:tc>
                  <a:txBody>
                    <a:bodyPr/>
                    <a:lstStyle/>
                    <a:p>
                      <a:pPr algn="r" rtl="1"/>
                      <a:r>
                        <a:rPr lang="he-IL" dirty="0" smtClean="0"/>
                        <a:t>1948-1967</a:t>
                      </a:r>
                      <a:endParaRPr lang="he-IL" dirty="0"/>
                    </a:p>
                  </a:txBody>
                  <a:tcPr/>
                </a:tc>
                <a:tc>
                  <a:txBody>
                    <a:bodyPr/>
                    <a:lstStyle/>
                    <a:p>
                      <a:pPr marL="285750" indent="-285750" algn="r" rtl="1">
                        <a:buFont typeface="Arial" pitchFamily="34" charset="0"/>
                        <a:buChar char="•"/>
                      </a:pPr>
                      <a:r>
                        <a:rPr lang="he-IL" sz="1200" dirty="0" smtClean="0"/>
                        <a:t>נתק מאתרים מקודשים</a:t>
                      </a:r>
                    </a:p>
                    <a:p>
                      <a:pPr marL="285750" indent="-285750" algn="r" rtl="1">
                        <a:buFont typeface="Arial" pitchFamily="34" charset="0"/>
                        <a:buChar char="•"/>
                      </a:pPr>
                      <a:r>
                        <a:rPr lang="he-IL" sz="1200" dirty="0" smtClean="0"/>
                        <a:t>עיר קצה- גבול</a:t>
                      </a:r>
                      <a:r>
                        <a:rPr lang="he-IL" sz="1200" baseline="0" dirty="0" smtClean="0"/>
                        <a:t> בתוכה</a:t>
                      </a:r>
                    </a:p>
                    <a:p>
                      <a:pPr marL="285750" indent="-285750" algn="r" rtl="1">
                        <a:buFont typeface="Arial" pitchFamily="34" charset="0"/>
                        <a:buChar char="•"/>
                      </a:pPr>
                      <a:r>
                        <a:rPr lang="he-IL" sz="1200" baseline="0" dirty="0" smtClean="0"/>
                        <a:t>התפתחות העיר המערבית</a:t>
                      </a:r>
                      <a:endParaRPr lang="he-IL" sz="1200" dirty="0" smtClean="0"/>
                    </a:p>
                    <a:p>
                      <a:pPr marL="285750" indent="-285750" algn="r" rtl="1">
                        <a:buFont typeface="Arial" pitchFamily="34" charset="0"/>
                        <a:buChar char="•"/>
                      </a:pPr>
                      <a:r>
                        <a:rPr lang="he-IL" sz="1200" dirty="0" smtClean="0"/>
                        <a:t>התבססות עיר הבירה</a:t>
                      </a:r>
                      <a:endParaRPr lang="he-IL" sz="1200" dirty="0"/>
                    </a:p>
                  </a:txBody>
                  <a:tcPr/>
                </a:tc>
              </a:tr>
              <a:tr h="1389601">
                <a:tc>
                  <a:txBody>
                    <a:bodyPr/>
                    <a:lstStyle/>
                    <a:p>
                      <a:pPr algn="r" rtl="1"/>
                      <a:r>
                        <a:rPr lang="he-IL" dirty="0" smtClean="0"/>
                        <a:t>אחרי מלחמת ששת הימים </a:t>
                      </a:r>
                      <a:endParaRPr lang="he-IL" dirty="0"/>
                    </a:p>
                  </a:txBody>
                  <a:tcPr/>
                </a:tc>
                <a:tc>
                  <a:txBody>
                    <a:bodyPr/>
                    <a:lstStyle/>
                    <a:p>
                      <a:pPr algn="r" rtl="1"/>
                      <a:r>
                        <a:rPr lang="he-IL" dirty="0" smtClean="0"/>
                        <a:t>1967</a:t>
                      </a:r>
                      <a:r>
                        <a:rPr lang="he-IL" baseline="0" dirty="0" smtClean="0"/>
                        <a:t> ואילך</a:t>
                      </a:r>
                      <a:endParaRPr lang="he-IL" dirty="0"/>
                    </a:p>
                  </a:txBody>
                  <a:tcPr/>
                </a:tc>
                <a:tc>
                  <a:txBody>
                    <a:bodyPr/>
                    <a:lstStyle/>
                    <a:p>
                      <a:pPr marL="285750" indent="-285750" algn="r" defTabSz="914400" rtl="1" eaLnBrk="1" latinLnBrk="0" hangingPunct="1">
                        <a:buFont typeface="Arial" pitchFamily="34" charset="0"/>
                        <a:buChar char="•"/>
                      </a:pPr>
                      <a:r>
                        <a:rPr lang="he-IL" sz="1200" kern="1200" dirty="0" smtClean="0">
                          <a:solidFill>
                            <a:schemeClr val="dk1"/>
                          </a:solidFill>
                          <a:latin typeface="+mn-lt"/>
                          <a:ea typeface="+mn-ea"/>
                          <a:cs typeface="+mn-cs"/>
                        </a:rPr>
                        <a:t>הרחבת גבולות מאסיבית</a:t>
                      </a:r>
                    </a:p>
                    <a:p>
                      <a:pPr marL="285750" indent="-285750" algn="r" defTabSz="914400" rtl="1" eaLnBrk="1" latinLnBrk="0" hangingPunct="1">
                        <a:buFont typeface="Arial" pitchFamily="34" charset="0"/>
                        <a:buChar char="•"/>
                      </a:pPr>
                      <a:r>
                        <a:rPr lang="he-IL" sz="1200" kern="1200" dirty="0" smtClean="0">
                          <a:solidFill>
                            <a:schemeClr val="dk1"/>
                          </a:solidFill>
                          <a:latin typeface="+mn-lt"/>
                          <a:ea typeface="+mn-ea"/>
                          <a:cs typeface="+mn-cs"/>
                        </a:rPr>
                        <a:t>מעמד ערביי מזרח י-ם</a:t>
                      </a:r>
                    </a:p>
                    <a:p>
                      <a:pPr marL="285750" indent="-285750" algn="r" defTabSz="914400" rtl="1" eaLnBrk="1" latinLnBrk="0" hangingPunct="1">
                        <a:buFont typeface="Arial" pitchFamily="34" charset="0"/>
                        <a:buChar char="•"/>
                      </a:pPr>
                      <a:r>
                        <a:rPr lang="he-IL" sz="1200" kern="1200" dirty="0" smtClean="0">
                          <a:solidFill>
                            <a:schemeClr val="dk1"/>
                          </a:solidFill>
                          <a:latin typeface="+mn-lt"/>
                          <a:ea typeface="+mn-ea"/>
                          <a:cs typeface="+mn-cs"/>
                        </a:rPr>
                        <a:t>שכונות חדשות במזרח העיר</a:t>
                      </a:r>
                    </a:p>
                    <a:p>
                      <a:pPr marL="285750" indent="-285750" algn="r" defTabSz="914400" rtl="1" eaLnBrk="1" latinLnBrk="0" hangingPunct="1">
                        <a:buFont typeface="Arial" pitchFamily="34" charset="0"/>
                        <a:buChar char="•"/>
                      </a:pPr>
                      <a:r>
                        <a:rPr lang="he-IL" sz="1200" kern="1200" dirty="0" smtClean="0">
                          <a:solidFill>
                            <a:schemeClr val="dk1"/>
                          </a:solidFill>
                          <a:latin typeface="+mn-lt"/>
                          <a:ea typeface="+mn-ea"/>
                          <a:cs typeface="+mn-cs"/>
                        </a:rPr>
                        <a:t>גידול משמעותי באוכלוסייה</a:t>
                      </a:r>
                    </a:p>
                    <a:p>
                      <a:pPr marL="285750" indent="-285750" algn="r" defTabSz="914400" rtl="1" eaLnBrk="1" latinLnBrk="0" hangingPunct="1">
                        <a:buFont typeface="Arial" pitchFamily="34" charset="0"/>
                        <a:buChar char="•"/>
                      </a:pPr>
                      <a:r>
                        <a:rPr lang="he-IL" sz="1200" kern="1200" dirty="0" smtClean="0">
                          <a:solidFill>
                            <a:schemeClr val="dk1"/>
                          </a:solidFill>
                          <a:latin typeface="+mn-lt"/>
                          <a:ea typeface="+mn-ea"/>
                          <a:cs typeface="+mn-cs"/>
                        </a:rPr>
                        <a:t>ניהול העיר במצב </a:t>
                      </a:r>
                      <a:r>
                        <a:rPr lang="he-IL" sz="1200" kern="1200" dirty="0" err="1" smtClean="0">
                          <a:solidFill>
                            <a:schemeClr val="dk1"/>
                          </a:solidFill>
                          <a:latin typeface="+mn-lt"/>
                          <a:ea typeface="+mn-ea"/>
                          <a:cs typeface="+mn-cs"/>
                        </a:rPr>
                        <a:t>גיאו</a:t>
                      </a:r>
                      <a:r>
                        <a:rPr lang="he-IL" sz="1200" kern="1200" dirty="0" smtClean="0">
                          <a:solidFill>
                            <a:schemeClr val="dk1"/>
                          </a:solidFill>
                          <a:latin typeface="+mn-lt"/>
                          <a:ea typeface="+mn-ea"/>
                          <a:cs typeface="+mn-cs"/>
                        </a:rPr>
                        <a:t>- פוליטי מורכב</a:t>
                      </a:r>
                    </a:p>
                  </a:txBody>
                  <a:tcPr/>
                </a:tc>
              </a:tr>
            </a:tbl>
          </a:graphicData>
        </a:graphic>
      </p:graphicFrame>
      <p:sp>
        <p:nvSpPr>
          <p:cNvPr id="3" name="TextBox 2"/>
          <p:cNvSpPr txBox="1"/>
          <p:nvPr/>
        </p:nvSpPr>
        <p:spPr>
          <a:xfrm>
            <a:off x="3059832" y="260648"/>
            <a:ext cx="3312368" cy="523220"/>
          </a:xfrm>
          <a:prstGeom prst="rect">
            <a:avLst/>
          </a:prstGeom>
          <a:noFill/>
        </p:spPr>
        <p:txBody>
          <a:bodyPr rtlCol="1">
            <a:spAutoFit/>
          </a:bodyPr>
          <a:lstStyle/>
          <a:p>
            <a:pPr algn="ctr" fontAlgn="auto">
              <a:spcBef>
                <a:spcPts val="0"/>
              </a:spcBef>
              <a:spcAft>
                <a:spcPts val="0"/>
              </a:spcAft>
              <a:defRPr/>
            </a:pPr>
            <a:r>
              <a:rPr lang="he-IL" sz="2800" b="1" dirty="0">
                <a:ln w="12700">
                  <a:solidFill>
                    <a:srgbClr val="1F497D">
                      <a:satMod val="155000"/>
                    </a:srgbClr>
                  </a:solidFill>
                  <a:prstDash val="solid"/>
                </a:ln>
                <a:solidFill>
                  <a:srgbClr val="4BACC6">
                    <a:lumMod val="20000"/>
                    <a:lumOff val="80000"/>
                  </a:srgbClr>
                </a:solidFill>
                <a:effectLst>
                  <a:outerShdw blurRad="41275" dist="20320" dir="1800000" algn="tl" rotWithShape="0">
                    <a:srgbClr val="000000">
                      <a:alpha val="40000"/>
                    </a:srgbClr>
                  </a:outerShdw>
                </a:effectLst>
                <a:latin typeface="+mn-lt"/>
                <a:cs typeface="+mn-cs"/>
              </a:rPr>
              <a:t>4 תקופות בירושלים</a:t>
            </a:r>
            <a:r>
              <a:rPr lang="he-IL" dirty="0">
                <a:solidFill>
                  <a:prstClr val="black"/>
                </a:solidFill>
                <a:latin typeface="+mn-lt"/>
                <a:cs typeface="+mn-cs"/>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2"/>
          <p:cNvSpPr>
            <a:spLocks noGrp="1"/>
          </p:cNvSpPr>
          <p:nvPr>
            <p:ph type="title"/>
          </p:nvPr>
        </p:nvSpPr>
        <p:spPr>
          <a:solidFill>
            <a:schemeClr val="bg2">
              <a:lumMod val="75000"/>
            </a:schemeClr>
          </a:solidFill>
        </p:spPr>
        <p:txBody>
          <a:bodyPr/>
          <a:lstStyle/>
          <a:p>
            <a:pPr>
              <a:defRPr/>
            </a:pPr>
            <a:r>
              <a:rPr lang="he-IL" b="1" dirty="0" smtClean="0">
                <a:solidFill>
                  <a:schemeClr val="bg2">
                    <a:lumMod val="25000"/>
                  </a:schemeClr>
                </a:solidFill>
                <a:cs typeface="+mn-cs"/>
              </a:rPr>
              <a:t>התקופה העות'מאנית</a:t>
            </a:r>
            <a:endParaRPr lang="he-IL" b="1" dirty="0">
              <a:solidFill>
                <a:schemeClr val="bg2">
                  <a:lumMod val="25000"/>
                </a:schemeClr>
              </a:solidFill>
              <a:cs typeface="+mn-cs"/>
            </a:endParaRPr>
          </a:p>
        </p:txBody>
      </p:sp>
      <p:sp>
        <p:nvSpPr>
          <p:cNvPr id="4" name="מציין מיקום תוכן 3"/>
          <p:cNvSpPr>
            <a:spLocks noGrp="1"/>
          </p:cNvSpPr>
          <p:nvPr>
            <p:ph idx="1"/>
          </p:nvPr>
        </p:nvSpPr>
        <p:spPr/>
        <p:txBody>
          <a:bodyPr/>
          <a:lstStyle/>
          <a:p>
            <a:pPr>
              <a:buFont typeface="Arial" pitchFamily="34" charset="0"/>
              <a:buChar char="•"/>
              <a:defRPr/>
            </a:pPr>
            <a:r>
              <a:rPr lang="he-IL" dirty="0" smtClean="0"/>
              <a:t>"החצר האחורית" – עיר מוזנחת, לא מפותחת תרבותית ומדינית (השלטון העות'מאני לא דואג לפיתוח העיר). רחוקה מהדימוי של עיר קדושה ומיוחדת, מושא לגעגועים ותפילה..</a:t>
            </a:r>
          </a:p>
          <a:p>
            <a:pPr marL="0" indent="0">
              <a:buFont typeface="Arial" pitchFamily="34" charset="0"/>
              <a:buNone/>
              <a:defRPr/>
            </a:pPr>
            <a:endParaRPr lang="he-I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תוכן 4"/>
          <p:cNvSpPr>
            <a:spLocks noGrp="1"/>
          </p:cNvSpPr>
          <p:nvPr>
            <p:ph/>
          </p:nvPr>
        </p:nvSpPr>
        <p:spPr/>
        <p:txBody>
          <a:bodyPr/>
          <a:lstStyle/>
          <a:p>
            <a:pPr marL="0" indent="0" eaLnBrk="1" fontAlgn="t" hangingPunct="1">
              <a:spcBef>
                <a:spcPct val="0"/>
              </a:spcBef>
              <a:buFont typeface="Arial" charset="0"/>
              <a:buNone/>
            </a:pPr>
            <a:r>
              <a:rPr lang="he-IL" sz="2800" b="1" i="1" smtClean="0">
                <a:solidFill>
                  <a:srgbClr val="002060"/>
                </a:solidFill>
              </a:rPr>
              <a:t>שלהי האימפריה העות'מאנית (עד 1917):</a:t>
            </a:r>
            <a:endParaRPr lang="he-IL" sz="2800" b="1" i="1" smtClean="0">
              <a:solidFill>
                <a:srgbClr val="002060"/>
              </a:solidFill>
              <a:latin typeface="Arial" charset="0"/>
            </a:endParaRPr>
          </a:p>
          <a:p>
            <a:pPr marL="0" indent="0" eaLnBrk="1" fontAlgn="t" hangingPunct="1">
              <a:spcBef>
                <a:spcPct val="0"/>
              </a:spcBef>
            </a:pPr>
            <a:r>
              <a:rPr lang="he-IL" sz="2400" b="1" smtClean="0">
                <a:solidFill>
                  <a:srgbClr val="FFFFFF"/>
                </a:solidFill>
              </a:rPr>
              <a:t>התחדשות אורבאנית- היציאה מהחומות, שכונות חדשות </a:t>
            </a:r>
            <a:endParaRPr lang="he-IL" sz="2400" smtClean="0">
              <a:latin typeface="Arial" charset="0"/>
            </a:endParaRPr>
          </a:p>
          <a:p>
            <a:pPr marL="0" indent="0" eaLnBrk="1" fontAlgn="t" hangingPunct="1">
              <a:spcBef>
                <a:spcPct val="0"/>
              </a:spcBef>
            </a:pPr>
            <a:r>
              <a:rPr lang="he-IL" sz="2400" b="1" smtClean="0">
                <a:solidFill>
                  <a:srgbClr val="FFFFFF"/>
                </a:solidFill>
              </a:rPr>
              <a:t>כניסת העולם הנוצרי והציונות המודרנית- בנייה מאסיבית של כנסיות, בתי חולים, מוסדות חינוך ועוד.. </a:t>
            </a:r>
            <a:endParaRPr lang="he-IL" sz="2400" smtClean="0">
              <a:latin typeface="Arial" charset="0"/>
            </a:endParaRPr>
          </a:p>
          <a:p>
            <a:pPr marL="0" indent="0" eaLnBrk="1" fontAlgn="t" hangingPunct="1">
              <a:spcBef>
                <a:spcPct val="0"/>
              </a:spcBef>
            </a:pPr>
            <a:r>
              <a:rPr lang="he-IL" sz="2400" b="1" smtClean="0">
                <a:solidFill>
                  <a:srgbClr val="FFFFFF"/>
                </a:solidFill>
              </a:rPr>
              <a:t>רוב יהודי- 80,000 תושבים- 2/3 יהודים:</a:t>
            </a:r>
          </a:p>
          <a:p>
            <a:pPr marL="0" indent="0" eaLnBrk="1" fontAlgn="t" hangingPunct="1">
              <a:spcBef>
                <a:spcPct val="0"/>
              </a:spcBef>
            </a:pPr>
            <a:r>
              <a:rPr lang="he-IL" sz="2000" b="1" smtClean="0">
                <a:solidFill>
                  <a:srgbClr val="376092"/>
                </a:solidFill>
                <a:latin typeface="Arial" charset="0"/>
              </a:rPr>
              <a:t>היישוב הישן</a:t>
            </a:r>
          </a:p>
          <a:p>
            <a:pPr marL="0" indent="0" eaLnBrk="1" fontAlgn="t" hangingPunct="1">
              <a:spcBef>
                <a:spcPct val="0"/>
              </a:spcBef>
            </a:pPr>
            <a:r>
              <a:rPr lang="he-IL" sz="2000" b="1" smtClean="0">
                <a:solidFill>
                  <a:srgbClr val="376092"/>
                </a:solidFill>
                <a:latin typeface="Arial" charset="0"/>
              </a:rPr>
              <a:t>יוצאי היישוב הישן</a:t>
            </a:r>
          </a:p>
          <a:p>
            <a:pPr marL="0" indent="0" eaLnBrk="1" fontAlgn="t" hangingPunct="1">
              <a:spcBef>
                <a:spcPct val="0"/>
              </a:spcBef>
            </a:pPr>
            <a:r>
              <a:rPr lang="he-IL" sz="2000" b="1" smtClean="0">
                <a:solidFill>
                  <a:srgbClr val="376092"/>
                </a:solidFill>
                <a:latin typeface="Arial" charset="0"/>
              </a:rPr>
              <a:t>עולים ציונים- אומנים, אנשי חינוך, אקטיביסטים, מפלגות פועלים, אנשי "בצלאל"= אנשי ירושלים החדשה</a:t>
            </a:r>
          </a:p>
          <a:p>
            <a:pPr marL="0" indent="0" eaLnBrk="1" fontAlgn="t" hangingPunct="1">
              <a:spcBef>
                <a:spcPct val="0"/>
              </a:spcBef>
              <a:buFont typeface="Arial" charset="0"/>
              <a:buNone/>
            </a:pPr>
            <a:endParaRPr lang="he-IL" sz="2400" smtClean="0">
              <a:latin typeface="Arial" charset="0"/>
            </a:endParaRPr>
          </a:p>
          <a:p>
            <a:pPr marL="0" indent="0">
              <a:buFont typeface="Arial" charset="0"/>
              <a:buNone/>
            </a:pPr>
            <a:endParaRPr lang="he-IL"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solidFill>
            <a:schemeClr val="bg2">
              <a:lumMod val="75000"/>
            </a:schemeClr>
          </a:solidFill>
          <a:extLst/>
        </p:spPr>
        <p:txBody>
          <a:bodyPr/>
          <a:lstStyle/>
          <a:p>
            <a:pPr>
              <a:defRPr/>
            </a:pPr>
            <a:r>
              <a:rPr lang="he-IL" b="1" dirty="0">
                <a:solidFill>
                  <a:schemeClr val="bg2">
                    <a:lumMod val="25000"/>
                  </a:schemeClr>
                </a:solidFill>
                <a:cs typeface="+mn-cs"/>
              </a:rPr>
              <a:t>התקופה הבריטית</a:t>
            </a:r>
          </a:p>
        </p:txBody>
      </p:sp>
      <p:sp>
        <p:nvSpPr>
          <p:cNvPr id="3" name="מציין מיקום תוכן 2"/>
          <p:cNvSpPr>
            <a:spLocks noGrp="1"/>
          </p:cNvSpPr>
          <p:nvPr>
            <p:ph idx="1"/>
          </p:nvPr>
        </p:nvSpPr>
        <p:spPr/>
        <p:txBody>
          <a:bodyPr/>
          <a:lstStyle/>
          <a:p>
            <a:pPr>
              <a:buFont typeface="Arial" pitchFamily="34" charset="0"/>
              <a:buChar char="•"/>
              <a:defRPr/>
            </a:pPr>
            <a:r>
              <a:rPr lang="he-IL" sz="1800" dirty="0" smtClean="0"/>
              <a:t>דצמבר 1917- הבריטים מגיעים לירושלים, חודש לאחר הצהרת בלפור.</a:t>
            </a:r>
          </a:p>
          <a:p>
            <a:pPr>
              <a:buFont typeface="Arial" pitchFamily="34" charset="0"/>
              <a:buChar char="•"/>
              <a:defRPr/>
            </a:pPr>
            <a:r>
              <a:rPr lang="he-IL" sz="1800" dirty="0" smtClean="0"/>
              <a:t>השקעה בתכנון, פיתוח ובנייה בעיר- מלונות, ימק"א, מוזיאון רוקפלר= מראה אירופאי אלגנטי..</a:t>
            </a:r>
          </a:p>
          <a:p>
            <a:pPr>
              <a:buFont typeface="Arial" pitchFamily="34" charset="0"/>
              <a:buChar char="•"/>
              <a:defRPr/>
            </a:pPr>
            <a:r>
              <a:rPr lang="he-IL" sz="1800" dirty="0" smtClean="0"/>
              <a:t>הרחבת העיר- שכונות חדשות </a:t>
            </a:r>
          </a:p>
          <a:p>
            <a:pPr>
              <a:buFont typeface="Arial" pitchFamily="34" charset="0"/>
              <a:buChar char="•"/>
              <a:defRPr/>
            </a:pPr>
            <a:r>
              <a:rPr lang="he-IL" sz="1800" dirty="0" smtClean="0"/>
              <a:t>שמירת המקומות הקדושים, תיירות מודרנית </a:t>
            </a:r>
          </a:p>
          <a:p>
            <a:pPr>
              <a:buFont typeface="Arial" pitchFamily="34" charset="0"/>
              <a:buChar char="•"/>
              <a:defRPr/>
            </a:pPr>
            <a:r>
              <a:rPr lang="he-IL" sz="1800" dirty="0" smtClean="0"/>
              <a:t>היישוב היהודי מתפתח- המוסדות הלאומיים, בית חולים הדסה, האוניברסיטה העברית, מרכב מסחרי חדש ברחובות יפו- המלך ג'ורג' ובן- יהודה..</a:t>
            </a:r>
          </a:p>
          <a:p>
            <a:pPr marL="0" indent="0">
              <a:buFont typeface="Arial" pitchFamily="34" charset="0"/>
              <a:buNone/>
              <a:defRPr/>
            </a:pPr>
            <a:endParaRPr lang="he-IL" sz="2000" dirty="0"/>
          </a:p>
        </p:txBody>
      </p:sp>
      <p:graphicFrame>
        <p:nvGraphicFramePr>
          <p:cNvPr id="5" name="טבלה 4"/>
          <p:cNvGraphicFramePr>
            <a:graphicFrameLocks noGrp="1"/>
          </p:cNvGraphicFramePr>
          <p:nvPr/>
        </p:nvGraphicFramePr>
        <p:xfrm>
          <a:off x="1619885" y="4221163"/>
          <a:ext cx="3244215" cy="981456"/>
        </p:xfrm>
        <a:graphic>
          <a:graphicData uri="http://schemas.openxmlformats.org/drawingml/2006/table">
            <a:tbl>
              <a:tblPr rtl="1" firstRow="1" firstCol="1" bandRow="1">
                <a:tableStyleId>{5C22544A-7EE6-4342-B048-85BDC9FD1C3A}</a:tableStyleId>
              </a:tblPr>
              <a:tblGrid>
                <a:gridCol w="629920"/>
                <a:gridCol w="955675"/>
                <a:gridCol w="934720"/>
                <a:gridCol w="723900"/>
              </a:tblGrid>
              <a:tr h="0">
                <a:tc>
                  <a:txBody>
                    <a:bodyPr/>
                    <a:lstStyle/>
                    <a:p>
                      <a:pPr algn="ctr" rtl="1">
                        <a:lnSpc>
                          <a:spcPct val="115000"/>
                        </a:lnSpc>
                        <a:spcAft>
                          <a:spcPts val="0"/>
                        </a:spcAft>
                      </a:pPr>
                      <a:r>
                        <a:rPr lang="he-IL" sz="1400">
                          <a:effectLst/>
                        </a:rPr>
                        <a:t>שנה</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he-IL" sz="1400">
                          <a:effectLst/>
                        </a:rPr>
                        <a:t>יהודים</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he-IL" sz="1400">
                          <a:effectLst/>
                        </a:rPr>
                        <a:t>מוסלמים</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he-IL" sz="1400">
                          <a:effectLst/>
                        </a:rPr>
                        <a:t>נוצרים</a:t>
                      </a:r>
                      <a:endParaRPr lang="en-US" sz="1100">
                        <a:effectLst/>
                        <a:latin typeface="Calibri"/>
                        <a:ea typeface="Calibri"/>
                        <a:cs typeface="Arial"/>
                      </a:endParaRPr>
                    </a:p>
                  </a:txBody>
                  <a:tcPr marL="68580" marR="68580" marT="0" marB="0"/>
                </a:tc>
              </a:tr>
              <a:tr h="0">
                <a:tc>
                  <a:txBody>
                    <a:bodyPr/>
                    <a:lstStyle/>
                    <a:p>
                      <a:pPr algn="r" rtl="1">
                        <a:lnSpc>
                          <a:spcPct val="115000"/>
                        </a:lnSpc>
                        <a:spcAft>
                          <a:spcPts val="0"/>
                        </a:spcAft>
                      </a:pPr>
                      <a:r>
                        <a:rPr lang="he-IL" sz="1400">
                          <a:effectLst/>
                        </a:rPr>
                        <a:t>1922</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he-IL" sz="1400">
                          <a:effectLst/>
                        </a:rPr>
                        <a:t>31,000</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he-IL" sz="1400">
                          <a:effectLst/>
                        </a:rPr>
                        <a:t>13,400</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he-IL" sz="1400">
                          <a:effectLst/>
                        </a:rPr>
                        <a:t>14,700</a:t>
                      </a:r>
                      <a:endParaRPr lang="en-US" sz="1100">
                        <a:effectLst/>
                        <a:latin typeface="Calibri"/>
                        <a:ea typeface="Calibri"/>
                        <a:cs typeface="Arial"/>
                      </a:endParaRPr>
                    </a:p>
                  </a:txBody>
                  <a:tcPr marL="68580" marR="68580" marT="0" marB="0"/>
                </a:tc>
              </a:tr>
              <a:tr h="0">
                <a:tc>
                  <a:txBody>
                    <a:bodyPr/>
                    <a:lstStyle/>
                    <a:p>
                      <a:pPr algn="r" rtl="1">
                        <a:lnSpc>
                          <a:spcPct val="115000"/>
                        </a:lnSpc>
                        <a:spcAft>
                          <a:spcPts val="0"/>
                        </a:spcAft>
                      </a:pPr>
                      <a:r>
                        <a:rPr lang="he-IL" sz="1400">
                          <a:effectLst/>
                        </a:rPr>
                        <a:t>1931</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he-IL" sz="1400">
                          <a:effectLst/>
                        </a:rPr>
                        <a:t>53,800</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he-IL" sz="1400">
                          <a:effectLst/>
                        </a:rPr>
                        <a:t>19,900</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he-IL" sz="1400">
                          <a:effectLst/>
                        </a:rPr>
                        <a:t>19,300</a:t>
                      </a:r>
                      <a:endParaRPr lang="en-US" sz="1100">
                        <a:effectLst/>
                        <a:latin typeface="Calibri"/>
                        <a:ea typeface="Calibri"/>
                        <a:cs typeface="Arial"/>
                      </a:endParaRPr>
                    </a:p>
                  </a:txBody>
                  <a:tcPr marL="68580" marR="68580" marT="0" marB="0"/>
                </a:tc>
              </a:tr>
              <a:tr h="0">
                <a:tc>
                  <a:txBody>
                    <a:bodyPr/>
                    <a:lstStyle/>
                    <a:p>
                      <a:pPr algn="r" rtl="1">
                        <a:lnSpc>
                          <a:spcPct val="115000"/>
                        </a:lnSpc>
                        <a:spcAft>
                          <a:spcPts val="0"/>
                        </a:spcAft>
                      </a:pPr>
                      <a:r>
                        <a:rPr lang="he-IL" sz="1400">
                          <a:effectLst/>
                        </a:rPr>
                        <a:t>1946</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he-IL" sz="1400">
                          <a:effectLst/>
                        </a:rPr>
                        <a:t>99,300</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he-IL" sz="1400">
                          <a:effectLst/>
                        </a:rPr>
                        <a:t>33,370</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he-IL" sz="1400" dirty="0">
                          <a:effectLst/>
                        </a:rPr>
                        <a:t>31,300</a:t>
                      </a:r>
                      <a:endParaRPr lang="en-US" sz="1100" dirty="0">
                        <a:effectLst/>
                        <a:latin typeface="Calibri"/>
                        <a:ea typeface="Calibri"/>
                        <a:cs typeface="Arial"/>
                      </a:endParaRPr>
                    </a:p>
                  </a:txBody>
                  <a:tcPr marL="68580" marR="68580" marT="0" marB="0"/>
                </a:tc>
              </a:tr>
            </a:tbl>
          </a:graphicData>
        </a:graphic>
      </p:graphicFrame>
      <p:sp>
        <p:nvSpPr>
          <p:cNvPr id="36894" name="Rectangle 1"/>
          <p:cNvSpPr>
            <a:spLocks noChangeArrowheads="1"/>
          </p:cNvSpPr>
          <p:nvPr/>
        </p:nvSpPr>
        <p:spPr bwMode="auto">
          <a:xfrm>
            <a:off x="2949575" y="3371850"/>
            <a:ext cx="9144000" cy="0"/>
          </a:xfrm>
          <a:prstGeom prst="rect">
            <a:avLst/>
          </a:prstGeom>
          <a:noFill/>
          <a:ln w="9525">
            <a:noFill/>
            <a:miter lim="800000"/>
            <a:headEnd/>
            <a:tailEnd/>
          </a:ln>
        </p:spPr>
        <p:txBody>
          <a:bodyPr wrap="none" anchor="ctr">
            <a:spAutoFit/>
          </a:bodyPr>
          <a:lstStyle/>
          <a:p>
            <a:r>
              <a:rPr lang="en-US">
                <a:solidFill>
                  <a:srgbClr val="000000"/>
                </a:solidFill>
              </a:rPr>
              <a:t/>
            </a:r>
            <a:br>
              <a:rPr lang="en-US">
                <a:solidFill>
                  <a:srgbClr val="000000"/>
                </a:solidFill>
              </a:rPr>
            </a:br>
            <a:endParaRPr lang="en-US">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p:nvPr>
        </p:nvSpPr>
        <p:spPr/>
        <p:txBody>
          <a:bodyPr/>
          <a:lstStyle/>
          <a:p>
            <a:pPr marL="0" indent="0" eaLnBrk="1" fontAlgn="t" hangingPunct="1">
              <a:spcBef>
                <a:spcPts val="0"/>
              </a:spcBef>
              <a:spcAft>
                <a:spcPts val="0"/>
              </a:spcAft>
              <a:buFont typeface="Arial" pitchFamily="34" charset="0"/>
              <a:buNone/>
              <a:defRPr/>
            </a:pPr>
            <a:r>
              <a:rPr lang="he-IL" sz="2800" b="1" i="1" dirty="0">
                <a:solidFill>
                  <a:srgbClr val="002060"/>
                </a:solidFill>
              </a:rPr>
              <a:t>המנדט הבריטי  (1917-1948):</a:t>
            </a:r>
          </a:p>
          <a:p>
            <a:pPr eaLnBrk="1" fontAlgn="t" hangingPunct="1">
              <a:spcBef>
                <a:spcPts val="0"/>
              </a:spcBef>
              <a:spcAft>
                <a:spcPts val="0"/>
              </a:spcAft>
              <a:buFont typeface="Arial" pitchFamily="34" charset="0"/>
              <a:buChar char="•"/>
              <a:defRPr/>
            </a:pPr>
            <a:r>
              <a:rPr lang="he-IL" sz="2400" b="1" dirty="0">
                <a:solidFill>
                  <a:srgbClr val="FFFFFF"/>
                </a:solidFill>
              </a:rPr>
              <a:t>פיתוח מאסיבי של </a:t>
            </a:r>
            <a:r>
              <a:rPr lang="he-IL" sz="2400" b="1" dirty="0" smtClean="0">
                <a:solidFill>
                  <a:srgbClr val="FFFFFF"/>
                </a:solidFill>
              </a:rPr>
              <a:t>העיר- בתקופת המנדט הבריטי הייתה תנופת פיתוח בירושלים שסימניה ניכרים עד היום </a:t>
            </a:r>
            <a:endParaRPr lang="he-IL" sz="2400" b="1" dirty="0">
              <a:solidFill>
                <a:srgbClr val="FFFFFF"/>
              </a:solidFill>
            </a:endParaRPr>
          </a:p>
          <a:p>
            <a:pPr eaLnBrk="1" fontAlgn="t" hangingPunct="1">
              <a:spcBef>
                <a:spcPts val="0"/>
              </a:spcBef>
              <a:spcAft>
                <a:spcPts val="0"/>
              </a:spcAft>
              <a:buFont typeface="Arial" pitchFamily="34" charset="0"/>
              <a:buChar char="•"/>
              <a:defRPr/>
            </a:pPr>
            <a:r>
              <a:rPr lang="he-IL" sz="2400" b="1" dirty="0">
                <a:solidFill>
                  <a:srgbClr val="FFFFFF"/>
                </a:solidFill>
              </a:rPr>
              <a:t>גיבוש רוב </a:t>
            </a:r>
            <a:r>
              <a:rPr lang="he-IL" sz="2400" b="1" dirty="0" smtClean="0">
                <a:solidFill>
                  <a:srgbClr val="FFFFFF"/>
                </a:solidFill>
              </a:rPr>
              <a:t>יהודי- גידול משמעותי בעיקר באוכלוסייה היהודית </a:t>
            </a:r>
            <a:endParaRPr lang="he-IL" sz="2400" b="1" dirty="0">
              <a:solidFill>
                <a:srgbClr val="FFFFFF"/>
              </a:solidFill>
            </a:endParaRPr>
          </a:p>
          <a:p>
            <a:pPr eaLnBrk="1" fontAlgn="t" hangingPunct="1">
              <a:spcBef>
                <a:spcPts val="0"/>
              </a:spcBef>
              <a:spcAft>
                <a:spcPts val="0"/>
              </a:spcAft>
              <a:buFont typeface="Arial" pitchFamily="34" charset="0"/>
              <a:buChar char="•"/>
              <a:defRPr/>
            </a:pPr>
            <a:r>
              <a:rPr lang="he-IL" sz="2400" b="1" dirty="0">
                <a:solidFill>
                  <a:srgbClr val="FFFFFF"/>
                </a:solidFill>
              </a:rPr>
              <a:t>הוויית חיים ציונית</a:t>
            </a:r>
          </a:p>
          <a:p>
            <a:pPr eaLnBrk="1" fontAlgn="t" hangingPunct="1">
              <a:spcBef>
                <a:spcPts val="0"/>
              </a:spcBef>
              <a:spcAft>
                <a:spcPts val="0"/>
              </a:spcAft>
              <a:buFont typeface="Arial" pitchFamily="34" charset="0"/>
              <a:buChar char="•"/>
              <a:defRPr/>
            </a:pPr>
            <a:r>
              <a:rPr lang="he-IL" sz="2400" b="1" dirty="0">
                <a:solidFill>
                  <a:srgbClr val="FFFFFF"/>
                </a:solidFill>
              </a:rPr>
              <a:t>סכסוך יהודי- </a:t>
            </a:r>
            <a:r>
              <a:rPr lang="he-IL" sz="2400" b="1" dirty="0" smtClean="0">
                <a:solidFill>
                  <a:srgbClr val="FFFFFF"/>
                </a:solidFill>
              </a:rPr>
              <a:t>ערבי: ירושלים היא המוקד המרכזי של ההתגוששות בין היהודים לערבים, עם התפתחות המפעל הציוני.. אולם העיר מתפקדת כעיר מעורבת: יחסי שכנות, שותפויות עסקיות, שותפות בניהול העיר דה- פאקטו!</a:t>
            </a:r>
            <a:r>
              <a:rPr lang="en-US" sz="2400" b="1" dirty="0" smtClean="0">
                <a:solidFill>
                  <a:srgbClr val="FFFFFF"/>
                </a:solidFill>
              </a:rPr>
              <a:t> </a:t>
            </a:r>
            <a:endParaRPr lang="he-IL" sz="2400" b="1" dirty="0" smtClean="0">
              <a:solidFill>
                <a:srgbClr val="FFFFFF"/>
              </a:solidFill>
            </a:endParaRPr>
          </a:p>
          <a:p>
            <a:pPr eaLnBrk="1" fontAlgn="t" hangingPunct="1">
              <a:spcBef>
                <a:spcPts val="0"/>
              </a:spcBef>
              <a:spcAft>
                <a:spcPts val="0"/>
              </a:spcAft>
              <a:buFont typeface="Arial" pitchFamily="34" charset="0"/>
              <a:buChar char="•"/>
              <a:defRPr/>
            </a:pPr>
            <a:endParaRPr lang="he-IL" sz="2400" b="1" dirty="0">
              <a:solidFill>
                <a:srgbClr val="FFFFFF"/>
              </a:solidFill>
            </a:endParaRPr>
          </a:p>
          <a:p>
            <a:pPr>
              <a:buFont typeface="Arial" pitchFamily="34" charset="0"/>
              <a:buChar char="•"/>
              <a:defRPr/>
            </a:pPr>
            <a:endParaRPr lang="he-I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333375"/>
            <a:ext cx="8229600" cy="1143000"/>
          </a:xfrm>
          <a:solidFill>
            <a:schemeClr val="bg2">
              <a:lumMod val="75000"/>
            </a:schemeClr>
          </a:solidFill>
          <a:extLst/>
        </p:spPr>
        <p:txBody>
          <a:bodyPr/>
          <a:lstStyle/>
          <a:p>
            <a:pPr>
              <a:defRPr/>
            </a:pPr>
            <a:r>
              <a:rPr lang="he-IL" b="1" dirty="0">
                <a:solidFill>
                  <a:schemeClr val="bg2">
                    <a:lumMod val="25000"/>
                  </a:schemeClr>
                </a:solidFill>
                <a:cs typeface="+mn-cs"/>
              </a:rPr>
              <a:t>העיר החצויה</a:t>
            </a:r>
          </a:p>
        </p:txBody>
      </p:sp>
      <p:sp>
        <p:nvSpPr>
          <p:cNvPr id="4" name="מציין מיקום תוכן 3"/>
          <p:cNvSpPr>
            <a:spLocks noGrp="1"/>
          </p:cNvSpPr>
          <p:nvPr>
            <p:ph idx="1"/>
          </p:nvPr>
        </p:nvSpPr>
        <p:spPr/>
        <p:txBody>
          <a:bodyPr/>
          <a:lstStyle/>
          <a:p>
            <a:pPr>
              <a:buFont typeface="Arial" pitchFamily="34" charset="0"/>
              <a:buChar char="•"/>
              <a:defRPr/>
            </a:pPr>
            <a:r>
              <a:rPr lang="he-IL" sz="2000" dirty="0" smtClean="0"/>
              <a:t>מלחמת העצמאות מסתיימת- הישגים משמעותיים למדינה הצעירה</a:t>
            </a:r>
          </a:p>
          <a:p>
            <a:pPr>
              <a:buFont typeface="Arial" pitchFamily="34" charset="0"/>
              <a:buChar char="•"/>
              <a:defRPr/>
            </a:pPr>
            <a:r>
              <a:rPr lang="he-IL" sz="2000" dirty="0" smtClean="0"/>
              <a:t>בירושלים- העיר נחצית לשתיים: בין שתי מדינות עוינות- מדינת ישראל וממלכת ירדן, למרות שעל פי </a:t>
            </a:r>
            <a:r>
              <a:rPr lang="he-IL" sz="2000" dirty="0" err="1" smtClean="0"/>
              <a:t>תוכנית</a:t>
            </a:r>
            <a:r>
              <a:rPr lang="he-IL" sz="2000" dirty="0" smtClean="0"/>
              <a:t> החלוקה של האו"ם- ירושלים ובית לחם הוגדרו כאזור מיוחד תחת שליטה בינלאומית. זאת בעקבות ניסיון השליטה של שני הצדדים על העיר. </a:t>
            </a:r>
          </a:p>
          <a:p>
            <a:pPr>
              <a:buFont typeface="Arial" pitchFamily="34" charset="0"/>
              <a:buChar char="•"/>
              <a:defRPr/>
            </a:pPr>
            <a:r>
              <a:rPr lang="he-IL" sz="2000" dirty="0" smtClean="0"/>
              <a:t>"הקו העירוני": העיר חצויה במשך 19 שנה, הגבול משורטט כך שהעיר העתיקה, כולל הכותל המערבי- נמצא מעבר לגבול הישראלי. </a:t>
            </a:r>
          </a:p>
          <a:p>
            <a:pPr>
              <a:buFont typeface="Arial" pitchFamily="34" charset="0"/>
              <a:buChar char="•"/>
              <a:defRPr/>
            </a:pPr>
            <a:r>
              <a:rPr lang="he-IL" sz="2000" dirty="0" smtClean="0"/>
              <a:t>את העיר חצה קו גבול מסוכן ומאיים. </a:t>
            </a:r>
          </a:p>
          <a:p>
            <a:pPr>
              <a:buFont typeface="Arial" pitchFamily="34" charset="0"/>
              <a:buChar char="•"/>
              <a:defRPr/>
            </a:pPr>
            <a:r>
              <a:rPr lang="he-IL" sz="2000" dirty="0" smtClean="0"/>
              <a:t>הדבר מוביל לתנופת פיתוח בעיר המערבית</a:t>
            </a:r>
          </a:p>
          <a:p>
            <a:pPr marL="0" indent="0">
              <a:buFont typeface="Arial" pitchFamily="34" charset="0"/>
              <a:buNone/>
              <a:defRPr/>
            </a:pPr>
            <a:endParaRPr lang="he-IL"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p:nvPr>
        </p:nvSpPr>
        <p:spPr/>
        <p:txBody>
          <a:bodyPr/>
          <a:lstStyle/>
          <a:p>
            <a:pPr marL="0" indent="0" eaLnBrk="1" fontAlgn="t" hangingPunct="1">
              <a:spcBef>
                <a:spcPct val="0"/>
              </a:spcBef>
              <a:buFont typeface="Arial" charset="0"/>
              <a:buNone/>
            </a:pPr>
            <a:r>
              <a:rPr lang="he-IL" sz="2800" b="1" i="1" smtClean="0">
                <a:solidFill>
                  <a:srgbClr val="002060"/>
                </a:solidFill>
              </a:rPr>
              <a:t>העיר החצויה (1948-1967):</a:t>
            </a:r>
          </a:p>
          <a:p>
            <a:pPr marL="0" indent="0" eaLnBrk="1" fontAlgn="t" hangingPunct="1">
              <a:spcBef>
                <a:spcPct val="0"/>
              </a:spcBef>
            </a:pPr>
            <a:r>
              <a:rPr lang="he-IL" sz="2000" b="1" smtClean="0">
                <a:solidFill>
                  <a:srgbClr val="FFFFFF"/>
                </a:solidFill>
              </a:rPr>
              <a:t>נתק מאתרים מקודשים- הניתוק מהכותל הופך לפצע מדמם בעיני היהודים בעיר ובעולם...</a:t>
            </a:r>
          </a:p>
          <a:p>
            <a:pPr marL="0" indent="0" eaLnBrk="1" fontAlgn="t" hangingPunct="1">
              <a:spcBef>
                <a:spcPct val="0"/>
              </a:spcBef>
            </a:pPr>
            <a:r>
              <a:rPr lang="he-IL" sz="2000" b="1" smtClean="0">
                <a:solidFill>
                  <a:srgbClr val="FFFFFF"/>
                </a:solidFill>
              </a:rPr>
              <a:t>עיר קצה- גבול בתוכה</a:t>
            </a:r>
            <a:endParaRPr lang="he-IL" sz="2000" smtClean="0">
              <a:latin typeface="Arial" charset="0"/>
            </a:endParaRPr>
          </a:p>
          <a:p>
            <a:pPr marL="0" indent="0" eaLnBrk="1" fontAlgn="t" hangingPunct="1">
              <a:spcBef>
                <a:spcPct val="0"/>
              </a:spcBef>
            </a:pPr>
            <a:r>
              <a:rPr lang="he-IL" sz="2000" b="1" smtClean="0">
                <a:solidFill>
                  <a:srgbClr val="FFFFFF"/>
                </a:solidFill>
              </a:rPr>
              <a:t>התפתחות העיר המערבית- העיר המערבית נבנתה בשנים אלו כעיר מערבית תוססת- בנייה של משכן הכנסת, משרדי ממשלה, הר הרצל, "יד ושם", מוזיאון ישראל, בנייני האומה, האוניברסיטה העברית- קמפוס גבעת רם, גן החיות התנ"כי, הדסה עין כרם.. </a:t>
            </a:r>
            <a:endParaRPr lang="he-IL" sz="2000" smtClean="0">
              <a:latin typeface="Arial" charset="0"/>
            </a:endParaRPr>
          </a:p>
          <a:p>
            <a:pPr marL="0" indent="0" eaLnBrk="1" fontAlgn="t" hangingPunct="1">
              <a:spcBef>
                <a:spcPct val="0"/>
              </a:spcBef>
            </a:pPr>
            <a:r>
              <a:rPr lang="he-IL" sz="2000" b="1" smtClean="0">
                <a:solidFill>
                  <a:srgbClr val="FFFFFF"/>
                </a:solidFill>
              </a:rPr>
              <a:t>התבססות עיר הבירה</a:t>
            </a:r>
          </a:p>
          <a:p>
            <a:pPr marL="0" indent="0" eaLnBrk="1" fontAlgn="t" hangingPunct="1">
              <a:spcBef>
                <a:spcPct val="0"/>
              </a:spcBef>
            </a:pPr>
            <a:r>
              <a:rPr lang="he-IL" sz="2000" b="1" smtClean="0">
                <a:solidFill>
                  <a:srgbClr val="FFFFFF"/>
                </a:solidFill>
                <a:latin typeface="Arial" charset="0"/>
              </a:rPr>
              <a:t>קליטת עלייה מאסיבית בירושלים- בנייה של שכונות חדשות לעולים. שכונות אלו הפכו במהלך השנים לחולייה החברתית החלשה של ירושלים.  </a:t>
            </a:r>
          </a:p>
          <a:p>
            <a:pPr marL="0" indent="0" eaLnBrk="1" fontAlgn="t" hangingPunct="1">
              <a:spcBef>
                <a:spcPct val="0"/>
              </a:spcBef>
            </a:pPr>
            <a:r>
              <a:rPr lang="he-IL" sz="2000" b="1" smtClean="0">
                <a:solidFill>
                  <a:srgbClr val="FFFFFF"/>
                </a:solidFill>
                <a:latin typeface="Arial" charset="0"/>
              </a:rPr>
              <a:t>עיר יהודית לחלוטין, בצורה חריגה בכל תולדות ירושלים- כל ערביי מערב העיר עזבו ועברו להתגורר בצד המזרחי של ירושלים. 200,000 יהודים חיים בירושלים המערבית, ערב מלחמת ששת הימים. </a:t>
            </a:r>
          </a:p>
          <a:p>
            <a:pPr marL="0" indent="0" eaLnBrk="1" fontAlgn="t" hangingPunct="1">
              <a:spcBef>
                <a:spcPct val="0"/>
              </a:spcBef>
              <a:buFont typeface="Arial" charset="0"/>
              <a:buNone/>
            </a:pPr>
            <a:r>
              <a:rPr lang="he-IL" sz="2000" b="1" smtClean="0">
                <a:solidFill>
                  <a:srgbClr val="FFFFFF"/>
                </a:solidFill>
                <a:latin typeface="Arial" charset="0"/>
              </a:rPr>
              <a:t> </a:t>
            </a:r>
            <a:endParaRPr lang="he-IL" sz="2000" smtClean="0">
              <a:latin typeface="Arial" charset="0"/>
            </a:endParaRPr>
          </a:p>
          <a:p>
            <a:pPr marL="0" indent="0">
              <a:buFont typeface="Arial" charset="0"/>
              <a:buNone/>
            </a:pPr>
            <a:endParaRPr lang="he-IL"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696</TotalTime>
  <Words>3658</Words>
  <Application>Microsoft Office PowerPoint</Application>
  <PresentationFormat>‫הצגה על המסך (4:3)</PresentationFormat>
  <Paragraphs>358</Paragraphs>
  <Slides>20</Slides>
  <Notes>20</Notes>
  <HiddenSlides>0</HiddenSlides>
  <MMClips>0</MMClips>
  <ScaleCrop>false</ScaleCrop>
  <HeadingPairs>
    <vt:vector size="4" baseType="variant">
      <vt:variant>
        <vt:lpstr>ערכת נושא</vt:lpstr>
      </vt:variant>
      <vt:variant>
        <vt:i4>2</vt:i4>
      </vt:variant>
      <vt:variant>
        <vt:lpstr>כותרות שקופיות</vt:lpstr>
      </vt:variant>
      <vt:variant>
        <vt:i4>20</vt:i4>
      </vt:variant>
    </vt:vector>
  </HeadingPairs>
  <TitlesOfParts>
    <vt:vector size="22" baseType="lpstr">
      <vt:lpstr>1_ערכת נושא Office</vt:lpstr>
      <vt:lpstr>Office Theme</vt:lpstr>
      <vt:lpstr>יום ירושלים כ"ח באייר תשע"ב 2012  45 שנה לאיחוד העיר ירושלים </vt:lpstr>
      <vt:lpstr>מצגת של PowerPoint</vt:lpstr>
      <vt:lpstr>מצגת של PowerPoint</vt:lpstr>
      <vt:lpstr>התקופה העות'מאנית</vt:lpstr>
      <vt:lpstr>מצגת של PowerPoint</vt:lpstr>
      <vt:lpstr>התקופה הבריטית</vt:lpstr>
      <vt:lpstr>מצגת של PowerPoint</vt:lpstr>
      <vt:lpstr>העיר החצויה</vt:lpstr>
      <vt:lpstr>מצגת של PowerPoint</vt:lpstr>
      <vt:lpstr>מלחמת ששת הימים ולאחריה</vt:lpstr>
      <vt:lpstr>היום שאחרי המלחמה...</vt:lpstr>
      <vt:lpstr>מצגת של PowerPoint</vt:lpstr>
      <vt:lpstr>שכונות יהודיות חדשות לאחר 67'</vt:lpstr>
      <vt:lpstr>חוק יסוד: ירושלים בירת ישראל (1980)</vt:lpstr>
      <vt:lpstr>התגובה לחקיקת החוק</vt:lpstr>
      <vt:lpstr>דמוגרפיה בירושלים</vt:lpstr>
      <vt:lpstr>מאזן הגירה בין- יישובי</vt:lpstr>
      <vt:lpstr>טרור וגדר הפרדה</vt:lpstr>
      <vt:lpstr>פערים כלכליים וחברתיים בירושלים- מתח בין מזרח ומערב</vt:lpstr>
      <vt:lpstr>סיכום</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Windows7</dc:creator>
  <cp:lastModifiedBy>user</cp:lastModifiedBy>
  <cp:revision>39</cp:revision>
  <dcterms:created xsi:type="dcterms:W3CDTF">2012-05-02T10:02:01Z</dcterms:created>
  <dcterms:modified xsi:type="dcterms:W3CDTF">2013-04-25T07:39:13Z</dcterms:modified>
</cp:coreProperties>
</file>