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  <p:sldMasterId id="2147483660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0" r:id="rId4"/>
    <p:sldId id="258" r:id="rId5"/>
    <p:sldId id="261" r:id="rId6"/>
    <p:sldId id="266" r:id="rId7"/>
    <p:sldId id="262" r:id="rId8"/>
    <p:sldId id="265" r:id="rId9"/>
    <p:sldId id="264" r:id="rId10"/>
    <p:sldId id="267" r:id="rId11"/>
    <p:sldId id="268" r:id="rId12"/>
    <p:sldId id="278" r:id="rId13"/>
    <p:sldId id="269" r:id="rId14"/>
    <p:sldId id="277" r:id="rId15"/>
    <p:sldId id="270" r:id="rId16"/>
    <p:sldId id="276" r:id="rId17"/>
    <p:sldId id="271" r:id="rId18"/>
    <p:sldId id="279" r:id="rId19"/>
    <p:sldId id="272" r:id="rId20"/>
    <p:sldId id="273" r:id="rId21"/>
    <p:sldId id="274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</p:sldIdLst>
  <p:sldSz cx="9144000" cy="6858000" type="screen4x3"/>
  <p:notesSz cx="9144000" cy="6858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9" d="100"/>
          <a:sy n="89" d="100"/>
        </p:scale>
        <p:origin x="130" y="-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624" y="-77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5EA912-6CAE-44CA-9E7C-9B9A1657BBD3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F9215C5-9D43-4230-9344-CEACFB148D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089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518160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2117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9FB5948-62F2-4388-BA9B-C97A3BB69586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518160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2117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35D0185-D73B-4E98-8955-1B5E7F9128F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240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471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586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318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626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2352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7833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363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2137" y="6513620"/>
            <a:ext cx="3963396" cy="34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20" tIns="45860" rIns="91720" bIns="45860" anchor="b"/>
          <a:lstStyle>
            <a:lvl1pPr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fld id="{79E0FE4B-669A-4C55-A485-FA6F39832322}" type="slidenum">
              <a:rPr lang="he-IL" sz="1200">
                <a:solidFill>
                  <a:srgbClr val="000000"/>
                </a:solidFill>
                <a:ea typeface="Geneva"/>
                <a:cs typeface="Geneva"/>
              </a:rPr>
              <a:pPr algn="ctr" eaLnBrk="1" fontAlgn="base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00"/>
              </a:solidFill>
              <a:ea typeface="Geneva"/>
              <a:cs typeface="Gene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425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45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080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31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1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8774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D0185-D73B-4E98-8955-1B5E7F9128F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7562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611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143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079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7FA2-2BE8-4557-8F22-5EC439688F9D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325B-CDEB-4CE0-A6BA-F99685786D40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1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75AC-01C6-4410-92C9-A09342BC858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0DC78-660C-4AF7-9C5C-0F7DC472BDFD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636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1E6CF-97A1-4543-B018-B77E91C213D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3DC8-D5E5-4B44-9D88-E1DBA861F6A9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09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FD35-35D3-4D39-8EC4-481C45CECEE2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D2F59-2DAD-400E-B094-143217DCD928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2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3CBE-5823-439A-AD3B-F551DA011B44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3CEC-2987-46E7-BE61-ED64DACA3B26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715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BE79-CBA4-41ED-A1BE-02D7A0583678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FBC8-F316-44DA-B0BE-5C55F9080E75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2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3E01F-FA59-4057-82D2-68995E7DD3F6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48339-B53F-427D-9346-CA5EDE69EB27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3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7BC1-3DF7-4AF6-9C51-3C3437404E3A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C0961-3501-41FF-87DF-15F2087999DC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0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0894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9B8D-2884-495F-BF00-B3B0544BF9E0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781E9-C90D-4DF1-8D97-D441BD43B795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33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BADB-9370-4DC5-88F5-15DA7434EB6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782F-00C2-4F23-95CC-6D621799D31D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2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E50D-88A7-4D7A-A02C-FD94E48E50AC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AF23-710E-4AC6-8898-6DECCF2A0BB3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3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6EDF-E18A-4323-98F5-3D10FFCD2D58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7EF98-5466-4C5A-9789-EA44CFE3B74A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3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286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1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40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60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78531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784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0ACD-2C47-4918-B9B5-6DD320D7754B}" type="datetimeFigureOut">
              <a:rPr lang="he-IL" smtClean="0"/>
              <a:t>ט"ו/אייר/תשע"ב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B14C6-2D8A-46C5-9A9A-348DE2857C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019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BA6581-A101-436D-84D1-8B6832A1826B}" type="datetimeFigureOut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ט"ו/אייר/תשע"ב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D5A120-C133-448D-906E-55EA17459E1E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11" descr="רקע למצגת חדש-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3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e.wikipedia.org/wiki/%D7%9E%D7%92%D7%93%D7%9C_%D7%93%D7%95%D7%93" TargetMode="External"/><Relationship Id="rId5" Type="http://schemas.openxmlformats.org/officeDocument/2006/relationships/hyperlink" Target="http://he.wikipedia.org/wiki/1917" TargetMode="External"/><Relationship Id="rId4" Type="http://schemas.openxmlformats.org/officeDocument/2006/relationships/hyperlink" Target="http://he.wikipedia.org/wiki/11_%D7%91%D7%93%D7%A6%D7%9E%D7%91%D7%A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412776"/>
            <a:ext cx="4464496" cy="3323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i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יום ירושלים</a:t>
            </a:r>
          </a:p>
          <a:p>
            <a:pPr algn="ctr"/>
            <a:r>
              <a:rPr lang="he-IL" sz="3600" b="1" i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כ"ח באייר תשע"ב 2012</a:t>
            </a:r>
          </a:p>
          <a:p>
            <a:pPr algn="ctr"/>
            <a:endParaRPr lang="he-IL" b="1" i="1" dirty="0" smtClean="0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  <a:p>
            <a:pPr algn="ctr"/>
            <a:r>
              <a:rPr lang="he-IL" sz="4800" b="1" i="1" dirty="0" smtClean="0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45 שנה לאיחוד העיר ירושלים</a:t>
            </a:r>
          </a:p>
        </p:txBody>
      </p:sp>
    </p:spTree>
    <p:extLst>
      <p:ext uri="{BB962C8B-B14F-4D97-AF65-F5344CB8AC3E}">
        <p14:creationId xmlns:p14="http://schemas.microsoft.com/office/powerpoint/2010/main" val="37515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075240" cy="854968"/>
          </a:xfr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מלחמת </a:t>
            </a:r>
            <a:r>
              <a:rPr lang="he-IL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ששת </a:t>
            </a:r>
            <a:r>
              <a:rPr lang="he-IL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הימים ולאחריה</a:t>
            </a:r>
            <a:endParaRPr lang="he-IL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he-IL" sz="2400" dirty="0" smtClean="0"/>
              <a:t>"ירושלים השלמה"- שמחה גדולה והתרגשות עם החיבור והאיחוד מחדש לעיר המזרחית, לעיר העתיקה ולמקומות הקדושים.</a:t>
            </a:r>
          </a:p>
          <a:p>
            <a:r>
              <a:rPr lang="he-IL" sz="2400" dirty="0" smtClean="0"/>
              <a:t>נעמי שמר: " חזרנו אל בורות המים".. </a:t>
            </a:r>
          </a:p>
          <a:p>
            <a:r>
              <a:rPr lang="he-IL" sz="2400" dirty="0" smtClean="0"/>
              <a:t>שחרור הר הבית והכותל המערבי </a:t>
            </a:r>
          </a:p>
          <a:p>
            <a:r>
              <a:rPr lang="he-IL" sz="2400" dirty="0" smtClean="0"/>
              <a:t>בשנת 1968 נקבע יום כ"ח באייר כיום חגה של ירושלים- "יום שחרור העיר". </a:t>
            </a:r>
            <a:endParaRPr lang="he-IL" sz="2400" dirty="0" smtClean="0"/>
          </a:p>
          <a:p>
            <a:r>
              <a:rPr lang="he-IL" sz="2400" dirty="0" smtClean="0"/>
              <a:t>"</a:t>
            </a:r>
            <a:r>
              <a:rPr lang="he-IL" sz="2400" dirty="0"/>
              <a:t>חגיגות יום ירושלים"</a:t>
            </a:r>
            <a:endParaRPr lang="he-IL" sz="2400" dirty="0" smtClean="0"/>
          </a:p>
        </p:txBody>
      </p:sp>
      <p:pic>
        <p:nvPicPr>
          <p:cNvPr id="4" name="תמונה 3" descr="http://www.gojerusalem.co.il/_media/userfiles/8/3369/507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2618105" cy="1748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25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היום שאחרי המלחמה...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 smtClean="0"/>
              <a:t>ההנהגה הישראלית הניחה שאחרי המלחמה, רוב שטחי הגדה המערבית יוחזרו במסגרת הסכמי שלום. לכן היה חשוב לפעול במהירות כדי להבטיח את הישארות ירושלים כבירת ישראל המאוחדת. </a:t>
            </a:r>
          </a:p>
          <a:p>
            <a:r>
              <a:rPr lang="he-IL" sz="2000" dirty="0" smtClean="0"/>
              <a:t>לוי אשכול, רה"מ דאז, נותן הוראה לוועדה לבדוק את קביעת הגבולות החדשים כך שיכילו את העיר העתיקה, אולם יאפשרו גם הרחבה עתידית וביטחון. </a:t>
            </a:r>
          </a:p>
          <a:p>
            <a:r>
              <a:rPr lang="he-IL" sz="2000" dirty="0" smtClean="0"/>
              <a:t>המפה החדשה אושרה שבועיים לאחר המלחמה- סיפוח השטח של ירושלים (71 א' דונם) מתוכם כ- 6 א' דונם שהיו קודם לכן בשליטה ירדנית. </a:t>
            </a:r>
          </a:p>
          <a:p>
            <a:r>
              <a:rPr lang="he-IL" sz="2000" dirty="0"/>
              <a:t>שטח העיר גדל פי שלושה.. 108.3 ק"מ – כגודל העיר פאריס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4365104"/>
            <a:ext cx="3672408" cy="2179086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1077645" y="4996626"/>
            <a:ext cx="4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מפת ירושלים לאחר 1967:</a:t>
            </a:r>
            <a:endParaRPr lang="en-US" sz="1200" dirty="0"/>
          </a:p>
          <a:p>
            <a:r>
              <a:rPr lang="he-IL" sz="1200" dirty="0"/>
              <a:t>חץ כחול – ירושלים המערבית לפני 1967</a:t>
            </a:r>
            <a:endParaRPr lang="en-US" sz="1200" dirty="0"/>
          </a:p>
          <a:p>
            <a:r>
              <a:rPr lang="he-IL" sz="1200" dirty="0"/>
              <a:t>חץ ירוק – העיר הירדנית</a:t>
            </a:r>
            <a:endParaRPr lang="en-US" sz="1200" dirty="0"/>
          </a:p>
          <a:p>
            <a:r>
              <a:rPr lang="he-IL" sz="1200" dirty="0"/>
              <a:t>חץ אדום – השטחים הנוספים ש"ננגסו" מהגדה המערבית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06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1" dirty="0">
                <a:solidFill>
                  <a:srgbClr val="002060"/>
                </a:solidFill>
              </a:rPr>
              <a:t>אחרי מלחמת ששת הימים (1967 ואילך): </a:t>
            </a:r>
          </a:p>
          <a:p>
            <a:pPr marL="0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bg1"/>
                </a:solidFill>
              </a:rPr>
              <a:t>הרחבת </a:t>
            </a:r>
            <a:r>
              <a:rPr lang="he-IL" sz="2000" b="1" dirty="0">
                <a:solidFill>
                  <a:schemeClr val="bg1"/>
                </a:solidFill>
              </a:rPr>
              <a:t>גבולות מאסיבית</a:t>
            </a:r>
            <a:endParaRPr lang="he-IL" sz="2000" dirty="0">
              <a:solidFill>
                <a:schemeClr val="bg1"/>
              </a:solidFill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>
                <a:solidFill>
                  <a:schemeClr val="bg1"/>
                </a:solidFill>
              </a:rPr>
              <a:t>מעמד ערביי מזרח </a:t>
            </a:r>
            <a:r>
              <a:rPr lang="he-IL" sz="2000" b="1" dirty="0" smtClean="0">
                <a:solidFill>
                  <a:schemeClr val="bg1"/>
                </a:solidFill>
              </a:rPr>
              <a:t>י-ם: בעקבות סיפוח שטחי מזרח העיר לישראל- הוצע לפלסטינים אזרחי ירדן לקבל אזרחות ישראלית (70,000 איש). הם ויתרו והפכו ל"תושבי קבע"- זכויות אזרחיות מלאות למעט השתתפות בבחירות. </a:t>
            </a:r>
            <a:r>
              <a:rPr lang="he-IL" sz="2000" b="1" dirty="0" smtClean="0">
                <a:solidFill>
                  <a:schemeClr val="bg1"/>
                </a:solidFill>
                <a:latin typeface="Arial"/>
              </a:rPr>
              <a:t>חינוך אוטונומי לערביי מזרח ירושלים</a:t>
            </a:r>
            <a:endParaRPr lang="he-IL" sz="2000" dirty="0">
              <a:solidFill>
                <a:schemeClr val="bg1"/>
              </a:solidFill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bg1"/>
                </a:solidFill>
              </a:rPr>
              <a:t>גידול </a:t>
            </a:r>
            <a:r>
              <a:rPr lang="he-IL" sz="2000" b="1" dirty="0">
                <a:solidFill>
                  <a:schemeClr val="bg1"/>
                </a:solidFill>
              </a:rPr>
              <a:t>משמעותי </a:t>
            </a:r>
            <a:r>
              <a:rPr lang="he-IL" sz="2000" b="1" dirty="0" smtClean="0">
                <a:solidFill>
                  <a:schemeClr val="bg1"/>
                </a:solidFill>
              </a:rPr>
              <a:t>באוכלוסייה- ניהול </a:t>
            </a:r>
            <a:r>
              <a:rPr lang="he-IL" sz="2000" b="1" dirty="0">
                <a:solidFill>
                  <a:schemeClr val="bg1"/>
                </a:solidFill>
              </a:rPr>
              <a:t>העיר במצב </a:t>
            </a:r>
            <a:r>
              <a:rPr lang="he-IL" sz="2000" b="1" dirty="0" smtClean="0">
                <a:solidFill>
                  <a:schemeClr val="bg1"/>
                </a:solidFill>
              </a:rPr>
              <a:t>גאו</a:t>
            </a:r>
            <a:r>
              <a:rPr lang="he-IL" sz="2000" b="1" dirty="0" smtClean="0">
                <a:solidFill>
                  <a:schemeClr val="bg1"/>
                </a:solidFill>
                <a:cs typeface="Calibri"/>
              </a:rPr>
              <a:t>- </a:t>
            </a:r>
            <a:r>
              <a:rPr lang="he-IL" sz="2000" b="1" dirty="0">
                <a:solidFill>
                  <a:schemeClr val="bg1"/>
                </a:solidFill>
                <a:cs typeface="Calibri"/>
              </a:rPr>
              <a:t>פוליטי </a:t>
            </a:r>
            <a:r>
              <a:rPr lang="he-IL" sz="2000" b="1" dirty="0" smtClean="0">
                <a:solidFill>
                  <a:schemeClr val="bg1"/>
                </a:solidFill>
                <a:cs typeface="Calibri"/>
              </a:rPr>
              <a:t>מורכב- בין שלוש תת- אוכלוסיות. </a:t>
            </a: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bg1"/>
                </a:solidFill>
                <a:latin typeface="Arial"/>
              </a:rPr>
              <a:t>האם העיר באמת מאוחדת?? מזרח ומערב כשתי ערים נפרדות למעשה... אולם </a:t>
            </a:r>
            <a:r>
              <a:rPr lang="he-IL" sz="2000" b="1" dirty="0">
                <a:solidFill>
                  <a:schemeClr val="bg1"/>
                </a:solidFill>
                <a:cs typeface="Calibri"/>
              </a:rPr>
              <a:t>ישנן שותפויות בתחום המסחר, תעשייה, רפואה, </a:t>
            </a:r>
            <a:r>
              <a:rPr lang="he-IL" sz="2000" b="1" dirty="0" smtClean="0">
                <a:solidFill>
                  <a:schemeClr val="bg1"/>
                </a:solidFill>
                <a:cs typeface="Calibri"/>
              </a:rPr>
              <a:t>תחבורה, ספורט </a:t>
            </a:r>
            <a:r>
              <a:rPr lang="he-IL" sz="2000" b="1" dirty="0">
                <a:solidFill>
                  <a:schemeClr val="bg1"/>
                </a:solidFill>
                <a:cs typeface="Calibri"/>
              </a:rPr>
              <a:t>ועוד.. </a:t>
            </a: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endParaRPr lang="he-IL" sz="2000" dirty="0">
              <a:solidFill>
                <a:schemeClr val="bg1"/>
              </a:solidFill>
              <a:latin typeface="Arial"/>
            </a:endParaRPr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331640" y="4437112"/>
            <a:ext cx="2924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שכונת רמות אלון, צפון ירושלים</a:t>
            </a:r>
          </a:p>
        </p:txBody>
      </p:sp>
    </p:spTree>
    <p:extLst>
      <p:ext uri="{BB962C8B-B14F-4D97-AF65-F5344CB8AC3E}">
        <p14:creationId xmlns:p14="http://schemas.microsoft.com/office/powerpoint/2010/main" val="347141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שכונות יהודיות חדשות לאחר 67'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 smtClean="0"/>
              <a:t>10 שכונות חדשות נבנו ויושבו. בנייה של רצף טריטוריאלי שיממש את כוונת האיחוד. מרבית תושבי העיר המערבית כיום- חיים בשכונות אלו!</a:t>
            </a:r>
            <a:r>
              <a:rPr lang="en-US" sz="2400" dirty="0" smtClean="0"/>
              <a:t> </a:t>
            </a:r>
            <a:endParaRPr lang="he-IL" sz="2400" dirty="0" smtClean="0"/>
          </a:p>
          <a:p>
            <a:r>
              <a:rPr lang="he-IL" sz="2400" dirty="0" smtClean="0"/>
              <a:t>בזירה הבינלאומית נחשבות שכונות אלו להתנחלויות בלתי- חוקיות, והיחס אליהן דומה ליחס של שאר יישובי יש"ע. </a:t>
            </a:r>
          </a:p>
          <a:p>
            <a:r>
              <a:rPr lang="he-IL" sz="2400" dirty="0" smtClean="0"/>
              <a:t>המציאות האורבאנית בירושלים כבר מזמן השכיחה מתושביה את הפוליטיקה</a:t>
            </a:r>
            <a:r>
              <a:rPr lang="he-IL" sz="2400" dirty="0" smtClean="0"/>
              <a:t>...</a:t>
            </a:r>
          </a:p>
          <a:p>
            <a:pPr marL="0" indent="0">
              <a:buNone/>
            </a:pPr>
            <a:endParaRPr lang="he-I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37112"/>
            <a:ext cx="3384376" cy="15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2875960" y="5203022"/>
            <a:ext cx="2012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שכונת רמות אלון, צפון ירושלים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80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חוק יסוד: ירושלים בירת ישראל (1980)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 smtClean="0"/>
              <a:t>13 שנה לאחר איחוד העיר נחקק חוק יסוד זה. </a:t>
            </a:r>
          </a:p>
          <a:p>
            <a:r>
              <a:rPr lang="he-IL" sz="2400" dirty="0" smtClean="0"/>
              <a:t>" ירושלים השלמה והמאוחדת היא בירת ישראל"- מקום מושבם של נשיא המדינה, הכנסת, הממשלה ובית המשפט העליון. </a:t>
            </a:r>
          </a:p>
          <a:p>
            <a:r>
              <a:rPr lang="he-IL" sz="2400" dirty="0" smtClean="0"/>
              <a:t>שמירה על המקומות הקדושים וחופש הפולחן</a:t>
            </a:r>
          </a:p>
          <a:p>
            <a:endParaRPr lang="he-IL" sz="2400" dirty="0" smtClean="0"/>
          </a:p>
        </p:txBody>
      </p:sp>
    </p:spTree>
    <p:extLst>
      <p:ext uri="{BB962C8B-B14F-4D97-AF65-F5344CB8AC3E}">
        <p14:creationId xmlns:p14="http://schemas.microsoft.com/office/powerpoint/2010/main" val="40583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התגובה לחקיקת החוק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מועצת הביטחון של האו"ם גינתה את ישראל על קבלת החוק- 13 שגרירויות של מדינות הוצאו מירושלים. </a:t>
            </a:r>
          </a:p>
          <a:p>
            <a:r>
              <a:rPr lang="he-IL" sz="2800" dirty="0"/>
              <a:t>תיקון לחוק משנת 2000- "לא תועבר לגורם זר, מדיני או שלטוני, או לגורם זר אחר.. בין בדרך קבע ובין לתקופה קצובה, כל סמכות המתייחסת לתחום ירושלים והנתונה על פי דין למדינת ישראל או לעיריית ירושלים</a:t>
            </a:r>
            <a:r>
              <a:rPr lang="he-IL" sz="2800" dirty="0" smtClean="0"/>
              <a:t>". ההגדרה מתייחסת לשטחים שצורפו לירושלים אחרי 1967. </a:t>
            </a:r>
          </a:p>
          <a:p>
            <a:endParaRPr lang="he-IL" sz="28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02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דמוגרפיה בירושלים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800" dirty="0" smtClean="0"/>
              <a:t>אוכלוסיית ירושלים גדלה פי 62 בפרק זמן של 130 שנה!</a:t>
            </a:r>
            <a:r>
              <a:rPr lang="en-US" sz="1800" dirty="0" smtClean="0"/>
              <a:t> </a:t>
            </a:r>
            <a:r>
              <a:rPr lang="he-IL" sz="1800" dirty="0" smtClean="0"/>
              <a:t> עדיין קיים רוב יהודי מאז המחצית השנייה של המאה ה- 19. </a:t>
            </a:r>
          </a:p>
          <a:p>
            <a:r>
              <a:rPr lang="he-IL" sz="1800" dirty="0" smtClean="0"/>
              <a:t>אוכלוסיית העיר מורכבת מ- 3 תת-אוכלוסיות: חרדים, פלסטינים וציבור כללי יהודי. קבוצות אלו חיות בהפרדה תרבותית ואף פיסית זו מזו.</a:t>
            </a:r>
          </a:p>
          <a:p>
            <a:r>
              <a:rPr lang="he-IL" sz="1800" dirty="0" smtClean="0"/>
              <a:t>יש הטוענים כי קיים כיום בירושלים "רוב לא- ציוני" הנובע מהצירוף המספרי של האוכלוסייה הפלסטינית והחרדית המתנגדות שתיהן לציונות. אולם, אין לכך משמעות מכיוון שאוכלוסיות אלו אינן נמצאות במצב של שיתוף אינטרסים. </a:t>
            </a:r>
          </a:p>
          <a:p>
            <a:r>
              <a:rPr lang="he-IL" sz="1800" dirty="0" smtClean="0"/>
              <a:t>הטבלה מראה את תחזיות הגידול הדמוגרפי, כך שיכול להיווצר שוויון בין יהודים לפלסטינים בעוד כ- 20 שנה.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79912" y="4293096"/>
            <a:ext cx="250853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מאזן הגירה בין- יישובי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 smtClean="0"/>
              <a:t>הפלסטינים נוטים להישאר בעיר- והריבוי הטבעי שלהם גדול</a:t>
            </a:r>
          </a:p>
          <a:p>
            <a:r>
              <a:rPr lang="he-IL" sz="2800" dirty="0" smtClean="0"/>
              <a:t>פחות עולים במגזר היהודי</a:t>
            </a:r>
          </a:p>
          <a:p>
            <a:r>
              <a:rPr lang="he-IL" sz="2800" dirty="0" smtClean="0"/>
              <a:t>שיעור ילודה גבוה במגזר החרדי</a:t>
            </a:r>
          </a:p>
          <a:p>
            <a:r>
              <a:rPr lang="he-IL" sz="2800" dirty="0" smtClean="0"/>
              <a:t>עזיבה של צעירים ומשכילים את העיר</a:t>
            </a:r>
          </a:p>
          <a:p>
            <a:r>
              <a:rPr lang="he-IL" sz="2800" dirty="0" smtClean="0"/>
              <a:t>עלייה במספר התושבים בירושלים- אולם המאזן הוא שלילי – לטובת האוכלוסייה הלא- יהודית.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he-IL" dirty="0" smtClean="0"/>
              <a:t>טרור וגדר הפרדה</a:t>
            </a:r>
            <a:endParaRPr lang="he-IL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469563" y="1340768"/>
            <a:ext cx="8229600" cy="4525963"/>
          </a:xfrm>
        </p:spPr>
        <p:txBody>
          <a:bodyPr/>
          <a:lstStyle/>
          <a:p>
            <a:r>
              <a:rPr lang="he-IL" sz="2000" dirty="0" smtClean="0"/>
              <a:t>ירושלים ספגה טרור רב בתקופת האינתיפאדה השנייה. פיגועי טרור אלו פגעו בחוט השדרה הכלכלי, נפשי וחברתי בעיר. ירידה חדה בתיירות לירושלים. </a:t>
            </a:r>
          </a:p>
          <a:p>
            <a:r>
              <a:rPr lang="he-IL" sz="2000" dirty="0" smtClean="0"/>
              <a:t>בעקבות כך, החליטה ממשלת ישראל לבנות את גדר ההפרדה, שעוברת לרוב על הקו הירוק ההיסטורי או בסמוך לו. </a:t>
            </a:r>
          </a:p>
          <a:p>
            <a:r>
              <a:rPr lang="he-IL" sz="2000" dirty="0" smtClean="0"/>
              <a:t>בירושלים הגדר לא נבנתה על הקו הזה- כדי לא ליצור חלוקה מחודשת של העיר... לכן נוצרה מציאות שבה תושבים פלסטינים בירושלים נותרו מחוץ לגדר- למרות שהם אזרחי העיר. </a:t>
            </a:r>
            <a:endParaRPr lang="he-IL" dirty="0" smtClean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/>
          <p:cNvPicPr/>
          <p:nvPr/>
        </p:nvPicPr>
        <p:blipFill>
          <a:blip r:embed="rId3"/>
          <a:stretch>
            <a:fillRect/>
          </a:stretch>
        </p:blipFill>
        <p:spPr>
          <a:xfrm>
            <a:off x="1403648" y="3882363"/>
            <a:ext cx="2232248" cy="1371228"/>
          </a:xfrm>
          <a:prstGeom prst="rect">
            <a:avLst/>
          </a:prstGeom>
        </p:spPr>
      </p:pic>
      <p:pic>
        <p:nvPicPr>
          <p:cNvPr id="7" name="תמונה 6" descr="http://www.ir-amim.org.il/_Uploads/dbsAttachedFiles/GreaterJerusalem2009He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61048"/>
            <a:ext cx="2042790" cy="24699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6217394" y="6319390"/>
            <a:ext cx="2481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מפת גדר ההפרדה, עמותת "עיר עמים"</a:t>
            </a:r>
            <a:endParaRPr lang="en-US" sz="1200" dirty="0"/>
          </a:p>
        </p:txBody>
      </p:sp>
      <p:pic>
        <p:nvPicPr>
          <p:cNvPr id="8" name="תמונה 7" descr="קובץ:גדר ההפרדה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92" y="4014919"/>
            <a:ext cx="2190244" cy="14034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לבן 2"/>
          <p:cNvSpPr/>
          <p:nvPr/>
        </p:nvSpPr>
        <p:spPr>
          <a:xfrm>
            <a:off x="4036990" y="5418341"/>
            <a:ext cx="2180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גדר ההפרדה בסמוך לשכונת גילה</a:t>
            </a:r>
            <a:endParaRPr lang="he-IL" sz="1200" dirty="0"/>
          </a:p>
        </p:txBody>
      </p:sp>
      <p:sp>
        <p:nvSpPr>
          <p:cNvPr id="9" name="מלבן 8"/>
          <p:cNvSpPr/>
          <p:nvPr/>
        </p:nvSpPr>
        <p:spPr>
          <a:xfrm>
            <a:off x="1418720" y="5314394"/>
            <a:ext cx="2218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בניית גדר ההפרדה באזור ירושלים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20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פערים כלכליים וחברתיים בירושלים- מתח בין מזרח ומערב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פערים גדולים בין השכונות היהודיות לבין האזורים בהם מתגוררים התושבים הערבים= מזרח ומערב. </a:t>
            </a:r>
          </a:p>
          <a:p>
            <a:r>
              <a:rPr lang="he-IL" dirty="0" smtClean="0"/>
              <a:t>הפלסטינים נמנעים מלבחור ולהיבחר ולכן כוחם הפוליטי אינו קיים והם אינם תובעים את זכויותיהם המוניציפאליות. </a:t>
            </a:r>
          </a:p>
          <a:p>
            <a:r>
              <a:rPr lang="he-IL" dirty="0" smtClean="0"/>
              <a:t>מתח סביב נושא הבנייה בשכונות הפלסטיניות.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927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744129"/>
            <a:ext cx="5544616" cy="371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מלבן 3"/>
          <p:cNvSpPr/>
          <p:nvPr/>
        </p:nvSpPr>
        <p:spPr>
          <a:xfrm>
            <a:off x="-64995" y="0"/>
            <a:ext cx="9283311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"מאה דורות חלמתי עלייך</a:t>
            </a:r>
            <a:br>
              <a:rPr lang="he-IL" sz="5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he-IL" sz="5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לזכות לראות באור </a:t>
            </a:r>
            <a:r>
              <a:rPr lang="he-IL" sz="5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פנייך" </a:t>
            </a:r>
            <a:r>
              <a:rPr lang="he-IL" sz="14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(</a:t>
            </a:r>
            <a:r>
              <a:rPr lang="he-IL" sz="14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</a:rPr>
              <a:t>אביגדור המאירי)</a:t>
            </a:r>
            <a:r>
              <a:rPr lang="he-IL" sz="1400" b="1" i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endParaRPr lang="he-IL" sz="1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6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6950"/>
          </a:xfrm>
        </p:spPr>
        <p:txBody>
          <a:bodyPr/>
          <a:lstStyle/>
          <a:p>
            <a:r>
              <a:rPr lang="he-IL" sz="3200" dirty="0">
                <a:solidFill>
                  <a:srgbClr val="002060"/>
                </a:solidFill>
              </a:rPr>
              <a:t>סיכום</a:t>
            </a: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285407"/>
              </p:ext>
            </p:extLst>
          </p:nvPr>
        </p:nvGraphicFramePr>
        <p:xfrm>
          <a:off x="1043608" y="836712"/>
          <a:ext cx="6984776" cy="522544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984776"/>
              </a:tblGrid>
              <a:tr h="37545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בירושלים קיים רוב יהודי מזה כ-150 </a:t>
                      </a:r>
                      <a:r>
                        <a:rPr lang="he-IL" sz="1400" dirty="0" smtClean="0">
                          <a:effectLst/>
                        </a:rPr>
                        <a:t>שנה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3831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ב-170 השנה האחרונות מספר התושבים בעיר גדל פי </a:t>
                      </a:r>
                      <a:r>
                        <a:rPr lang="he-IL" sz="1400" dirty="0" smtClean="0">
                          <a:effectLst/>
                        </a:rPr>
                        <a:t>62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3831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במשך כל התקופות שנסקרו, העיר הייתה חצויה רק 19 שנה (1948-1967</a:t>
                      </a:r>
                      <a:r>
                        <a:rPr lang="he-IL" sz="1400" dirty="0" smtClean="0">
                          <a:effectLst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3831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בתקופת המנדט הבריטי הייתה תנופת פיתוח בירושלים שסימניה ניכרים עד </a:t>
                      </a:r>
                      <a:r>
                        <a:rPr lang="he-IL" sz="1400" dirty="0" smtClean="0">
                          <a:effectLst/>
                        </a:rPr>
                        <a:t>היום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56402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בתקופה בה העיר הייתה חצויה התקיימה תנופת פיתוח במערב העיר</a:t>
                      </a:r>
                      <a:r>
                        <a:rPr lang="he-IL" sz="1400">
                          <a:effectLst/>
                        </a:rPr>
                        <a:t>: </a:t>
                      </a:r>
                      <a:r>
                        <a:rPr lang="he-IL" sz="1400" smtClean="0">
                          <a:effectLst/>
                        </a:rPr>
                        <a:t>נ</a:t>
                      </a: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smtClean="0">
                          <a:effectLst/>
                        </a:rPr>
                        <a:t>בנתה </a:t>
                      </a:r>
                      <a:r>
                        <a:rPr lang="he-IL" sz="1400" dirty="0">
                          <a:effectLst/>
                        </a:rPr>
                        <a:t>עיר הבירה של מדינת </a:t>
                      </a:r>
                      <a:r>
                        <a:rPr lang="he-IL" sz="1400" dirty="0" smtClean="0">
                          <a:effectLst/>
                        </a:rPr>
                        <a:t>ישראל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42107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עם תום מלחמת ששת הימים הורחבו גבולות ירושלים לממדים חסרי תקדים </a:t>
                      </a:r>
                      <a:endParaRPr lang="he-IL" sz="14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והעיר </a:t>
                      </a:r>
                      <a:r>
                        <a:rPr lang="he-IL" sz="1400" dirty="0">
                          <a:effectLst/>
                        </a:rPr>
                        <a:t>הפכה למטרופולין 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3831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ערביי מזרח ירושלים הוכרו כתושבים עם זכויות אזרח (כמעט) </a:t>
                      </a:r>
                      <a:r>
                        <a:rPr lang="he-IL" sz="1400" dirty="0" smtClean="0">
                          <a:effectLst/>
                        </a:rPr>
                        <a:t>מלאות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57498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חוק יסוד ירושלים ומדיניות ממשלות ישראל העמיקו את האחיזה הישראלית בגבולות ירושלים, למורת רוחה של הקהילייה </a:t>
                      </a:r>
                      <a:r>
                        <a:rPr lang="he-IL" sz="1400" dirty="0" smtClean="0">
                          <a:effectLst/>
                        </a:rPr>
                        <a:t>הבינלאומית</a:t>
                      </a:r>
                    </a:p>
                  </a:txBody>
                  <a:tcPr marL="46121" marR="46121" marT="0" marB="0"/>
                </a:tc>
              </a:tr>
              <a:tr h="57498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הדמוגרפיה הירושלמית מורכבת</a:t>
                      </a:r>
                      <a:r>
                        <a:rPr lang="he-IL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משלוש</a:t>
                      </a:r>
                      <a:r>
                        <a:rPr lang="he-IL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קבוצות החיות זו לצד זו (ערבים, חרדים, סקטור יהוד כללי), גידול הדרגתי של המיעוט הערבי, הגירה של צעירים-משכילים</a:t>
                      </a:r>
                      <a:endParaRPr lang="he-IL" sz="1400" b="1" kern="1200" noProof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21" marR="46121" marT="0" marB="0"/>
                </a:tc>
              </a:tr>
              <a:tr h="6218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קיים פער כלכלי עמוק בין מערב ומזרח ירושלים. </a:t>
                      </a:r>
                      <a:endParaRPr lang="he-IL" sz="14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כל </a:t>
                      </a:r>
                      <a:r>
                        <a:rPr lang="he-IL" sz="1400" dirty="0">
                          <a:effectLst/>
                        </a:rPr>
                        <a:t>ממשלות ישראל הצהירו כי יש להן עניין לצמצם פער </a:t>
                      </a:r>
                      <a:r>
                        <a:rPr lang="he-IL" sz="1400" dirty="0" smtClean="0">
                          <a:effectLst/>
                        </a:rPr>
                        <a:t>זה</a:t>
                      </a:r>
                      <a:endParaRPr lang="en-US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38316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בעקבות האינתיפאדה השנייה הוקמה גדר הפרדה סביב ירושלים </a:t>
                      </a:r>
                      <a:endParaRPr lang="he-IL" sz="1400" dirty="0" smtClean="0">
                        <a:effectLst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 smtClean="0">
                          <a:effectLst/>
                        </a:rPr>
                        <a:t>שיצרה </a:t>
                      </a:r>
                      <a:r>
                        <a:rPr lang="he-IL" sz="1400" dirty="0">
                          <a:effectLst/>
                        </a:rPr>
                        <a:t>מציאות חדשה במרחב </a:t>
                      </a:r>
                      <a:r>
                        <a:rPr lang="he-IL" sz="1400" dirty="0" smtClean="0">
                          <a:effectLst/>
                        </a:rPr>
                        <a:t>המטרופוליטני</a:t>
                      </a:r>
                      <a:endParaRPr lang="en-US" sz="1400" dirty="0" smtClean="0">
                        <a:effectLst/>
                      </a:endParaRPr>
                    </a:p>
                  </a:txBody>
                  <a:tcPr marL="46121" marR="46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1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19157"/>
              </p:ext>
            </p:extLst>
          </p:nvPr>
        </p:nvGraphicFramePr>
        <p:xfrm>
          <a:off x="1547664" y="783869"/>
          <a:ext cx="6336704" cy="431520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6238"/>
                <a:gridCol w="2150233"/>
                <a:gridCol w="2150233"/>
              </a:tblGrid>
              <a:tr h="382300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התקופה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תאריכים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סוגיות</a:t>
                      </a:r>
                      <a:endParaRPr lang="he-IL" dirty="0"/>
                    </a:p>
                  </a:txBody>
                  <a:tcPr/>
                </a:tc>
              </a:tr>
              <a:tr h="860174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שלהי</a:t>
                      </a:r>
                      <a:r>
                        <a:rPr lang="he-IL" baseline="0" dirty="0" smtClean="0"/>
                        <a:t> האימפריה </a:t>
                      </a:r>
                      <a:r>
                        <a:rPr lang="he-IL" baseline="0" dirty="0" err="1" smtClean="0"/>
                        <a:t>העותמאנית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עד 1917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התחדשות אורבאנית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כניסת העולם הנוצרי והציונות המודרנית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רוב יהודי</a:t>
                      </a:r>
                      <a:endParaRPr lang="he-IL" sz="1200" dirty="0"/>
                    </a:p>
                  </a:txBody>
                  <a:tcPr/>
                </a:tc>
              </a:tr>
              <a:tr h="809066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המנדט הבריטי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1917-1948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פיתוח מאסיבי של העיר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גיבוש רוב יהודי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הוויית</a:t>
                      </a:r>
                      <a:r>
                        <a:rPr lang="he-IL" sz="1200" baseline="0" dirty="0" smtClean="0"/>
                        <a:t> חיים ציונית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baseline="0" dirty="0" smtClean="0"/>
                        <a:t>סכסוך יהודי- ערבי</a:t>
                      </a:r>
                      <a:endParaRPr lang="he-IL" sz="1200" dirty="0"/>
                    </a:p>
                  </a:txBody>
                  <a:tcPr/>
                </a:tc>
              </a:tr>
              <a:tr h="860174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העיר החצויה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1948-1967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נתק מאתרים מקודשים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עיר קצה- גבול</a:t>
                      </a:r>
                      <a:r>
                        <a:rPr lang="he-IL" sz="1200" baseline="0" dirty="0" smtClean="0"/>
                        <a:t> בתוכה</a:t>
                      </a:r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baseline="0" dirty="0" smtClean="0"/>
                        <a:t>התפתחות העיר המערבית</a:t>
                      </a:r>
                      <a:endParaRPr lang="he-IL" sz="1200" dirty="0" smtClean="0"/>
                    </a:p>
                    <a:p>
                      <a:pPr marL="285750" indent="-285750" algn="r" rtl="1">
                        <a:buFont typeface="Arial" pitchFamily="34" charset="0"/>
                        <a:buChar char="•"/>
                      </a:pPr>
                      <a:r>
                        <a:rPr lang="he-IL" sz="1200" dirty="0" smtClean="0"/>
                        <a:t>התבססות עיר הבירה</a:t>
                      </a:r>
                      <a:endParaRPr lang="he-IL" sz="1200" dirty="0"/>
                    </a:p>
                  </a:txBody>
                  <a:tcPr/>
                </a:tc>
              </a:tr>
              <a:tr h="1389601"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אחרי מלחמת ששת הימים 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dirty="0" smtClean="0"/>
                        <a:t>1967</a:t>
                      </a:r>
                      <a:r>
                        <a:rPr lang="he-IL" baseline="0" dirty="0" smtClean="0"/>
                        <a:t> ואילך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r" defTabSz="9144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הרחבת גבולות מאסיבית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מעמד ערביי מזרח י-ם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שכונות חדשות במזרח העיר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גידול משמעותי באוכלוסייה</a:t>
                      </a:r>
                    </a:p>
                    <a:p>
                      <a:pPr marL="285750" indent="-285750" algn="r" defTabSz="914400" rtl="1" eaLnBrk="1" latinLnBrk="0" hangingPunct="1">
                        <a:buFont typeface="Arial" pitchFamily="34" charset="0"/>
                        <a:buChar char="•"/>
                      </a:pP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ניהול העיר במצב </a:t>
                      </a:r>
                      <a:r>
                        <a:rPr lang="he-IL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גיאו</a:t>
                      </a:r>
                      <a:r>
                        <a:rPr lang="he-IL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פוליטי מורכב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59832" y="260648"/>
            <a:ext cx="33123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 תקופות בירושלים</a:t>
            </a:r>
            <a:r>
              <a:rPr lang="he-IL" dirty="0" smtClean="0"/>
              <a:t>: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11979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bg2">
                    <a:lumMod val="25000"/>
                  </a:schemeClr>
                </a:solidFill>
                <a:cs typeface="+mn-cs"/>
              </a:rPr>
              <a:t>התקופה העות'מאנית</a:t>
            </a:r>
            <a:endParaRPr lang="he-IL" b="1" dirty="0">
              <a:solidFill>
                <a:schemeClr val="bg2">
                  <a:lumMod val="25000"/>
                </a:schemeClr>
              </a:solidFill>
              <a:cs typeface="+mn-cs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 smtClean="0"/>
              <a:t>"החצר האחורית" – עיר מוזנחת, לא מפותחת תרבותית ומדינית (השלטון העות'מאני לא דואג לפיתוח העיר). רחוקה מהדימוי של עיר קדושה ומיוחדת, מושא לגעגועים ותפילה..</a:t>
            </a:r>
          </a:p>
          <a:p>
            <a:pPr marL="0" indent="0">
              <a:buNone/>
            </a:pPr>
            <a:endParaRPr lang="he-IL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4744"/>
            <a:ext cx="1944216" cy="24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תמונה 4" descr="http://www.ynet.co.il/PicServer2/20022007/1069118/gate_new_wa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83933"/>
            <a:ext cx="2088232" cy="2088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מלבן 1"/>
          <p:cNvSpPr/>
          <p:nvPr/>
        </p:nvSpPr>
        <p:spPr>
          <a:xfrm>
            <a:off x="5292080" y="5450076"/>
            <a:ext cx="3275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/>
              <a:t>ירושלים של המאה ה-19 מתוחמת בגבולות העיר העתיקה </a:t>
            </a:r>
            <a:endParaRPr lang="en-US" sz="1200" dirty="0"/>
          </a:p>
        </p:txBody>
      </p:sp>
      <p:pic>
        <p:nvPicPr>
          <p:cNvPr id="7" name="תמונה 6" descr="קובץ:Walker, Edmund 1864 Jaffa gate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16" y="3087934"/>
            <a:ext cx="2494303" cy="19316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מלבן 5"/>
          <p:cNvSpPr/>
          <p:nvPr/>
        </p:nvSpPr>
        <p:spPr>
          <a:xfrm>
            <a:off x="3129678" y="5019613"/>
            <a:ext cx="23887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מבט על שער יפו, אדמונד ווקר, 1864</a:t>
            </a:r>
            <a:endParaRPr lang="en-US" sz="1200" dirty="0"/>
          </a:p>
        </p:txBody>
      </p:sp>
      <p:sp>
        <p:nvSpPr>
          <p:cNvPr id="8" name="מלבן 7"/>
          <p:cNvSpPr/>
          <p:nvPr/>
        </p:nvSpPr>
        <p:spPr>
          <a:xfrm>
            <a:off x="870591" y="3107766"/>
            <a:ext cx="18582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/>
              <a:t>שער יפו בשלהי המאה ה-19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585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9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תוכן 4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1" dirty="0">
                <a:solidFill>
                  <a:srgbClr val="002060"/>
                </a:solidFill>
              </a:rPr>
              <a:t>שלהי</a:t>
            </a:r>
            <a:r>
              <a:rPr lang="he-IL" sz="2800" b="1" i="1" dirty="0">
                <a:solidFill>
                  <a:srgbClr val="002060"/>
                </a:solidFill>
                <a:cs typeface="Calibri"/>
              </a:rPr>
              <a:t> האימפריה </a:t>
            </a:r>
            <a:r>
              <a:rPr lang="he-IL" sz="2800" b="1" i="1" dirty="0" smtClean="0">
                <a:solidFill>
                  <a:srgbClr val="002060"/>
                </a:solidFill>
              </a:rPr>
              <a:t>העות'מאנית </a:t>
            </a:r>
            <a:r>
              <a:rPr lang="he-IL" sz="2800" b="1" i="1" dirty="0">
                <a:solidFill>
                  <a:srgbClr val="002060"/>
                </a:solidFill>
              </a:rPr>
              <a:t>(עד </a:t>
            </a:r>
            <a:r>
              <a:rPr lang="he-IL" sz="2800" b="1" i="1" dirty="0" smtClean="0">
                <a:solidFill>
                  <a:srgbClr val="002060"/>
                </a:solidFill>
              </a:rPr>
              <a:t>1917):</a:t>
            </a:r>
            <a:endParaRPr lang="he-IL" sz="2800" b="1" i="1" dirty="0">
              <a:solidFill>
                <a:srgbClr val="002060"/>
              </a:solidFill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התחדשות </a:t>
            </a:r>
            <a:r>
              <a:rPr lang="he-IL" sz="2400" b="1" dirty="0" smtClean="0">
                <a:solidFill>
                  <a:srgbClr val="FFFFFF"/>
                </a:solidFill>
              </a:rPr>
              <a:t>אורבאנית- היציאה מהחומות, שכונות חדשות </a:t>
            </a:r>
            <a:endParaRPr lang="he-IL" sz="2400" dirty="0"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כניסת העולם הנוצרי והציונות </a:t>
            </a:r>
            <a:r>
              <a:rPr lang="he-IL" sz="2400" b="1" dirty="0" smtClean="0">
                <a:solidFill>
                  <a:srgbClr val="FFFFFF"/>
                </a:solidFill>
              </a:rPr>
              <a:t>המודרנית- בנייה מאסיבית של כנסיות, בתי חולים, מוסדות חינוך ועוד.. </a:t>
            </a:r>
            <a:endParaRPr lang="he-IL" sz="2400" dirty="0"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רוב </a:t>
            </a:r>
            <a:r>
              <a:rPr lang="he-IL" sz="2400" b="1" dirty="0" smtClean="0">
                <a:solidFill>
                  <a:srgbClr val="FFFFFF"/>
                </a:solidFill>
              </a:rPr>
              <a:t>יהודי- 80,000 תושבים- 2/3 יהודים: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היישוב הישן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יוצאי היישוב הישן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עולים ציונים- אומנים, אנשי חינוך, אקטיביסטים, מפלגות פועלים, אנשי "בצלאל"= אנשי ירושלים החדשה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endParaRPr lang="he-IL" sz="2400" dirty="0">
              <a:latin typeface="Arial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/>
          <p:cNvPicPr/>
          <p:nvPr/>
        </p:nvPicPr>
        <p:blipFill>
          <a:blip r:embed="rId3"/>
          <a:stretch>
            <a:fillRect/>
          </a:stretch>
        </p:blipFill>
        <p:spPr>
          <a:xfrm>
            <a:off x="5796136" y="3883945"/>
            <a:ext cx="1738630" cy="18688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97598"/>
            <a:ext cx="25908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התקופה הבריטית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1800" dirty="0" smtClean="0"/>
              <a:t>דצמבר 1917- הבריטים מגיעים לירושלים, חודש לאחר הצהרת בלפור.</a:t>
            </a:r>
          </a:p>
          <a:p>
            <a:r>
              <a:rPr lang="he-IL" sz="1800" dirty="0" smtClean="0"/>
              <a:t>השקעה בתכנון, פיתוח ובנייה בעיר- מלונות, ימק"א, מוזיאון רוקפלר= מראה אירופאי אלגנטי..</a:t>
            </a:r>
          </a:p>
          <a:p>
            <a:r>
              <a:rPr lang="he-IL" sz="1800" dirty="0" smtClean="0"/>
              <a:t>הרחבת העיר- שכונות חדשות </a:t>
            </a:r>
          </a:p>
          <a:p>
            <a:r>
              <a:rPr lang="he-IL" sz="1800" dirty="0" smtClean="0"/>
              <a:t>שמירת המקומות הקדושים, תיירות מודרנית </a:t>
            </a:r>
          </a:p>
          <a:p>
            <a:r>
              <a:rPr lang="he-IL" sz="1800" dirty="0" smtClean="0"/>
              <a:t>היישוב היהודי מתפתח- המוסדות הלאומיים, בית חולים הדסה, האוניברסיטה העברית, מרכב מסחרי חדש ברחובות יפו- המלך ג'ורג' ובן- יהודה..</a:t>
            </a:r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4" name="תמונה 3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3861047"/>
            <a:ext cx="2520280" cy="2361451"/>
          </a:xfrm>
          <a:prstGeom prst="rect">
            <a:avLst/>
          </a:prstGeom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00290"/>
              </p:ext>
            </p:extLst>
          </p:nvPr>
        </p:nvGraphicFramePr>
        <p:xfrm>
          <a:off x="1619672" y="4221088"/>
          <a:ext cx="3244215" cy="98145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29920"/>
                <a:gridCol w="955675"/>
                <a:gridCol w="934720"/>
                <a:gridCol w="723900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שנה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יהודים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מוסלמים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נוצרים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1922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31,000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13,400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14,700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1931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53,800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19,900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19,300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1946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99,300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effectLst/>
                        </a:rPr>
                        <a:t>33,370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400" dirty="0">
                          <a:effectLst/>
                        </a:rPr>
                        <a:t>31,300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49575" y="3371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4139952" y="622249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e-IL" sz="1200" dirty="0">
                <a:latin typeface="Arial" pitchFamily="34" charset="0"/>
                <a:cs typeface="Arial" pitchFamily="34" charset="0"/>
              </a:rPr>
              <a:t>טקס כיבוש ירושלים על ידי אלנבי ב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u="sng" dirty="0">
                <a:latin typeface="Arial" pitchFamily="34" charset="0"/>
                <a:cs typeface="Arial" pitchFamily="34" charset="0"/>
                <a:hlinkClick r:id="rId4" tooltip="11 בדצמבר"/>
              </a:rPr>
              <a:t>11 </a:t>
            </a:r>
            <a:r>
              <a:rPr lang="he-IL" sz="1200" u="sng" dirty="0">
                <a:latin typeface="Arial" pitchFamily="34" charset="0"/>
                <a:cs typeface="Arial" pitchFamily="34" charset="0"/>
                <a:hlinkClick r:id="rId4" tooltip="11 בדצמבר"/>
              </a:rPr>
              <a:t>בדצמבר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u="sng" dirty="0">
                <a:latin typeface="Arial" pitchFamily="34" charset="0"/>
                <a:cs typeface="Arial" pitchFamily="34" charset="0"/>
                <a:hlinkClick r:id="rId5" tooltip="1917"/>
              </a:rPr>
              <a:t>1917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he-IL" sz="1200" dirty="0">
                <a:latin typeface="Arial" pitchFamily="34" charset="0"/>
                <a:cs typeface="Arial" pitchFamily="34" charset="0"/>
              </a:rPr>
              <a:t>בכניסה ל</a:t>
            </a:r>
            <a:r>
              <a:rPr lang="he-IL" sz="1200" u="sng" dirty="0">
                <a:latin typeface="Arial" pitchFamily="34" charset="0"/>
                <a:cs typeface="Arial" pitchFamily="34" charset="0"/>
                <a:hlinkClick r:id="rId6" tooltip="מגדל דוד"/>
              </a:rPr>
              <a:t>מגדל דוד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1" dirty="0">
                <a:solidFill>
                  <a:srgbClr val="002060"/>
                </a:solidFill>
              </a:rPr>
              <a:t>המנדט הבריטי  (1917-1948):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פיתוח מאסיבי של </a:t>
            </a:r>
            <a:r>
              <a:rPr lang="he-IL" sz="2400" b="1" dirty="0" smtClean="0">
                <a:solidFill>
                  <a:srgbClr val="FFFFFF"/>
                </a:solidFill>
              </a:rPr>
              <a:t>העיר- בתקופת המנדט הבריטי הייתה תנופת פיתוח בירושלים שסימניה ניכרים עד היום </a:t>
            </a:r>
            <a:endParaRPr lang="he-IL" sz="2400" b="1" dirty="0">
              <a:solidFill>
                <a:srgbClr val="FFFFFF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גיבוש רוב </a:t>
            </a:r>
            <a:r>
              <a:rPr lang="he-IL" sz="2400" b="1" dirty="0" smtClean="0">
                <a:solidFill>
                  <a:srgbClr val="FFFFFF"/>
                </a:solidFill>
              </a:rPr>
              <a:t>יהודי- גידול משמעותי בעיקר באוכלוסייה היהודית </a:t>
            </a:r>
            <a:endParaRPr lang="he-IL" sz="2400" b="1" dirty="0">
              <a:solidFill>
                <a:srgbClr val="FFFFFF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הוויית חיים ציונית</a:t>
            </a: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400" b="1" dirty="0">
                <a:solidFill>
                  <a:srgbClr val="FFFFFF"/>
                </a:solidFill>
              </a:rPr>
              <a:t>סכסוך יהודי- </a:t>
            </a:r>
            <a:r>
              <a:rPr lang="he-IL" sz="2400" b="1" dirty="0" smtClean="0">
                <a:solidFill>
                  <a:srgbClr val="FFFFFF"/>
                </a:solidFill>
              </a:rPr>
              <a:t>ערבי: ירושלים היא המוקד המרכזי של ההתגוששות בין היהודים לערבים, עם התפתחות המפעל הציוני.. אולם העיר מתפקדת כעיר מעורבת: יחסי שכנות, שותפויות עסקיות, שותפות בניהול העיר דה- פאקטו!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endParaRPr lang="he-IL" sz="2400" b="1" dirty="0" smtClean="0">
              <a:solidFill>
                <a:srgbClr val="FFFFFF"/>
              </a:solidFill>
            </a:endParaRPr>
          </a:p>
          <a:p>
            <a:pPr eaLnBrk="1" fontAlgn="t" hangingPunct="1">
              <a:spcBef>
                <a:spcPts val="0"/>
              </a:spcBef>
              <a:spcAft>
                <a:spcPts val="0"/>
              </a:spcAft>
            </a:pPr>
            <a:endParaRPr lang="he-IL" sz="2400" b="1" dirty="0">
              <a:solidFill>
                <a:srgbClr val="FFFFFF"/>
              </a:solidFill>
            </a:endParaRPr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96086" y="3691161"/>
            <a:ext cx="2590209" cy="1887420"/>
          </a:xfrm>
          <a:prstGeom prst="rect">
            <a:avLst/>
          </a:prstGeom>
        </p:spPr>
      </p:pic>
      <p:pic>
        <p:nvPicPr>
          <p:cNvPr id="5" name="תמונה 4"/>
          <p:cNvPicPr/>
          <p:nvPr/>
        </p:nvPicPr>
        <p:blipFill>
          <a:blip r:embed="rId4"/>
          <a:stretch>
            <a:fillRect/>
          </a:stretch>
        </p:blipFill>
        <p:spPr>
          <a:xfrm>
            <a:off x="2195736" y="3737299"/>
            <a:ext cx="2800350" cy="1795145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3419872" y="5661248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חנוכת רחוב המלך </a:t>
            </a:r>
            <a:r>
              <a:rPr lang="he-IL" dirty="0" err="1"/>
              <a:t>ג'ורג</a:t>
            </a:r>
            <a:r>
              <a:rPr lang="he-IL" dirty="0"/>
              <a:t>', 1924</a:t>
            </a:r>
          </a:p>
        </p:txBody>
      </p:sp>
    </p:spTree>
    <p:extLst>
      <p:ext uri="{BB962C8B-B14F-4D97-AF65-F5344CB8AC3E}">
        <p14:creationId xmlns:p14="http://schemas.microsoft.com/office/powerpoint/2010/main" val="167952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e-IL" b="1" dirty="0">
                <a:solidFill>
                  <a:schemeClr val="bg2">
                    <a:lumMod val="25000"/>
                  </a:schemeClr>
                </a:solidFill>
                <a:cs typeface="+mn-cs"/>
              </a:rPr>
              <a:t>העיר החצויה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000" dirty="0" smtClean="0"/>
              <a:t>מלחמת העצמאות מסתיימת- הישגים משמעותיים למדינה הצעירה</a:t>
            </a:r>
          </a:p>
          <a:p>
            <a:r>
              <a:rPr lang="he-IL" sz="2000" dirty="0" smtClean="0"/>
              <a:t>בירושלים- העיר נחצית לשתיים: בין שתי מדינות עוינות- מדינת ישראל וממלכת ירדן, למרות שעל פי </a:t>
            </a:r>
            <a:r>
              <a:rPr lang="he-IL" sz="2000" dirty="0" err="1" smtClean="0"/>
              <a:t>תוכנית</a:t>
            </a:r>
            <a:r>
              <a:rPr lang="he-IL" sz="2000" dirty="0" smtClean="0"/>
              <a:t> החלוקה של האו"ם- ירושלים ובית לחם הוגדרו כאזור מיוחד תחת שליטה בינלאומית. זאת בעקבות ניסיון השליטה של שני הצדדים על העיר. </a:t>
            </a:r>
          </a:p>
          <a:p>
            <a:r>
              <a:rPr lang="he-IL" sz="2000" dirty="0" smtClean="0"/>
              <a:t>"הקו העירוני": העיר חצויה במשך 19 שנה, הגבול משורטט כך שהעיר העתיקה, כולל הכותל המערבי- נמצא מעבר לגבול הישראלי. </a:t>
            </a:r>
          </a:p>
          <a:p>
            <a:r>
              <a:rPr lang="he-IL" sz="2000" dirty="0" smtClean="0"/>
              <a:t>את העיר חצה קו גבול מסוכן ומאיים. </a:t>
            </a:r>
          </a:p>
          <a:p>
            <a:r>
              <a:rPr lang="he-IL" sz="2000" dirty="0" smtClean="0"/>
              <a:t>הדבר מוביל לתנופת פיתוח בעיר </a:t>
            </a:r>
            <a:r>
              <a:rPr lang="he-IL" sz="2000" dirty="0" smtClean="0"/>
              <a:t>המערבית</a:t>
            </a:r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/>
          </a:p>
        </p:txBody>
      </p:sp>
      <p:pic>
        <p:nvPicPr>
          <p:cNvPr id="5" name="תמונה 4" descr="http://www.shimur.org/files/mechozot/1174054330188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0518"/>
            <a:ext cx="2304256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 descr="http://www.shimur.org/files/mechozot/1174054537783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53136"/>
            <a:ext cx="2273935" cy="1700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תמונה 6"/>
          <p:cNvPicPr/>
          <p:nvPr/>
        </p:nvPicPr>
        <p:blipFill>
          <a:blip r:embed="rId5"/>
          <a:stretch>
            <a:fillRect/>
          </a:stretch>
        </p:blipFill>
        <p:spPr>
          <a:xfrm>
            <a:off x="827584" y="3789040"/>
            <a:ext cx="1488435" cy="2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2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800" b="1" i="1" dirty="0">
                <a:solidFill>
                  <a:srgbClr val="002060"/>
                </a:solidFill>
              </a:rPr>
              <a:t>העיר החצויה (1948-1967):</a:t>
            </a: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נתק 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מאתרים 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מקודשים- 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הניתוק מהכותל הופך לפצע מדמם בעיני היהודים בעיר ובעולם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...</a:t>
            </a:r>
            <a:endParaRPr lang="he-IL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עיר קצה- גבול בתוכה</a:t>
            </a: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התפתחות העיר 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המערבית- העיר המערבית נבנתה בשנים אלו כעיר מערבית תוססת- בנייה של משכן הכנסת, משרדי ממשלה, הר הרצל, "יד ושם", מוזיאון ישראל, בנייני האומה, האוניברסיטה העברית- קמפוס גבעת רם, גן החיות </a:t>
            </a:r>
            <a:r>
              <a:rPr lang="he-IL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התנ"כי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, הדסה עין כרם.. </a:t>
            </a:r>
            <a:endParaRPr lang="he-IL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התבססות עיר </a:t>
            </a:r>
            <a:r>
              <a:rPr lang="he-IL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הבירה</a:t>
            </a: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קליטת עלייה מאסיבית בירושלים- בנייה של שכונות חדשות לעולים. שכונות אלו הפכו במהלך השנים לחולייה החברתית החלשה של ירושלים.  </a:t>
            </a:r>
          </a:p>
          <a:p>
            <a:pPr marL="283464" indent="-283464" eaLnBrk="1" fontAlgn="t" hangingPunct="1">
              <a:spcBef>
                <a:spcPts val="0"/>
              </a:spcBef>
              <a:spcAft>
                <a:spcPts val="0"/>
              </a:spcAft>
            </a:pPr>
            <a:r>
              <a:rPr lang="he-I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עיר יהודית לחלוטין, בצורה חריגה בכל תולדות ירושלים- כל ערביי מערב העיר עזבו ועברו להתגורר בצד המזרחי של ירושלים. 200,000 יהודים חיים בירושלים המערבית, ערב מלחמת ששת הימים. </a:t>
            </a:r>
          </a:p>
          <a:p>
            <a:pPr marL="0" indent="0" eaLnBrk="1" fontAlgn="t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rPr>
              <a:t> </a:t>
            </a:r>
            <a:endParaRPr lang="he-IL" sz="2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3"/>
          <a:stretch>
            <a:fillRect/>
          </a:stretch>
        </p:blipFill>
        <p:spPr>
          <a:xfrm>
            <a:off x="5868144" y="4725144"/>
            <a:ext cx="2857500" cy="1209675"/>
          </a:xfrm>
          <a:prstGeom prst="rect">
            <a:avLst/>
          </a:prstGeom>
        </p:spPr>
      </p:pic>
      <p:pic>
        <p:nvPicPr>
          <p:cNvPr id="5" name="תמונה 4" descr="http://www.imjnet.org.il/Media/Uploads/museum4%2818%2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56" y="4725144"/>
            <a:ext cx="5384800" cy="116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6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1522</Words>
  <Application>Microsoft Office PowerPoint</Application>
  <PresentationFormat>‫הצגה על המסך (4:3)</PresentationFormat>
  <Paragraphs>175</Paragraphs>
  <Slides>43</Slides>
  <Notes>15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43</vt:i4>
      </vt:variant>
    </vt:vector>
  </HeadingPairs>
  <TitlesOfParts>
    <vt:vector size="45" baseType="lpstr">
      <vt:lpstr>ערכת נושא Office</vt:lpstr>
      <vt:lpstr>Office Theme</vt:lpstr>
      <vt:lpstr>מצגת של PowerPoint</vt:lpstr>
      <vt:lpstr>מצגת של PowerPoint</vt:lpstr>
      <vt:lpstr>מצגת של PowerPoint</vt:lpstr>
      <vt:lpstr>התקופה העות'מאנית</vt:lpstr>
      <vt:lpstr>מצגת של PowerPoint</vt:lpstr>
      <vt:lpstr>התקופה הבריטית</vt:lpstr>
      <vt:lpstr>מצגת של PowerPoint</vt:lpstr>
      <vt:lpstr>העיר החצויה</vt:lpstr>
      <vt:lpstr>מצגת של PowerPoint</vt:lpstr>
      <vt:lpstr>מלחמת ששת הימים ולאחריה</vt:lpstr>
      <vt:lpstr>היום שאחרי המלחמה...</vt:lpstr>
      <vt:lpstr>מצגת של PowerPoint</vt:lpstr>
      <vt:lpstr>שכונות יהודיות חדשות לאחר 67'</vt:lpstr>
      <vt:lpstr>חוק יסוד: ירושלים בירת ישראל (1980)</vt:lpstr>
      <vt:lpstr>התגובה לחקיקת החוק</vt:lpstr>
      <vt:lpstr>דמוגרפיה בירושלים</vt:lpstr>
      <vt:lpstr>מאזן הגירה בין- יישובי</vt:lpstr>
      <vt:lpstr>טרור וגדר הפרדה</vt:lpstr>
      <vt:lpstr>פערים כלכליים וחברתיים בירושלים- מתח בין מזרח ומערב</vt:lpstr>
      <vt:lpstr>סיכום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Windows7</dc:creator>
  <cp:lastModifiedBy>Windows7</cp:lastModifiedBy>
  <cp:revision>60</cp:revision>
  <dcterms:created xsi:type="dcterms:W3CDTF">2012-04-23T13:10:01Z</dcterms:created>
  <dcterms:modified xsi:type="dcterms:W3CDTF">2012-05-07T10:36:41Z</dcterms:modified>
</cp:coreProperties>
</file>