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ewishunpacked.com/sheikh-jarrah-the-story-behind-the-story/"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2172cfb0b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2172cfb0b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2172cfb0b_1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02172cfb0b_1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02172cfb0b_1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02172cfb0b_1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2172cfb0b_1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2172cfb0b_1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he kingdom was divided after Solomon’s death into two kingdoms. Northern Tribes were frustrated with king’s extravagance and having to pay for it. They established their own capital and kingdom in the North and called themselves Israel.  The southern kingdom of Judah consisted primarily of the tribe of Judah and was ruled by the Davidic family. The Northern Kingdom, also known as Israel, consisted of the remaining tribes and was ruled by a series of dynasties. // Western campaigns of Assyria (Iraq) that eventually brought about the demise of the Northern Kingdom in 722 BCE. In 586 BCE, the Babylonian heirs to the Assyrian empire ravished Judah. The fall of Judah resulted in the exile of a significant population from Judah. Some were led off to Babylonia and some fled to Egypt, but many also remained in Judah. It would be almost 50 years before the exiles were allowed to return to their homeland.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02773d91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02773d91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2172cfb0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02172cfb0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2172cfb0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02172cfb0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https://jewishunpacked.com/sheikh-jarrah-the-story-behind-the-story/</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2172cfb0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2172cfb0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2172cfb0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2172cfb0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2172cfb0b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2172cfb0b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2172cfb0b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2172cfb0b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2172cfb0b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2172cfb0b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2172cfb0b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2172cfb0b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jpg"/><Relationship Id="rId5" Type="http://schemas.openxmlformats.org/officeDocument/2006/relationships/image" Target="../media/image7.jpg"/><Relationship Id="rId6"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Ancient Israel </a:t>
            </a:r>
            <a:endParaRPr/>
          </a:p>
          <a:p>
            <a:pPr indent="0" lvl="0" marL="0" rtl="0" algn="ctr">
              <a:spcBef>
                <a:spcPts val="0"/>
              </a:spcBef>
              <a:spcAft>
                <a:spcPts val="0"/>
              </a:spcAft>
              <a:buNone/>
            </a:pPr>
            <a:r>
              <a:rPr lang="en"/>
              <a:t>&amp; Why it Matters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Inbal Lev &amp; Rabbi Keilah Lebell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p:nvPr/>
        </p:nvSpPr>
        <p:spPr>
          <a:xfrm>
            <a:off x="83700" y="3275675"/>
            <a:ext cx="8976600" cy="1226700"/>
          </a:xfrm>
          <a:prstGeom prst="rect">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a:off x="511418" y="369950"/>
            <a:ext cx="1538100" cy="442500"/>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Abraham</a:t>
            </a:r>
            <a:endParaRPr>
              <a:solidFill>
                <a:srgbClr val="FFFFFF"/>
              </a:solidFill>
              <a:latin typeface="Open Sans"/>
              <a:ea typeface="Open Sans"/>
              <a:cs typeface="Open Sans"/>
              <a:sym typeface="Open Sans"/>
            </a:endParaRPr>
          </a:p>
        </p:txBody>
      </p:sp>
      <p:sp>
        <p:nvSpPr>
          <p:cNvPr id="129" name="Google Shape;129;p22"/>
          <p:cNvSpPr/>
          <p:nvPr/>
        </p:nvSpPr>
        <p:spPr>
          <a:xfrm>
            <a:off x="3077640" y="1159026"/>
            <a:ext cx="1538100" cy="442500"/>
          </a:xfrm>
          <a:prstGeom prst="roundRect">
            <a:avLst>
              <a:gd fmla="val 50000"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Rebecca</a:t>
            </a:r>
            <a:endParaRPr>
              <a:solidFill>
                <a:srgbClr val="FFFFFF"/>
              </a:solidFill>
              <a:latin typeface="Open Sans"/>
              <a:ea typeface="Open Sans"/>
              <a:cs typeface="Open Sans"/>
              <a:sym typeface="Open Sans"/>
            </a:endParaRPr>
          </a:p>
        </p:txBody>
      </p:sp>
      <p:sp>
        <p:nvSpPr>
          <p:cNvPr id="130" name="Google Shape;130;p22"/>
          <p:cNvSpPr/>
          <p:nvPr/>
        </p:nvSpPr>
        <p:spPr>
          <a:xfrm>
            <a:off x="1347572" y="1159026"/>
            <a:ext cx="1538100" cy="442500"/>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Isaac</a:t>
            </a:r>
            <a:endParaRPr>
              <a:solidFill>
                <a:srgbClr val="FFFFFF"/>
              </a:solidFill>
              <a:latin typeface="Open Sans"/>
              <a:ea typeface="Open Sans"/>
              <a:cs typeface="Open Sans"/>
              <a:sym typeface="Open Sans"/>
            </a:endParaRPr>
          </a:p>
        </p:txBody>
      </p:sp>
      <p:sp>
        <p:nvSpPr>
          <p:cNvPr id="131" name="Google Shape;131;p22"/>
          <p:cNvSpPr/>
          <p:nvPr/>
        </p:nvSpPr>
        <p:spPr>
          <a:xfrm>
            <a:off x="2281700" y="1948090"/>
            <a:ext cx="1363800" cy="4425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Jacob</a:t>
            </a:r>
            <a:endParaRPr>
              <a:solidFill>
                <a:srgbClr val="FFFFFF"/>
              </a:solidFill>
              <a:latin typeface="Open Sans"/>
              <a:ea typeface="Open Sans"/>
              <a:cs typeface="Open Sans"/>
              <a:sym typeface="Open Sans"/>
            </a:endParaRPr>
          </a:p>
        </p:txBody>
      </p:sp>
      <p:sp>
        <p:nvSpPr>
          <p:cNvPr id="132" name="Google Shape;132;p22"/>
          <p:cNvSpPr/>
          <p:nvPr/>
        </p:nvSpPr>
        <p:spPr>
          <a:xfrm>
            <a:off x="3791600" y="1948090"/>
            <a:ext cx="1363800" cy="442500"/>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Rachel</a:t>
            </a:r>
            <a:endParaRPr>
              <a:solidFill>
                <a:srgbClr val="FFFFFF"/>
              </a:solidFill>
              <a:latin typeface="Open Sans"/>
              <a:ea typeface="Open Sans"/>
              <a:cs typeface="Open Sans"/>
              <a:sym typeface="Open Sans"/>
            </a:endParaRPr>
          </a:p>
        </p:txBody>
      </p:sp>
      <p:sp>
        <p:nvSpPr>
          <p:cNvPr id="133" name="Google Shape;133;p22"/>
          <p:cNvSpPr/>
          <p:nvPr/>
        </p:nvSpPr>
        <p:spPr>
          <a:xfrm>
            <a:off x="2281693" y="369950"/>
            <a:ext cx="1538100" cy="4425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Sarah</a:t>
            </a:r>
            <a:endParaRPr>
              <a:solidFill>
                <a:srgbClr val="FFFFFF"/>
              </a:solidFill>
              <a:latin typeface="Open Sans"/>
              <a:ea typeface="Open Sans"/>
              <a:cs typeface="Open Sans"/>
              <a:sym typeface="Open Sans"/>
            </a:endParaRPr>
          </a:p>
        </p:txBody>
      </p:sp>
      <p:cxnSp>
        <p:nvCxnSpPr>
          <p:cNvPr id="134" name="Google Shape;134;p22"/>
          <p:cNvCxnSpPr>
            <a:endCxn id="133" idx="1"/>
          </p:cNvCxnSpPr>
          <p:nvPr/>
        </p:nvCxnSpPr>
        <p:spPr>
          <a:xfrm>
            <a:off x="2049493" y="591200"/>
            <a:ext cx="232200" cy="0"/>
          </a:xfrm>
          <a:prstGeom prst="straightConnector1">
            <a:avLst/>
          </a:prstGeom>
          <a:noFill/>
          <a:ln cap="flat" cmpd="sng" w="9525">
            <a:solidFill>
              <a:srgbClr val="9900FF"/>
            </a:solidFill>
            <a:prstDash val="solid"/>
            <a:round/>
            <a:headEnd len="med" w="med" type="none"/>
            <a:tailEnd len="med" w="med" type="none"/>
          </a:ln>
        </p:spPr>
      </p:cxnSp>
      <p:cxnSp>
        <p:nvCxnSpPr>
          <p:cNvPr id="135" name="Google Shape;135;p22"/>
          <p:cNvCxnSpPr>
            <a:stCxn id="130" idx="3"/>
            <a:endCxn id="129" idx="1"/>
          </p:cNvCxnSpPr>
          <p:nvPr/>
        </p:nvCxnSpPr>
        <p:spPr>
          <a:xfrm>
            <a:off x="2885672" y="1380276"/>
            <a:ext cx="192000" cy="0"/>
          </a:xfrm>
          <a:prstGeom prst="straightConnector1">
            <a:avLst/>
          </a:prstGeom>
          <a:noFill/>
          <a:ln cap="flat" cmpd="sng" w="9525">
            <a:solidFill>
              <a:srgbClr val="9900FF"/>
            </a:solidFill>
            <a:prstDash val="solid"/>
            <a:round/>
            <a:headEnd len="med" w="med" type="none"/>
            <a:tailEnd len="med" w="med" type="none"/>
          </a:ln>
        </p:spPr>
      </p:cxnSp>
      <p:cxnSp>
        <p:nvCxnSpPr>
          <p:cNvPr id="136" name="Google Shape;136;p22"/>
          <p:cNvCxnSpPr>
            <a:stCxn id="128" idx="3"/>
            <a:endCxn id="130" idx="0"/>
          </p:cNvCxnSpPr>
          <p:nvPr/>
        </p:nvCxnSpPr>
        <p:spPr>
          <a:xfrm>
            <a:off x="2049518" y="591200"/>
            <a:ext cx="67200" cy="567900"/>
          </a:xfrm>
          <a:prstGeom prst="straightConnector1">
            <a:avLst/>
          </a:prstGeom>
          <a:noFill/>
          <a:ln cap="flat" cmpd="sng" w="28575">
            <a:solidFill>
              <a:schemeClr val="dk2"/>
            </a:solidFill>
            <a:prstDash val="solid"/>
            <a:round/>
            <a:headEnd len="med" w="med" type="none"/>
            <a:tailEnd len="med" w="med" type="none"/>
          </a:ln>
        </p:spPr>
      </p:cxnSp>
      <p:cxnSp>
        <p:nvCxnSpPr>
          <p:cNvPr id="137" name="Google Shape;137;p22"/>
          <p:cNvCxnSpPr>
            <a:stCxn id="130" idx="3"/>
            <a:endCxn id="131" idx="0"/>
          </p:cNvCxnSpPr>
          <p:nvPr/>
        </p:nvCxnSpPr>
        <p:spPr>
          <a:xfrm>
            <a:off x="2885672" y="1380276"/>
            <a:ext cx="78000" cy="567900"/>
          </a:xfrm>
          <a:prstGeom prst="straightConnector1">
            <a:avLst/>
          </a:prstGeom>
          <a:noFill/>
          <a:ln cap="flat" cmpd="sng" w="28575">
            <a:solidFill>
              <a:schemeClr val="dk2"/>
            </a:solidFill>
            <a:prstDash val="solid"/>
            <a:round/>
            <a:headEnd len="med" w="med" type="none"/>
            <a:tailEnd len="med" w="med" type="none"/>
          </a:ln>
        </p:spPr>
      </p:cxnSp>
      <p:sp>
        <p:nvSpPr>
          <p:cNvPr id="138" name="Google Shape;138;p22"/>
          <p:cNvSpPr/>
          <p:nvPr/>
        </p:nvSpPr>
        <p:spPr>
          <a:xfrm>
            <a:off x="771800" y="1948090"/>
            <a:ext cx="1363800" cy="442500"/>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Leah</a:t>
            </a:r>
            <a:endParaRPr>
              <a:solidFill>
                <a:srgbClr val="FFFFFF"/>
              </a:solidFill>
              <a:latin typeface="Open Sans"/>
              <a:ea typeface="Open Sans"/>
              <a:cs typeface="Open Sans"/>
              <a:sym typeface="Open Sans"/>
            </a:endParaRPr>
          </a:p>
        </p:txBody>
      </p:sp>
      <p:sp>
        <p:nvSpPr>
          <p:cNvPr id="139" name="Google Shape;139;p22"/>
          <p:cNvSpPr/>
          <p:nvPr/>
        </p:nvSpPr>
        <p:spPr>
          <a:xfrm>
            <a:off x="598575" y="2737165"/>
            <a:ext cx="1363800" cy="442500"/>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Zilpah</a:t>
            </a:r>
            <a:endParaRPr>
              <a:solidFill>
                <a:srgbClr val="FFFFFF"/>
              </a:solidFill>
              <a:latin typeface="Open Sans"/>
              <a:ea typeface="Open Sans"/>
              <a:cs typeface="Open Sans"/>
              <a:sym typeface="Open Sans"/>
            </a:endParaRPr>
          </a:p>
        </p:txBody>
      </p:sp>
      <p:sp>
        <p:nvSpPr>
          <p:cNvPr id="140" name="Google Shape;140;p22"/>
          <p:cNvSpPr/>
          <p:nvPr/>
        </p:nvSpPr>
        <p:spPr>
          <a:xfrm>
            <a:off x="4040575" y="2737165"/>
            <a:ext cx="1363800" cy="442500"/>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Bilhah</a:t>
            </a:r>
            <a:endParaRPr>
              <a:solidFill>
                <a:srgbClr val="FFFFFF"/>
              </a:solidFill>
              <a:latin typeface="Open Sans"/>
              <a:ea typeface="Open Sans"/>
              <a:cs typeface="Open Sans"/>
              <a:sym typeface="Open Sans"/>
            </a:endParaRPr>
          </a:p>
        </p:txBody>
      </p:sp>
      <p:cxnSp>
        <p:nvCxnSpPr>
          <p:cNvPr id="141" name="Google Shape;141;p22"/>
          <p:cNvCxnSpPr>
            <a:stCxn id="138" idx="3"/>
          </p:cNvCxnSpPr>
          <p:nvPr/>
        </p:nvCxnSpPr>
        <p:spPr>
          <a:xfrm>
            <a:off x="2135600" y="2169340"/>
            <a:ext cx="0" cy="0"/>
          </a:xfrm>
          <a:prstGeom prst="straightConnector1">
            <a:avLst/>
          </a:prstGeom>
          <a:noFill/>
          <a:ln cap="flat" cmpd="sng" w="9525">
            <a:solidFill>
              <a:schemeClr val="dk2"/>
            </a:solidFill>
            <a:prstDash val="solid"/>
            <a:round/>
            <a:headEnd len="med" w="med" type="none"/>
            <a:tailEnd len="med" w="med" type="none"/>
          </a:ln>
        </p:spPr>
      </p:cxnSp>
      <p:cxnSp>
        <p:nvCxnSpPr>
          <p:cNvPr id="142" name="Google Shape;142;p22"/>
          <p:cNvCxnSpPr>
            <a:stCxn id="138" idx="3"/>
            <a:endCxn id="131" idx="1"/>
          </p:cNvCxnSpPr>
          <p:nvPr/>
        </p:nvCxnSpPr>
        <p:spPr>
          <a:xfrm>
            <a:off x="2135600" y="2169340"/>
            <a:ext cx="146100" cy="0"/>
          </a:xfrm>
          <a:prstGeom prst="straightConnector1">
            <a:avLst/>
          </a:prstGeom>
          <a:noFill/>
          <a:ln cap="flat" cmpd="sng" w="9525">
            <a:solidFill>
              <a:srgbClr val="9900FF"/>
            </a:solidFill>
            <a:prstDash val="solid"/>
            <a:round/>
            <a:headEnd len="med" w="med" type="none"/>
            <a:tailEnd len="med" w="med" type="none"/>
          </a:ln>
        </p:spPr>
      </p:cxnSp>
      <p:cxnSp>
        <p:nvCxnSpPr>
          <p:cNvPr id="143" name="Google Shape;143;p22"/>
          <p:cNvCxnSpPr>
            <a:stCxn id="132" idx="1"/>
            <a:endCxn id="132" idx="1"/>
          </p:cNvCxnSpPr>
          <p:nvPr/>
        </p:nvCxnSpPr>
        <p:spPr>
          <a:xfrm>
            <a:off x="3791600" y="2169340"/>
            <a:ext cx="0" cy="0"/>
          </a:xfrm>
          <a:prstGeom prst="straightConnector1">
            <a:avLst/>
          </a:prstGeom>
          <a:noFill/>
          <a:ln cap="flat" cmpd="sng" w="9525">
            <a:solidFill>
              <a:schemeClr val="dk2"/>
            </a:solidFill>
            <a:prstDash val="solid"/>
            <a:round/>
            <a:headEnd len="med" w="med" type="none"/>
            <a:tailEnd len="med" w="med" type="none"/>
          </a:ln>
        </p:spPr>
      </p:cxnSp>
      <p:cxnSp>
        <p:nvCxnSpPr>
          <p:cNvPr id="144" name="Google Shape;144;p22"/>
          <p:cNvCxnSpPr>
            <a:stCxn id="131" idx="3"/>
            <a:endCxn id="132" idx="1"/>
          </p:cNvCxnSpPr>
          <p:nvPr/>
        </p:nvCxnSpPr>
        <p:spPr>
          <a:xfrm>
            <a:off x="3645500" y="2169340"/>
            <a:ext cx="146100" cy="0"/>
          </a:xfrm>
          <a:prstGeom prst="straightConnector1">
            <a:avLst/>
          </a:prstGeom>
          <a:noFill/>
          <a:ln cap="flat" cmpd="sng" w="9525">
            <a:solidFill>
              <a:srgbClr val="9900FF"/>
            </a:solidFill>
            <a:prstDash val="solid"/>
            <a:round/>
            <a:headEnd len="med" w="med" type="none"/>
            <a:tailEnd len="med" w="med" type="none"/>
          </a:ln>
        </p:spPr>
      </p:cxnSp>
      <p:cxnSp>
        <p:nvCxnSpPr>
          <p:cNvPr id="145" name="Google Shape;145;p22"/>
          <p:cNvCxnSpPr>
            <a:stCxn id="131" idx="1"/>
            <a:endCxn id="139" idx="3"/>
          </p:cNvCxnSpPr>
          <p:nvPr/>
        </p:nvCxnSpPr>
        <p:spPr>
          <a:xfrm flipH="1">
            <a:off x="1962500" y="2169340"/>
            <a:ext cx="319200" cy="789000"/>
          </a:xfrm>
          <a:prstGeom prst="straightConnector1">
            <a:avLst/>
          </a:prstGeom>
          <a:noFill/>
          <a:ln cap="flat" cmpd="sng" w="9525">
            <a:solidFill>
              <a:srgbClr val="9900FF"/>
            </a:solidFill>
            <a:prstDash val="solid"/>
            <a:round/>
            <a:headEnd len="med" w="med" type="none"/>
            <a:tailEnd len="med" w="med" type="none"/>
          </a:ln>
        </p:spPr>
      </p:cxnSp>
      <p:cxnSp>
        <p:nvCxnSpPr>
          <p:cNvPr id="146" name="Google Shape;146;p22"/>
          <p:cNvCxnSpPr>
            <a:stCxn id="131" idx="3"/>
            <a:endCxn id="140" idx="1"/>
          </p:cNvCxnSpPr>
          <p:nvPr/>
        </p:nvCxnSpPr>
        <p:spPr>
          <a:xfrm>
            <a:off x="3645500" y="2169340"/>
            <a:ext cx="395100" cy="789000"/>
          </a:xfrm>
          <a:prstGeom prst="straightConnector1">
            <a:avLst/>
          </a:prstGeom>
          <a:noFill/>
          <a:ln cap="flat" cmpd="sng" w="9525">
            <a:solidFill>
              <a:srgbClr val="9900FF"/>
            </a:solidFill>
            <a:prstDash val="solid"/>
            <a:round/>
            <a:headEnd len="med" w="med" type="none"/>
            <a:tailEnd len="med" w="med" type="none"/>
          </a:ln>
        </p:spPr>
      </p:cxnSp>
      <p:sp>
        <p:nvSpPr>
          <p:cNvPr id="147" name="Google Shape;147;p22"/>
          <p:cNvSpPr/>
          <p:nvPr/>
        </p:nvSpPr>
        <p:spPr>
          <a:xfrm>
            <a:off x="1655825" y="33828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Shimon</a:t>
            </a:r>
            <a:endParaRPr>
              <a:solidFill>
                <a:srgbClr val="FFFFFF"/>
              </a:solidFill>
              <a:latin typeface="Open Sans"/>
              <a:ea typeface="Open Sans"/>
              <a:cs typeface="Open Sans"/>
              <a:sym typeface="Open Sans"/>
            </a:endParaRPr>
          </a:p>
        </p:txBody>
      </p:sp>
      <p:sp>
        <p:nvSpPr>
          <p:cNvPr id="148" name="Google Shape;148;p22"/>
          <p:cNvSpPr/>
          <p:nvPr/>
        </p:nvSpPr>
        <p:spPr>
          <a:xfrm>
            <a:off x="6119525" y="33828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Dan</a:t>
            </a:r>
            <a:endParaRPr>
              <a:solidFill>
                <a:srgbClr val="FFFFFF"/>
              </a:solidFill>
              <a:latin typeface="Open Sans"/>
              <a:ea typeface="Open Sans"/>
              <a:cs typeface="Open Sans"/>
              <a:sym typeface="Open Sans"/>
            </a:endParaRPr>
          </a:p>
        </p:txBody>
      </p:sp>
      <p:sp>
        <p:nvSpPr>
          <p:cNvPr id="149" name="Google Shape;149;p22"/>
          <p:cNvSpPr/>
          <p:nvPr/>
        </p:nvSpPr>
        <p:spPr>
          <a:xfrm>
            <a:off x="4631625" y="33828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Judah</a:t>
            </a:r>
            <a:endParaRPr>
              <a:solidFill>
                <a:srgbClr val="FFFFFF"/>
              </a:solidFill>
              <a:latin typeface="Open Sans"/>
              <a:ea typeface="Open Sans"/>
              <a:cs typeface="Open Sans"/>
              <a:sym typeface="Open Sans"/>
            </a:endParaRPr>
          </a:p>
        </p:txBody>
      </p:sp>
      <p:sp>
        <p:nvSpPr>
          <p:cNvPr id="150" name="Google Shape;150;p22"/>
          <p:cNvSpPr/>
          <p:nvPr/>
        </p:nvSpPr>
        <p:spPr>
          <a:xfrm>
            <a:off x="3143725" y="33828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Levi</a:t>
            </a:r>
            <a:endParaRPr>
              <a:solidFill>
                <a:srgbClr val="FFFFFF"/>
              </a:solidFill>
              <a:latin typeface="Open Sans"/>
              <a:ea typeface="Open Sans"/>
              <a:cs typeface="Open Sans"/>
              <a:sym typeface="Open Sans"/>
            </a:endParaRPr>
          </a:p>
        </p:txBody>
      </p:sp>
      <p:sp>
        <p:nvSpPr>
          <p:cNvPr id="151" name="Google Shape;151;p22"/>
          <p:cNvSpPr/>
          <p:nvPr/>
        </p:nvSpPr>
        <p:spPr>
          <a:xfrm>
            <a:off x="167925" y="33828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Reuven</a:t>
            </a:r>
            <a:endParaRPr>
              <a:solidFill>
                <a:srgbClr val="FFFFFF"/>
              </a:solidFill>
              <a:latin typeface="Open Sans"/>
              <a:ea typeface="Open Sans"/>
              <a:cs typeface="Open Sans"/>
              <a:sym typeface="Open Sans"/>
            </a:endParaRPr>
          </a:p>
        </p:txBody>
      </p:sp>
      <p:sp>
        <p:nvSpPr>
          <p:cNvPr id="152" name="Google Shape;152;p22"/>
          <p:cNvSpPr/>
          <p:nvPr/>
        </p:nvSpPr>
        <p:spPr>
          <a:xfrm>
            <a:off x="7665825" y="33828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Naftali</a:t>
            </a:r>
            <a:endParaRPr>
              <a:solidFill>
                <a:srgbClr val="FFFFFF"/>
              </a:solidFill>
              <a:latin typeface="Open Sans"/>
              <a:ea typeface="Open Sans"/>
              <a:cs typeface="Open Sans"/>
              <a:sym typeface="Open Sans"/>
            </a:endParaRPr>
          </a:p>
        </p:txBody>
      </p:sp>
      <p:sp>
        <p:nvSpPr>
          <p:cNvPr id="153" name="Google Shape;153;p22"/>
          <p:cNvSpPr/>
          <p:nvPr/>
        </p:nvSpPr>
        <p:spPr>
          <a:xfrm>
            <a:off x="1655825" y="39685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Asher</a:t>
            </a:r>
            <a:endParaRPr>
              <a:solidFill>
                <a:srgbClr val="FFFFFF"/>
              </a:solidFill>
              <a:latin typeface="Open Sans"/>
              <a:ea typeface="Open Sans"/>
              <a:cs typeface="Open Sans"/>
              <a:sym typeface="Open Sans"/>
            </a:endParaRPr>
          </a:p>
        </p:txBody>
      </p:sp>
      <p:sp>
        <p:nvSpPr>
          <p:cNvPr id="154" name="Google Shape;154;p22"/>
          <p:cNvSpPr/>
          <p:nvPr/>
        </p:nvSpPr>
        <p:spPr>
          <a:xfrm>
            <a:off x="6119525" y="3968590"/>
            <a:ext cx="1363800" cy="4425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Joseph</a:t>
            </a:r>
            <a:endParaRPr>
              <a:solidFill>
                <a:srgbClr val="FFFFFF"/>
              </a:solidFill>
              <a:latin typeface="Open Sans"/>
              <a:ea typeface="Open Sans"/>
              <a:cs typeface="Open Sans"/>
              <a:sym typeface="Open Sans"/>
            </a:endParaRPr>
          </a:p>
        </p:txBody>
      </p:sp>
      <p:sp>
        <p:nvSpPr>
          <p:cNvPr id="155" name="Google Shape;155;p22"/>
          <p:cNvSpPr/>
          <p:nvPr/>
        </p:nvSpPr>
        <p:spPr>
          <a:xfrm>
            <a:off x="4631625" y="39685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Zevulun</a:t>
            </a:r>
            <a:endParaRPr>
              <a:solidFill>
                <a:srgbClr val="FFFFFF"/>
              </a:solidFill>
              <a:latin typeface="Open Sans"/>
              <a:ea typeface="Open Sans"/>
              <a:cs typeface="Open Sans"/>
              <a:sym typeface="Open Sans"/>
            </a:endParaRPr>
          </a:p>
        </p:txBody>
      </p:sp>
      <p:sp>
        <p:nvSpPr>
          <p:cNvPr id="156" name="Google Shape;156;p22"/>
          <p:cNvSpPr/>
          <p:nvPr/>
        </p:nvSpPr>
        <p:spPr>
          <a:xfrm>
            <a:off x="3143725" y="39685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Issachar</a:t>
            </a:r>
            <a:endParaRPr>
              <a:solidFill>
                <a:srgbClr val="FFFFFF"/>
              </a:solidFill>
              <a:latin typeface="Open Sans"/>
              <a:ea typeface="Open Sans"/>
              <a:cs typeface="Open Sans"/>
              <a:sym typeface="Open Sans"/>
            </a:endParaRPr>
          </a:p>
        </p:txBody>
      </p:sp>
      <p:sp>
        <p:nvSpPr>
          <p:cNvPr id="157" name="Google Shape;157;p22"/>
          <p:cNvSpPr/>
          <p:nvPr/>
        </p:nvSpPr>
        <p:spPr>
          <a:xfrm>
            <a:off x="167925" y="39685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Gad</a:t>
            </a:r>
            <a:endParaRPr>
              <a:solidFill>
                <a:srgbClr val="FFFFFF"/>
              </a:solidFill>
              <a:latin typeface="Open Sans"/>
              <a:ea typeface="Open Sans"/>
              <a:cs typeface="Open Sans"/>
              <a:sym typeface="Open Sans"/>
            </a:endParaRPr>
          </a:p>
        </p:txBody>
      </p:sp>
      <p:sp>
        <p:nvSpPr>
          <p:cNvPr id="158" name="Google Shape;158;p22"/>
          <p:cNvSpPr/>
          <p:nvPr/>
        </p:nvSpPr>
        <p:spPr>
          <a:xfrm>
            <a:off x="7665825" y="3968590"/>
            <a:ext cx="1363800" cy="442500"/>
          </a:xfrm>
          <a:prstGeom prst="roundRect">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Benjamin</a:t>
            </a:r>
            <a:endParaRPr>
              <a:solidFill>
                <a:srgbClr val="FFFFFF"/>
              </a:solidFill>
              <a:latin typeface="Open Sans"/>
              <a:ea typeface="Open Sans"/>
              <a:cs typeface="Open Sans"/>
              <a:sym typeface="Open Sans"/>
            </a:endParaRPr>
          </a:p>
        </p:txBody>
      </p:sp>
      <p:cxnSp>
        <p:nvCxnSpPr>
          <p:cNvPr id="159" name="Google Shape;159;p22"/>
          <p:cNvCxnSpPr/>
          <p:nvPr/>
        </p:nvCxnSpPr>
        <p:spPr>
          <a:xfrm>
            <a:off x="3312100" y="2397540"/>
            <a:ext cx="214500" cy="871200"/>
          </a:xfrm>
          <a:prstGeom prst="straightConnector1">
            <a:avLst/>
          </a:prstGeom>
          <a:noFill/>
          <a:ln cap="flat" cmpd="sng" w="28575">
            <a:solidFill>
              <a:schemeClr val="dk2"/>
            </a:solidFill>
            <a:prstDash val="solid"/>
            <a:round/>
            <a:headEnd len="med" w="med" type="none"/>
            <a:tailEnd len="med" w="med" type="none"/>
          </a:ln>
        </p:spPr>
      </p:cxnSp>
      <p:sp>
        <p:nvSpPr>
          <p:cNvPr id="160" name="Google Shape;160;p22"/>
          <p:cNvSpPr/>
          <p:nvPr/>
        </p:nvSpPr>
        <p:spPr>
          <a:xfrm>
            <a:off x="6188275" y="4621865"/>
            <a:ext cx="1363800" cy="442500"/>
          </a:xfrm>
          <a:prstGeom prst="roundRect">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Ephraim</a:t>
            </a:r>
            <a:endParaRPr>
              <a:solidFill>
                <a:srgbClr val="FFFFFF"/>
              </a:solidFill>
              <a:latin typeface="Open Sans"/>
              <a:ea typeface="Open Sans"/>
              <a:cs typeface="Open Sans"/>
              <a:sym typeface="Open Sans"/>
            </a:endParaRPr>
          </a:p>
        </p:txBody>
      </p:sp>
      <p:sp>
        <p:nvSpPr>
          <p:cNvPr id="161" name="Google Shape;161;p22"/>
          <p:cNvSpPr/>
          <p:nvPr/>
        </p:nvSpPr>
        <p:spPr>
          <a:xfrm>
            <a:off x="7696500" y="4621865"/>
            <a:ext cx="1363800" cy="442500"/>
          </a:xfrm>
          <a:prstGeom prst="roundRect">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Menashe</a:t>
            </a:r>
            <a:endParaRPr>
              <a:solidFill>
                <a:srgbClr val="FFFFFF"/>
              </a:solidFill>
              <a:latin typeface="Open Sans"/>
              <a:ea typeface="Open Sans"/>
              <a:cs typeface="Open Sans"/>
              <a:sym typeface="Open Sans"/>
            </a:endParaRPr>
          </a:p>
        </p:txBody>
      </p:sp>
      <p:cxnSp>
        <p:nvCxnSpPr>
          <p:cNvPr id="162" name="Google Shape;162;p22"/>
          <p:cNvCxnSpPr>
            <a:stCxn id="154" idx="2"/>
            <a:endCxn id="160" idx="0"/>
          </p:cNvCxnSpPr>
          <p:nvPr/>
        </p:nvCxnSpPr>
        <p:spPr>
          <a:xfrm>
            <a:off x="6801425" y="4411090"/>
            <a:ext cx="68700" cy="210900"/>
          </a:xfrm>
          <a:prstGeom prst="straightConnector1">
            <a:avLst/>
          </a:prstGeom>
          <a:noFill/>
          <a:ln cap="flat" cmpd="sng" w="28575">
            <a:solidFill>
              <a:schemeClr val="dk2"/>
            </a:solidFill>
            <a:prstDash val="solid"/>
            <a:round/>
            <a:headEnd len="med" w="med" type="none"/>
            <a:tailEnd len="med" w="med" type="none"/>
          </a:ln>
        </p:spPr>
      </p:cxnSp>
      <p:cxnSp>
        <p:nvCxnSpPr>
          <p:cNvPr id="163" name="Google Shape;163;p22"/>
          <p:cNvCxnSpPr>
            <a:stCxn id="154" idx="2"/>
            <a:endCxn id="161" idx="0"/>
          </p:cNvCxnSpPr>
          <p:nvPr/>
        </p:nvCxnSpPr>
        <p:spPr>
          <a:xfrm>
            <a:off x="6801425" y="4411090"/>
            <a:ext cx="1577100" cy="210900"/>
          </a:xfrm>
          <a:prstGeom prst="straightConnector1">
            <a:avLst/>
          </a:prstGeom>
          <a:noFill/>
          <a:ln cap="flat" cmpd="sng" w="28575">
            <a:solidFill>
              <a:schemeClr val="dk2"/>
            </a:solidFill>
            <a:prstDash val="solid"/>
            <a:round/>
            <a:headEnd len="med" w="med" type="none"/>
            <a:tailEnd len="med" w="med" type="none"/>
          </a:ln>
        </p:spPr>
      </p:cxnSp>
      <p:sp>
        <p:nvSpPr>
          <p:cNvPr id="164" name="Google Shape;164;p22"/>
          <p:cNvSpPr txBox="1"/>
          <p:nvPr/>
        </p:nvSpPr>
        <p:spPr>
          <a:xfrm>
            <a:off x="5508000" y="289250"/>
            <a:ext cx="2997300" cy="5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Open Sans"/>
                <a:ea typeface="Open Sans"/>
                <a:cs typeface="Open Sans"/>
                <a:sym typeface="Open Sans"/>
              </a:rPr>
              <a:t>Hebrew</a:t>
            </a:r>
            <a:r>
              <a:rPr lang="en" sz="2000"/>
              <a:t> </a:t>
            </a:r>
            <a:r>
              <a:rPr b="1" lang="en" sz="2000">
                <a:solidFill>
                  <a:schemeClr val="accent1"/>
                </a:solidFill>
                <a:latin typeface="Open Sans"/>
                <a:ea typeface="Open Sans"/>
                <a:cs typeface="Open Sans"/>
                <a:sym typeface="Open Sans"/>
              </a:rPr>
              <a:t>Patriarchs</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3"/>
          <p:cNvPicPr preferRelativeResize="0"/>
          <p:nvPr/>
        </p:nvPicPr>
        <p:blipFill>
          <a:blip r:embed="rId3">
            <a:alphaModFix/>
          </a:blip>
          <a:stretch>
            <a:fillRect/>
          </a:stretch>
        </p:blipFill>
        <p:spPr>
          <a:xfrm>
            <a:off x="2912400" y="45025"/>
            <a:ext cx="3319176" cy="505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4"/>
          <p:cNvPicPr preferRelativeResize="0"/>
          <p:nvPr/>
        </p:nvPicPr>
        <p:blipFill>
          <a:blip r:embed="rId3">
            <a:alphaModFix/>
          </a:blip>
          <a:stretch>
            <a:fillRect/>
          </a:stretch>
        </p:blipFill>
        <p:spPr>
          <a:xfrm>
            <a:off x="2914037" y="47500"/>
            <a:ext cx="3315924" cy="5048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5"/>
          <p:cNvPicPr preferRelativeResize="0"/>
          <p:nvPr/>
        </p:nvPicPr>
        <p:blipFill>
          <a:blip r:embed="rId3">
            <a:alphaModFix/>
          </a:blip>
          <a:stretch>
            <a:fillRect/>
          </a:stretch>
        </p:blipFill>
        <p:spPr>
          <a:xfrm>
            <a:off x="2544425" y="152400"/>
            <a:ext cx="4055138"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6"/>
          <p:cNvPicPr preferRelativeResize="0"/>
          <p:nvPr/>
        </p:nvPicPr>
        <p:blipFill>
          <a:blip r:embed="rId3">
            <a:alphaModFix/>
          </a:blip>
          <a:stretch>
            <a:fillRect/>
          </a:stretch>
        </p:blipFill>
        <p:spPr>
          <a:xfrm>
            <a:off x="2827121" y="33237"/>
            <a:ext cx="3489767" cy="5077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261075" y="698150"/>
            <a:ext cx="8520600" cy="2339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
              <a:t>“</a:t>
            </a:r>
            <a:r>
              <a:rPr lang="en"/>
              <a:t>We hold these truths to be self-evident, that all men are created equal, that they are endowed by their Creator with certain unalienable Rights, that among these are Life, Liberty and the pursuit of Happiness.”</a:t>
            </a:r>
            <a:endParaRPr/>
          </a:p>
          <a:p>
            <a:pPr indent="0" lvl="0" marL="0" rtl="0" algn="l">
              <a:spcBef>
                <a:spcPts val="0"/>
              </a:spcBef>
              <a:spcAft>
                <a:spcPts val="0"/>
              </a:spcAft>
              <a:buClr>
                <a:schemeClr val="dk1"/>
              </a:buClr>
              <a:buSzPct val="30555"/>
              <a:buFont typeface="Arial"/>
              <a:buNone/>
            </a:pPr>
            <a:r>
              <a:t/>
            </a:r>
            <a:endParaRPr/>
          </a:p>
          <a:p>
            <a:pPr indent="0" lvl="0" marL="0" rtl="0" algn="l">
              <a:spcBef>
                <a:spcPts val="0"/>
              </a:spcBef>
              <a:spcAft>
                <a:spcPts val="0"/>
              </a:spcAft>
              <a:buNone/>
            </a:pPr>
            <a:r>
              <a:t/>
            </a:r>
            <a:endParaRPr/>
          </a:p>
        </p:txBody>
      </p:sp>
      <p:sp>
        <p:nvSpPr>
          <p:cNvPr id="73" name="Google Shape;73;p14"/>
          <p:cNvSpPr txBox="1"/>
          <p:nvPr>
            <p:ph idx="1" type="body"/>
          </p:nvPr>
        </p:nvSpPr>
        <p:spPr>
          <a:xfrm>
            <a:off x="261075" y="2824875"/>
            <a:ext cx="8520600" cy="199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2000"/>
              <a:t>Philadelphia July 4, 1776</a:t>
            </a:r>
            <a:endParaRPr b="1" sz="2000"/>
          </a:p>
          <a:p>
            <a:pPr indent="0" lvl="0" marL="0" rtl="0" algn="l">
              <a:spcBef>
                <a:spcPts val="1200"/>
              </a:spcBef>
              <a:spcAft>
                <a:spcPts val="0"/>
              </a:spcAft>
              <a:buClr>
                <a:schemeClr val="dk1"/>
              </a:buClr>
              <a:buSzPts val="1100"/>
              <a:buFont typeface="Arial"/>
              <a:buNone/>
            </a:pPr>
            <a:r>
              <a:t/>
            </a:r>
            <a:endParaRPr b="1"/>
          </a:p>
          <a:p>
            <a:pPr indent="0" lvl="0" marL="0" rtl="0" algn="l">
              <a:spcBef>
                <a:spcPts val="1200"/>
              </a:spcBef>
              <a:spcAft>
                <a:spcPts val="1200"/>
              </a:spcAft>
              <a:buNone/>
            </a:pPr>
            <a:r>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idx="1" type="body"/>
          </p:nvPr>
        </p:nvSpPr>
        <p:spPr>
          <a:xfrm>
            <a:off x="1572600" y="4282900"/>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East Jerusalem (Sheikh Jarrah) May 6, 2021</a:t>
            </a:r>
            <a:endParaRPr/>
          </a:p>
        </p:txBody>
      </p:sp>
      <p:pic>
        <p:nvPicPr>
          <p:cNvPr id="79" name="Google Shape;79;p15"/>
          <p:cNvPicPr preferRelativeResize="0"/>
          <p:nvPr/>
        </p:nvPicPr>
        <p:blipFill>
          <a:blip r:embed="rId3">
            <a:alphaModFix/>
          </a:blip>
          <a:stretch>
            <a:fillRect/>
          </a:stretch>
        </p:blipFill>
        <p:spPr>
          <a:xfrm>
            <a:off x="1572600" y="261800"/>
            <a:ext cx="5890099" cy="3925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1149425" y="4232088"/>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Damascus Gate, Old City of Jerusalem</a:t>
            </a:r>
            <a:endParaRPr/>
          </a:p>
        </p:txBody>
      </p:sp>
      <p:pic>
        <p:nvPicPr>
          <p:cNvPr id="85" name="Google Shape;85;p16"/>
          <p:cNvPicPr preferRelativeResize="0"/>
          <p:nvPr/>
        </p:nvPicPr>
        <p:blipFill>
          <a:blip r:embed="rId3">
            <a:alphaModFix/>
          </a:blip>
          <a:stretch>
            <a:fillRect/>
          </a:stretch>
        </p:blipFill>
        <p:spPr>
          <a:xfrm>
            <a:off x="1149425" y="306313"/>
            <a:ext cx="6946411" cy="392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7"/>
          <p:cNvPicPr preferRelativeResize="0"/>
          <p:nvPr/>
        </p:nvPicPr>
        <p:blipFill rotWithShape="1">
          <a:blip r:embed="rId3">
            <a:alphaModFix/>
          </a:blip>
          <a:srcRect b="13566" l="13681" r="58819" t="11103"/>
          <a:stretch/>
        </p:blipFill>
        <p:spPr>
          <a:xfrm>
            <a:off x="1114700" y="405000"/>
            <a:ext cx="1690876" cy="1883250"/>
          </a:xfrm>
          <a:prstGeom prst="rect">
            <a:avLst/>
          </a:prstGeom>
          <a:noFill/>
          <a:ln>
            <a:noFill/>
          </a:ln>
        </p:spPr>
      </p:pic>
      <p:sp>
        <p:nvSpPr>
          <p:cNvPr id="91" name="Google Shape;91;p17"/>
          <p:cNvSpPr txBox="1"/>
          <p:nvPr>
            <p:ph idx="4294967295" type="body"/>
          </p:nvPr>
        </p:nvSpPr>
        <p:spPr>
          <a:xfrm>
            <a:off x="319575" y="182850"/>
            <a:ext cx="5998800" cy="605100"/>
          </a:xfrm>
          <a:prstGeom prst="rect">
            <a:avLst/>
          </a:prstGeom>
        </p:spPr>
        <p:txBody>
          <a:bodyPr anchorCtr="0" anchor="t" bIns="91425" lIns="91425" spcFirstLastPara="1" rIns="91425" wrap="square" tIns="91425">
            <a:normAutofit fontScale="92500"/>
          </a:bodyPr>
          <a:lstStyle/>
          <a:p>
            <a:pPr indent="0" lvl="0" marL="0" rtl="0" algn="l">
              <a:lnSpc>
                <a:spcPct val="80000"/>
              </a:lnSpc>
              <a:spcBef>
                <a:spcPts val="0"/>
              </a:spcBef>
              <a:spcAft>
                <a:spcPts val="1200"/>
              </a:spcAft>
              <a:buSzPct val="33580"/>
              <a:buNone/>
            </a:pPr>
            <a:r>
              <a:rPr b="1" lang="en" sz="3030">
                <a:solidFill>
                  <a:schemeClr val="accent1"/>
                </a:solidFill>
              </a:rPr>
              <a:t>The Three Abrahamic Religions</a:t>
            </a:r>
            <a:endParaRPr b="1" sz="3030">
              <a:solidFill>
                <a:schemeClr val="accent1"/>
              </a:solidFill>
            </a:endParaRPr>
          </a:p>
        </p:txBody>
      </p:sp>
      <p:sp>
        <p:nvSpPr>
          <p:cNvPr id="92" name="Google Shape;92;p17"/>
          <p:cNvSpPr txBox="1"/>
          <p:nvPr>
            <p:ph idx="4294967295" type="body"/>
          </p:nvPr>
        </p:nvSpPr>
        <p:spPr>
          <a:xfrm>
            <a:off x="1440177" y="2115775"/>
            <a:ext cx="5165100" cy="6051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2000"/>
              <a:t>Judaism     |     Christianity     |     Islam</a:t>
            </a:r>
            <a:endParaRPr b="1" sz="2000"/>
          </a:p>
        </p:txBody>
      </p:sp>
      <p:pic>
        <p:nvPicPr>
          <p:cNvPr id="93" name="Google Shape;93;p17"/>
          <p:cNvPicPr preferRelativeResize="0"/>
          <p:nvPr/>
        </p:nvPicPr>
        <p:blipFill>
          <a:blip r:embed="rId4">
            <a:alphaModFix/>
          </a:blip>
          <a:stretch>
            <a:fillRect/>
          </a:stretch>
        </p:blipFill>
        <p:spPr>
          <a:xfrm>
            <a:off x="910725" y="2730041"/>
            <a:ext cx="1403800" cy="2100721"/>
          </a:xfrm>
          <a:prstGeom prst="rect">
            <a:avLst/>
          </a:prstGeom>
          <a:noFill/>
          <a:ln cap="flat" cmpd="sng" w="19050">
            <a:solidFill>
              <a:schemeClr val="dk2"/>
            </a:solidFill>
            <a:prstDash val="solid"/>
            <a:round/>
            <a:headEnd len="sm" w="sm" type="none"/>
            <a:tailEnd len="sm" w="sm" type="none"/>
          </a:ln>
        </p:spPr>
      </p:pic>
      <p:pic>
        <p:nvPicPr>
          <p:cNvPr id="94" name="Google Shape;94;p17"/>
          <p:cNvPicPr preferRelativeResize="0"/>
          <p:nvPr/>
        </p:nvPicPr>
        <p:blipFill rotWithShape="1">
          <a:blip r:embed="rId5">
            <a:alphaModFix/>
          </a:blip>
          <a:srcRect b="0" l="13633" r="17924" t="0"/>
          <a:stretch/>
        </p:blipFill>
        <p:spPr>
          <a:xfrm>
            <a:off x="3081100" y="2862663"/>
            <a:ext cx="1883251" cy="1835476"/>
          </a:xfrm>
          <a:prstGeom prst="rect">
            <a:avLst/>
          </a:prstGeom>
          <a:noFill/>
          <a:ln cap="flat" cmpd="sng" w="19050">
            <a:solidFill>
              <a:schemeClr val="dk2"/>
            </a:solidFill>
            <a:prstDash val="solid"/>
            <a:round/>
            <a:headEnd len="sm" w="sm" type="none"/>
            <a:tailEnd len="sm" w="sm" type="none"/>
          </a:ln>
        </p:spPr>
      </p:pic>
      <p:pic>
        <p:nvPicPr>
          <p:cNvPr id="95" name="Google Shape;95;p17"/>
          <p:cNvPicPr preferRelativeResize="0"/>
          <p:nvPr/>
        </p:nvPicPr>
        <p:blipFill>
          <a:blip r:embed="rId6">
            <a:alphaModFix/>
          </a:blip>
          <a:stretch>
            <a:fillRect/>
          </a:stretch>
        </p:blipFill>
        <p:spPr>
          <a:xfrm>
            <a:off x="5730950" y="2931312"/>
            <a:ext cx="3099374" cy="1698200"/>
          </a:xfrm>
          <a:prstGeom prst="rect">
            <a:avLst/>
          </a:prstGeom>
          <a:noFill/>
          <a:ln cap="flat" cmpd="sng" w="19050">
            <a:solidFill>
              <a:schemeClr val="dk2"/>
            </a:solidFill>
            <a:prstDash val="solid"/>
            <a:round/>
            <a:headEnd len="sm" w="sm" type="none"/>
            <a:tailEnd len="sm" w="sm" type="none"/>
          </a:ln>
        </p:spPr>
      </p:pic>
      <p:pic>
        <p:nvPicPr>
          <p:cNvPr id="96" name="Google Shape;96;p17"/>
          <p:cNvPicPr preferRelativeResize="0"/>
          <p:nvPr/>
        </p:nvPicPr>
        <p:blipFill rotWithShape="1">
          <a:blip r:embed="rId3">
            <a:alphaModFix/>
          </a:blip>
          <a:srcRect b="13566" l="40843" r="39561" t="11103"/>
          <a:stretch/>
        </p:blipFill>
        <p:spPr>
          <a:xfrm>
            <a:off x="3501275" y="405000"/>
            <a:ext cx="1204876" cy="1883250"/>
          </a:xfrm>
          <a:prstGeom prst="rect">
            <a:avLst/>
          </a:prstGeom>
          <a:noFill/>
          <a:ln>
            <a:noFill/>
          </a:ln>
        </p:spPr>
      </p:pic>
      <p:pic>
        <p:nvPicPr>
          <p:cNvPr id="97" name="Google Shape;97;p17"/>
          <p:cNvPicPr preferRelativeResize="0"/>
          <p:nvPr/>
        </p:nvPicPr>
        <p:blipFill rotWithShape="1">
          <a:blip r:embed="rId3">
            <a:alphaModFix/>
          </a:blip>
          <a:srcRect b="13566" l="58785" r="11392" t="11103"/>
          <a:stretch/>
        </p:blipFill>
        <p:spPr>
          <a:xfrm>
            <a:off x="5401850" y="405000"/>
            <a:ext cx="1833675" cy="1883250"/>
          </a:xfrm>
          <a:prstGeom prst="rect">
            <a:avLst/>
          </a:prstGeom>
          <a:noFill/>
          <a:ln>
            <a:noFill/>
          </a:ln>
        </p:spPr>
      </p:pic>
      <p:sp>
        <p:nvSpPr>
          <p:cNvPr id="98" name="Google Shape;98;p17"/>
          <p:cNvSpPr/>
          <p:nvPr/>
        </p:nvSpPr>
        <p:spPr>
          <a:xfrm>
            <a:off x="4556250" y="1478250"/>
            <a:ext cx="324000" cy="35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a:off x="5255400" y="942150"/>
            <a:ext cx="324000" cy="35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8"/>
          <p:cNvPicPr preferRelativeResize="0"/>
          <p:nvPr/>
        </p:nvPicPr>
        <p:blipFill>
          <a:blip r:embed="rId3">
            <a:alphaModFix/>
          </a:blip>
          <a:stretch>
            <a:fillRect/>
          </a:stretch>
        </p:blipFill>
        <p:spPr>
          <a:xfrm>
            <a:off x="628962" y="395088"/>
            <a:ext cx="7886076" cy="4353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9"/>
          <p:cNvPicPr preferRelativeResize="0"/>
          <p:nvPr/>
        </p:nvPicPr>
        <p:blipFill>
          <a:blip r:embed="rId3">
            <a:alphaModFix/>
          </a:blip>
          <a:stretch>
            <a:fillRect/>
          </a:stretch>
        </p:blipFill>
        <p:spPr>
          <a:xfrm>
            <a:off x="2274008" y="360050"/>
            <a:ext cx="4595990" cy="3879025"/>
          </a:xfrm>
          <a:prstGeom prst="rect">
            <a:avLst/>
          </a:prstGeom>
          <a:noFill/>
          <a:ln>
            <a:noFill/>
          </a:ln>
        </p:spPr>
      </p:pic>
      <p:sp>
        <p:nvSpPr>
          <p:cNvPr id="110" name="Google Shape;110;p19"/>
          <p:cNvSpPr txBox="1"/>
          <p:nvPr>
            <p:ph idx="1" type="body"/>
          </p:nvPr>
        </p:nvSpPr>
        <p:spPr>
          <a:xfrm>
            <a:off x="2619450" y="4178350"/>
            <a:ext cx="3905100" cy="6051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605"/>
              <a:buNone/>
            </a:pPr>
            <a:r>
              <a:rPr b="1" lang="en" sz="1800">
                <a:solidFill>
                  <a:schemeClr val="accent1"/>
                </a:solidFill>
                <a:latin typeface="Open Sans"/>
                <a:ea typeface="Open Sans"/>
                <a:cs typeface="Open Sans"/>
                <a:sym typeface="Open Sans"/>
              </a:rPr>
              <a:t>Ancient Middle East in 3500 BCE</a:t>
            </a:r>
            <a:endParaRPr b="1" sz="1800">
              <a:solidFill>
                <a:schemeClr val="accent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1881238" y="306313"/>
            <a:ext cx="5381514" cy="3925773"/>
          </a:xfrm>
          <a:prstGeom prst="rect">
            <a:avLst/>
          </a:prstGeom>
          <a:noFill/>
          <a:ln>
            <a:noFill/>
          </a:ln>
        </p:spPr>
      </p:pic>
      <p:sp>
        <p:nvSpPr>
          <p:cNvPr id="116" name="Google Shape;116;p20"/>
          <p:cNvSpPr txBox="1"/>
          <p:nvPr>
            <p:ph idx="1" type="body"/>
          </p:nvPr>
        </p:nvSpPr>
        <p:spPr>
          <a:xfrm>
            <a:off x="3285900" y="4232088"/>
            <a:ext cx="2572200" cy="6051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800">
                <a:solidFill>
                  <a:schemeClr val="accent1"/>
                </a:solidFill>
                <a:latin typeface="Open Sans"/>
                <a:ea typeface="Open Sans"/>
                <a:cs typeface="Open Sans"/>
                <a:sym typeface="Open Sans"/>
              </a:rPr>
              <a:t>The Fertile Crescent</a:t>
            </a:r>
            <a:endParaRPr b="1" sz="1800">
              <a:solidFill>
                <a:schemeClr val="accen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1"/>
          <p:cNvPicPr preferRelativeResize="0"/>
          <p:nvPr/>
        </p:nvPicPr>
        <p:blipFill>
          <a:blip r:embed="rId3">
            <a:alphaModFix/>
          </a:blip>
          <a:stretch>
            <a:fillRect/>
          </a:stretch>
        </p:blipFill>
        <p:spPr>
          <a:xfrm>
            <a:off x="1849275" y="306300"/>
            <a:ext cx="5445430" cy="3925775"/>
          </a:xfrm>
          <a:prstGeom prst="rect">
            <a:avLst/>
          </a:prstGeom>
          <a:noFill/>
          <a:ln>
            <a:noFill/>
          </a:ln>
        </p:spPr>
      </p:pic>
      <p:sp>
        <p:nvSpPr>
          <p:cNvPr id="122" name="Google Shape;122;p21"/>
          <p:cNvSpPr txBox="1"/>
          <p:nvPr>
            <p:ph idx="1" type="body"/>
          </p:nvPr>
        </p:nvSpPr>
        <p:spPr>
          <a:xfrm>
            <a:off x="3337638" y="4232088"/>
            <a:ext cx="2468700" cy="6051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1800">
                <a:solidFill>
                  <a:schemeClr val="accent1"/>
                </a:solidFill>
                <a:latin typeface="Open Sans"/>
                <a:ea typeface="Open Sans"/>
                <a:cs typeface="Open Sans"/>
                <a:sym typeface="Open Sans"/>
              </a:rPr>
              <a:t>Abraham’s Travels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