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371" autoAdjust="0"/>
    <p:restoredTop sz="94660"/>
  </p:normalViewPr>
  <p:slideViewPr>
    <p:cSldViewPr snapToGrid="0">
      <p:cViewPr varScale="1">
        <p:scale>
          <a:sx n="65" d="100"/>
          <a:sy n="65" d="100"/>
        </p:scale>
        <p:origin x="7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55FA9E-1294-45E6-A717-367F92556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E249B906-D4CD-439C-9301-7163A3A798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75A560C-6CBA-4A43-A941-ADCDEF6AC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91FD-00BC-483F-924E-E340589FE7B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9D178C2-B9DD-468C-B94B-90EFA8960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DB2E6D9-C69E-4F10-8D20-D17F4959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A02F-720A-4BEC-B68D-2B046504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1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EF49D3C-6454-46D0-BB9D-B05766718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082D0F3-AB9D-4A4D-ABDF-2E11CBE7A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7B2631A-BC15-4B40-9169-DB46E748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91FD-00BC-483F-924E-E340589FE7B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743E84B-B223-44BA-821B-F0B32BE98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790BD42-014F-4A61-8225-5F96DE74B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A02F-720A-4BEC-B68D-2B046504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3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1FDFB460-D3A9-4906-BB4E-999C96483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6F9E2A52-7EF4-40C6-9BEA-8F1B12CEB5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C6962C7-3C6B-4D1A-815B-ADE58ACB4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91FD-00BC-483F-924E-E340589FE7B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603FE39-4259-429E-AC43-31DEC5AE0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6738413-54AC-468F-86AB-C6516758C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A02F-720A-4BEC-B68D-2B046504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8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7552D10-E959-42C4-9186-486A32B7B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89973C7-8B70-4BF8-AB9C-9636F709E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B0D82FB-D45A-4BA4-B366-DB38CC91A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91FD-00BC-483F-924E-E340589FE7B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E71C47F-0CD6-42FB-A7BB-9C93DA523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CA1FCEF-EC7A-4DAB-B601-C0285A87F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A02F-720A-4BEC-B68D-2B046504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0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0E2D491-7394-4679-A6A4-90AFF1A6A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F3C409F-747D-4F5A-A743-85DE04EBC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5F7DBA7-3EC2-4706-9D6B-456B04EC4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91FD-00BC-483F-924E-E340589FE7B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7336F5D-F919-4645-8047-CD4B1BE2E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AC34FAB-B287-4B1A-9B62-8181363B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A02F-720A-4BEC-B68D-2B046504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4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2613BAE-CEA7-42D2-8931-79412B114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03F6FB8-7F5F-4C8E-9F12-0FE1443BA4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D473A17-144B-4360-BF08-B0B260789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6112AAA-CD99-45FA-921D-202C6BF74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91FD-00BC-483F-924E-E340589FE7B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15B329D-965C-4E3C-926A-9C94DD1B6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255F2FF-CCD5-4996-97F0-3028C7F57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A02F-720A-4BEC-B68D-2B046504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0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55BA3B-E733-4EC1-9DB5-D4B19FCC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4FA4816-F3DA-4E9D-BA28-0CFC6F003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8ADE5A5-B876-457A-AADD-E1C2A0414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B9F403A9-81BB-4E7C-B49E-682E47DE3F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9565DEEA-0944-4704-8981-0C3431C8E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A7C886B0-DFC6-4B6A-ACC5-F45133675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91FD-00BC-483F-924E-E340589FE7B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FBD57227-FE53-4D90-844B-5C4525FE6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437E7352-6048-4116-82C8-4772D8773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A02F-720A-4BEC-B68D-2B046504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0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80EB8F6-D404-4D90-A21F-BD0440D8E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AC28A2A8-1177-4A8E-928C-89B37FD50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91FD-00BC-483F-924E-E340589FE7B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0E636408-9B06-46F6-A825-A090AB713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7237B8BC-8706-4CBD-A8FB-7BCDF329D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A02F-720A-4BEC-B68D-2B046504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2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E5A3494A-F275-47B9-8BD2-F6A9487AB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91FD-00BC-483F-924E-E340589FE7B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021151E4-2836-420A-B2CB-D2BFB755C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D170EEE-22E7-4943-B2F6-DE44F5C31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A02F-720A-4BEC-B68D-2B046504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E327CC9-0073-42DD-B126-9884E3956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DE26ECD-87FC-425D-9B77-0548D3535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7971AD2-DAED-420D-BE35-098A93DBC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CBC60AB-2AC8-4EB1-82E2-47D67F894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91FD-00BC-483F-924E-E340589FE7B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791770B-C392-4376-AD90-65B2B2082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F8159DF-4C4A-40CB-B250-4C4A3F433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A02F-720A-4BEC-B68D-2B046504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2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5E465F2-3EE6-46B7-9909-154D6C9D0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89B290AF-A220-49E3-91AA-41195EC98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2C38EEF-54E3-41D3-BF4E-2625A1EC2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FB3A4CB-5359-4784-82E3-CE408AA37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91FD-00BC-483F-924E-E340589FE7B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3A20DCE-8F8C-4A8B-B24E-DC5C469A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4B92296-D594-42D9-89A5-55B4EE9A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A02F-720A-4BEC-B68D-2B046504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4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F92EA58A-5CE9-4D16-9ADA-7F65D590C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33B35C0-66B4-4A78-BE28-EF40CCC82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6BEA878-2F26-49E6-9A06-CB443D68B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B91FD-00BC-483F-924E-E340589FE7B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C63BD18-25EA-4322-82C8-108FA1B51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10A92AC-DDD3-49AD-97A9-72C4AC32D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1A02F-720A-4BEC-B68D-2B046504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5559CE3-15C8-4D68-B3FB-A2AD65899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3272" y="539886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ru-RU" sz="5400" b="1" i="0" dirty="0">
                <a:effectLst/>
                <a:latin typeface="Arial" panose="020B0604020202020204" pitchFamily="34" charset="0"/>
                <a:cs typeface="Aharoni" panose="02010803020104030203" pitchFamily="2" charset="-79"/>
              </a:rPr>
              <a:t>Элиэ́зер Бен-</a:t>
            </a:r>
            <a:r>
              <a:rPr lang="ru-RU" sz="5400" b="1" i="0" dirty="0" err="1">
                <a:effectLst/>
                <a:latin typeface="Arial" panose="020B0604020202020204" pitchFamily="34" charset="0"/>
                <a:cs typeface="Aharoni" panose="02010803020104030203" pitchFamily="2" charset="-79"/>
              </a:rPr>
              <a:t>Йехуда</a:t>
            </a:r>
            <a:r>
              <a:rPr lang="ru-RU" sz="5400" b="1" i="0" dirty="0">
                <a:effectLst/>
                <a:latin typeface="Arial" panose="020B0604020202020204" pitchFamily="34" charset="0"/>
                <a:cs typeface="Aharoni" panose="02010803020104030203" pitchFamily="2" charset="-79"/>
              </a:rPr>
              <a:t>́</a:t>
            </a:r>
            <a:endParaRPr lang="en-US" sz="5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DBA3F811-DD81-4B74-B617-B4BAB34D5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58134" y="4219951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he-IL" sz="2000" i="0" dirty="0">
                <a:effectLst/>
                <a:latin typeface="Roboto" panose="02000000000000000000" pitchFamily="2" charset="0"/>
              </a:rPr>
              <a:t>כ"א בטבת תרי"ח, 7 בינואר 1858 – כ"ו בכסלו תרפ"ג, 16 בדצמבר 1922</a:t>
            </a:r>
            <a:endParaRPr lang="en-US" sz="2000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5A84167-2536-4ACA-B8C6-E4E3C0A8BF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6" r="-1" b="-1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5813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04E030FB-A85D-41E1-9FDD-B8A59B6979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72" r="15278" b="2"/>
          <a:stretch/>
        </p:blipFill>
        <p:spPr bwMode="auto">
          <a:xfrm>
            <a:off x="20" y="10"/>
            <a:ext cx="7009876" cy="6857990"/>
          </a:xfrm>
          <a:custGeom>
            <a:avLst/>
            <a:gdLst/>
            <a:ahLst/>
            <a:cxnLst/>
            <a:rect l="l" t="t" r="r" b="b"/>
            <a:pathLst>
              <a:path w="7009896" h="6858000">
                <a:moveTo>
                  <a:pt x="0" y="0"/>
                </a:moveTo>
                <a:lnTo>
                  <a:pt x="7009896" y="0"/>
                </a:lnTo>
                <a:lnTo>
                  <a:pt x="7009896" y="1"/>
                </a:lnTo>
                <a:lnTo>
                  <a:pt x="6295211" y="1"/>
                </a:lnTo>
                <a:lnTo>
                  <a:pt x="6195255" y="380651"/>
                </a:lnTo>
                <a:cubicBezTo>
                  <a:pt x="5677600" y="2559611"/>
                  <a:pt x="5966601" y="4758249"/>
                  <a:pt x="6880029" y="6647018"/>
                </a:cubicBezTo>
                <a:lnTo>
                  <a:pt x="6988280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5FDF4720-5445-47BE-89FE-E40D1AE6F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11927" y="-1"/>
            <a:ext cx="6480073" cy="6858002"/>
          </a:xfrm>
          <a:custGeom>
            <a:avLst/>
            <a:gdLst>
              <a:gd name="connsiteX0" fmla="*/ 6130244 w 6480073"/>
              <a:gd name="connsiteY0" fmla="*/ 0 h 6858002"/>
              <a:gd name="connsiteX1" fmla="*/ 6212951 w 6480073"/>
              <a:gd name="connsiteY1" fmla="*/ 314584 h 6858002"/>
              <a:gd name="connsiteX2" fmla="*/ 5540779 w 6480073"/>
              <a:gd name="connsiteY2" fmla="*/ 6756649 h 6858002"/>
              <a:gd name="connsiteX3" fmla="*/ 5489971 w 6480073"/>
              <a:gd name="connsiteY3" fmla="*/ 6858002 h 6858002"/>
              <a:gd name="connsiteX4" fmla="*/ 0 w 6480073"/>
              <a:gd name="connsiteY4" fmla="*/ 6858002 h 6858002"/>
              <a:gd name="connsiteX5" fmla="*/ 0 w 6480073"/>
              <a:gd name="connsiteY5" fmla="*/ 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73" h="6858002">
                <a:moveTo>
                  <a:pt x="6130244" y="0"/>
                </a:moveTo>
                <a:lnTo>
                  <a:pt x="6212951" y="314584"/>
                </a:lnTo>
                <a:cubicBezTo>
                  <a:pt x="6745828" y="2551616"/>
                  <a:pt x="6460994" y="4808873"/>
                  <a:pt x="5540779" y="6756649"/>
                </a:cubicBezTo>
                <a:lnTo>
                  <a:pt x="5489971" y="6858002"/>
                </a:lnTo>
                <a:lnTo>
                  <a:pt x="0" y="68580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41" name="Freeform: Shape 140">
            <a:extLst>
              <a:ext uri="{FF2B5EF4-FFF2-40B4-BE49-F238E27FC236}">
                <a16:creationId xmlns:a16="http://schemas.microsoft.com/office/drawing/2014/main" id="{AC8710B4-A815-4082-9E4F-F13A000709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42784" y="0"/>
            <a:ext cx="6249216" cy="6858001"/>
          </a:xfrm>
          <a:custGeom>
            <a:avLst/>
            <a:gdLst>
              <a:gd name="connsiteX0" fmla="*/ 0 w 6249216"/>
              <a:gd name="connsiteY0" fmla="*/ 0 h 6858001"/>
              <a:gd name="connsiteX1" fmla="*/ 5893742 w 6249216"/>
              <a:gd name="connsiteY1" fmla="*/ 1 h 6858001"/>
              <a:gd name="connsiteX2" fmla="*/ 5993697 w 6249216"/>
              <a:gd name="connsiteY2" fmla="*/ 380651 h 6858001"/>
              <a:gd name="connsiteX3" fmla="*/ 5308924 w 6249216"/>
              <a:gd name="connsiteY3" fmla="*/ 6647018 h 6858001"/>
              <a:gd name="connsiteX4" fmla="*/ 5200672 w 6249216"/>
              <a:gd name="connsiteY4" fmla="*/ 6858001 h 6858001"/>
              <a:gd name="connsiteX5" fmla="*/ 1 w 6249216"/>
              <a:gd name="connsiteY5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9216" h="6858001">
                <a:moveTo>
                  <a:pt x="0" y="0"/>
                </a:moveTo>
                <a:lnTo>
                  <a:pt x="5893742" y="1"/>
                </a:lnTo>
                <a:lnTo>
                  <a:pt x="5993697" y="380651"/>
                </a:lnTo>
                <a:cubicBezTo>
                  <a:pt x="6511353" y="2559611"/>
                  <a:pt x="6222352" y="4758249"/>
                  <a:pt x="5308924" y="6647018"/>
                </a:cubicBezTo>
                <a:lnTo>
                  <a:pt x="5200672" y="6858001"/>
                </a:lnTo>
                <a:lnTo>
                  <a:pt x="1" y="68580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58" name="Content Placeholder 2053">
            <a:extLst>
              <a:ext uri="{FF2B5EF4-FFF2-40B4-BE49-F238E27FC236}">
                <a16:creationId xmlns:a16="http://schemas.microsoft.com/office/drawing/2014/main" id="{3CE7DDB6-46F4-4ED3-AD19-BFE5E1E77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3784" y="1169083"/>
            <a:ext cx="4889120" cy="4519834"/>
          </a:xfrm>
        </p:spPr>
        <p:txBody>
          <a:bodyPr anchor="t">
            <a:normAutofit/>
          </a:bodyPr>
          <a:lstStyle/>
          <a:p>
            <a:pPr algn="ctr"/>
            <a:r>
              <a:rPr lang="ru-RU" b="1" i="0" dirty="0">
                <a:effectLst/>
                <a:latin typeface="Georgia" panose="02040502050405020303" pitchFamily="18" charset="0"/>
                <a:cs typeface="David" panose="020E0502060401010101" pitchFamily="34" charset="-79"/>
              </a:rPr>
              <a:t>Элиэзер Бен-</a:t>
            </a:r>
            <a:r>
              <a:rPr lang="ru-RU" b="1" i="0" dirty="0" err="1">
                <a:effectLst/>
                <a:latin typeface="Georgia" panose="02040502050405020303" pitchFamily="18" charset="0"/>
                <a:cs typeface="David" panose="020E0502060401010101" pitchFamily="34" charset="-79"/>
              </a:rPr>
              <a:t>Йехуда</a:t>
            </a:r>
            <a:r>
              <a:rPr lang="ru-RU" b="1" i="0" dirty="0">
                <a:effectLst/>
                <a:latin typeface="Georgia" panose="02040502050405020303" pitchFamily="18" charset="0"/>
                <a:cs typeface="David" panose="020E0502060401010101" pitchFamily="34" charset="-79"/>
              </a:rPr>
              <a:t> — «отец современного иврита», основатель гебраизма; человек, отдавший всю свою жизнь возрождению иврита в качестве современного разговорного языка, его развитию и обогащению.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30290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3B832B41-04F0-4466-90DC-AEA9C755C3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29"/>
          <a:stretch/>
        </p:blipFill>
        <p:spPr bwMode="auto">
          <a:xfrm>
            <a:off x="20" y="0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B3E436EF-16D6-4D07-8EDF-0BBBD1A98A39}"/>
              </a:ext>
            </a:extLst>
          </p:cNvPr>
          <p:cNvSpPr txBox="1"/>
          <p:nvPr/>
        </p:nvSpPr>
        <p:spPr>
          <a:xfrm>
            <a:off x="631232" y="-1282"/>
            <a:ext cx="3763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0" dirty="0">
                <a:effectLst/>
                <a:latin typeface="Cambria" panose="02040503050406030204" pitchFamily="18" charset="0"/>
              </a:rPr>
              <a:t>Титульный лист иврит-идиш-русского карман­ного словаря Э. Бен-</a:t>
            </a:r>
            <a:r>
              <a:rPr lang="ru-RU" b="1" i="0" dirty="0" err="1">
                <a:effectLst/>
                <a:latin typeface="Cambria" panose="02040503050406030204" pitchFamily="18" charset="0"/>
              </a:rPr>
              <a:t>Ие</a:t>
            </a:r>
            <a:r>
              <a:rPr lang="ru-RU" b="1" i="1" dirty="0" err="1">
                <a:effectLst/>
                <a:latin typeface="Cambria" panose="02040503050406030204" pitchFamily="18" charset="0"/>
              </a:rPr>
              <a:t>х</a:t>
            </a:r>
            <a:r>
              <a:rPr lang="ru-RU" b="1" i="0" dirty="0" err="1">
                <a:effectLst/>
                <a:latin typeface="Cambria" panose="02040503050406030204" pitchFamily="18" charset="0"/>
              </a:rPr>
              <a:t>уды</a:t>
            </a:r>
            <a:r>
              <a:rPr lang="ru-RU" b="1" i="0" dirty="0">
                <a:effectLst/>
                <a:latin typeface="Cambria" panose="02040503050406030204" pitchFamily="18" charset="0"/>
              </a:rPr>
              <a:t>. Вильна, 1915.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801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6" name="Picture 4" descr="See the source image">
            <a:extLst>
              <a:ext uri="{FF2B5EF4-FFF2-40B4-BE49-F238E27FC236}">
                <a16:creationId xmlns:a16="http://schemas.microsoft.com/office/drawing/2014/main" id="{A3C016FD-6A37-4975-AFCC-71D6FD7305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2059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2" name="Content Placeholder 3077">
            <a:extLst>
              <a:ext uri="{FF2B5EF4-FFF2-40B4-BE49-F238E27FC236}">
                <a16:creationId xmlns:a16="http://schemas.microsoft.com/office/drawing/2014/main" id="{147CE411-AD33-43D8-8B41-6242F6EDE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585" y="983225"/>
            <a:ext cx="5042144" cy="4532671"/>
          </a:xfrm>
        </p:spPr>
        <p:txBody>
          <a:bodyPr anchor="t">
            <a:normAutofit fontScale="70000" lnSpcReduction="20000"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ru-RU" sz="2900" b="1" i="0" dirty="0">
                <a:effectLst/>
                <a:latin typeface="Georgia" panose="02040502050405020303" pitchFamily="18" charset="0"/>
                <a:cs typeface="David" panose="020E0502060401010101" pitchFamily="34" charset="-79"/>
              </a:rPr>
              <a:t>родился 7 января 1859 г. в селении </a:t>
            </a:r>
            <a:r>
              <a:rPr lang="ru-RU" sz="2900" b="1" i="0" dirty="0" err="1">
                <a:effectLst/>
                <a:latin typeface="Georgia" panose="02040502050405020303" pitchFamily="18" charset="0"/>
                <a:cs typeface="David" panose="020E0502060401010101" pitchFamily="34" charset="-79"/>
              </a:rPr>
              <a:t>Дисенский</a:t>
            </a:r>
            <a:r>
              <a:rPr lang="ru-RU" sz="2900" b="1" i="0" dirty="0">
                <a:effectLst/>
                <a:latin typeface="Georgia" panose="02040502050405020303" pitchFamily="18" charset="0"/>
                <a:cs typeface="David" panose="020E0502060401010101" pitchFamily="34" charset="-79"/>
              </a:rPr>
              <a:t> </a:t>
            </a:r>
            <a:r>
              <a:rPr lang="ru-RU" sz="2900" b="1" i="0" dirty="0" err="1">
                <a:effectLst/>
                <a:latin typeface="Georgia" panose="02040502050405020303" pitchFamily="18" charset="0"/>
                <a:cs typeface="David" panose="020E0502060401010101" pitchFamily="34" charset="-79"/>
              </a:rPr>
              <a:t>повят</a:t>
            </a:r>
            <a:r>
              <a:rPr lang="ru-RU" sz="2900" b="1" i="0" dirty="0">
                <a:effectLst/>
                <a:latin typeface="Georgia" panose="02040502050405020303" pitchFamily="18" charset="0"/>
                <a:cs typeface="David" panose="020E0502060401010101" pitchFamily="34" charset="-79"/>
              </a:rPr>
              <a:t>, Виленская губерния (ныне в Шарковщинском районе Витебской области Белоруссии)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900" b="1" i="0" dirty="0">
                <a:effectLst/>
                <a:latin typeface="Georgia" panose="02040502050405020303" pitchFamily="18" charset="0"/>
                <a:cs typeface="David" panose="020E0502060401010101" pitchFamily="34" charset="-79"/>
              </a:rPr>
              <a:t>Окончил реальное училище в городе Двинске (ныне Даугавпилс).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900" b="1" i="0" dirty="0">
                <a:effectLst/>
                <a:latin typeface="Georgia" panose="02040502050405020303" pitchFamily="18" charset="0"/>
                <a:cs typeface="David" panose="020E0502060401010101" pitchFamily="34" charset="-79"/>
              </a:rPr>
              <a:t>С 1878 года изучал медицину в Париже.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900" b="1" i="0" dirty="0">
                <a:effectLst/>
                <a:latin typeface="Georgia" panose="02040502050405020303" pitchFamily="18" charset="0"/>
                <a:cs typeface="David" panose="020E0502060401010101" pitchFamily="34" charset="-79"/>
              </a:rPr>
              <a:t>Изложил в статье «Важный вопрос» свои взгляды о необходимости возрождения иврита в качестве языка повседневного общения евреев.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900" b="1" i="0" dirty="0">
                <a:effectLst/>
                <a:latin typeface="Georgia" panose="02040502050405020303" pitchFamily="18" charset="0"/>
                <a:cs typeface="David" panose="020E0502060401010101" pitchFamily="34" charset="-79"/>
              </a:rPr>
              <a:t>В 1881 году уехал в Палестину, на родину иврита, и сменил имя на Элиэзер Бен-</a:t>
            </a:r>
            <a:r>
              <a:rPr lang="ru-RU" sz="2900" b="1" i="0" dirty="0" err="1">
                <a:effectLst/>
                <a:latin typeface="Georgia" panose="02040502050405020303" pitchFamily="18" charset="0"/>
                <a:cs typeface="David" panose="020E0502060401010101" pitchFamily="34" charset="-79"/>
              </a:rPr>
              <a:t>Йехуда</a:t>
            </a:r>
            <a:r>
              <a:rPr lang="ru-RU" sz="2900" b="1" i="0" dirty="0">
                <a:effectLst/>
                <a:latin typeface="Georgia" panose="02040502050405020303" pitchFamily="18" charset="0"/>
                <a:cs typeface="David" panose="020E0502060401010101" pitchFamily="34" charset="-79"/>
              </a:rPr>
              <a:t>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500057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10978A84-627B-4982-8199-DEDC18CE2F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4676"/>
          <a:stretch/>
        </p:blipFill>
        <p:spPr bwMode="auto">
          <a:xfrm>
            <a:off x="621713" y="576072"/>
            <a:ext cx="472213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7AD0F4D2-80E7-4A78-82EE-BEAEE4945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Content Placeholder 4101">
            <a:extLst>
              <a:ext uri="{FF2B5EF4-FFF2-40B4-BE49-F238E27FC236}">
                <a16:creationId xmlns:a16="http://schemas.microsoft.com/office/drawing/2014/main" id="{2466D549-50D0-4DE4-B33C-EC216368D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7380" y="1528915"/>
            <a:ext cx="5850192" cy="5329084"/>
          </a:xfrm>
        </p:spPr>
        <p:txBody>
          <a:bodyPr anchor="t"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ru-RU" sz="1600" b="1" i="0" dirty="0">
                <a:effectLst/>
                <a:latin typeface="Georgia" panose="02040502050405020303" pitchFamily="18" charset="0"/>
              </a:rPr>
              <a:t>В семье Бен-</a:t>
            </a:r>
            <a:r>
              <a:rPr lang="ru-RU" sz="1600" b="1" i="0" dirty="0" err="1">
                <a:effectLst/>
                <a:latin typeface="Georgia" panose="02040502050405020303" pitchFamily="18" charset="0"/>
              </a:rPr>
              <a:t>Йехуды</a:t>
            </a:r>
            <a:r>
              <a:rPr lang="ru-RU" sz="1600" b="1" i="0" dirty="0">
                <a:effectLst/>
                <a:latin typeface="Georgia" panose="02040502050405020303" pitchFamily="18" charset="0"/>
              </a:rPr>
              <a:t> говорили только на иврите, его сын Бен-</a:t>
            </a:r>
            <a:r>
              <a:rPr lang="ru-RU" sz="1600" b="1" i="0" dirty="0" err="1">
                <a:effectLst/>
                <a:latin typeface="Georgia" panose="02040502050405020303" pitchFamily="18" charset="0"/>
              </a:rPr>
              <a:t>Цион</a:t>
            </a:r>
            <a:r>
              <a:rPr lang="ru-RU" sz="1600" b="1" i="0" dirty="0">
                <a:effectLst/>
                <a:latin typeface="Georgia" panose="02040502050405020303" pitchFamily="18" charset="0"/>
              </a:rPr>
              <a:t> (более известный как </a:t>
            </a:r>
            <a:r>
              <a:rPr lang="ru-RU" sz="1600" b="1" i="0" dirty="0" err="1">
                <a:effectLst/>
                <a:latin typeface="Georgia" panose="02040502050405020303" pitchFamily="18" charset="0"/>
              </a:rPr>
              <a:t>Итамар</a:t>
            </a:r>
            <a:r>
              <a:rPr lang="ru-RU" sz="1600" b="1" i="0" dirty="0">
                <a:effectLst/>
                <a:latin typeface="Georgia" panose="02040502050405020303" pitchFamily="18" charset="0"/>
              </a:rPr>
              <a:t> Бен-Ави) стал первым носителем иврита как родного языка спустя более 1000 лет после прекращения его разговорной функции.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1600" b="1" i="0" dirty="0">
                <a:effectLst/>
                <a:latin typeface="Georgia" panose="02040502050405020303" pitchFamily="18" charset="0"/>
              </a:rPr>
              <a:t>В 1882—85 гг. добился, чтобы иврит был признан единственным языком преподавания некоторых предметов в иерусалимской школе «Библия и труд», где он преподавал.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1600" b="1" i="0" dirty="0">
                <a:effectLst/>
                <a:latin typeface="Georgia" panose="02040502050405020303" pitchFamily="18" charset="0"/>
              </a:rPr>
              <a:t>В 1884 г. основал еженедельник «Ха-</a:t>
            </a:r>
            <a:r>
              <a:rPr lang="ru-RU" sz="1600" b="1" i="0" dirty="0" err="1">
                <a:effectLst/>
                <a:latin typeface="Georgia" panose="02040502050405020303" pitchFamily="18" charset="0"/>
              </a:rPr>
              <a:t>цви</a:t>
            </a:r>
            <a:r>
              <a:rPr lang="ru-RU" sz="1600" b="1" i="0" dirty="0">
                <a:effectLst/>
                <a:latin typeface="Georgia" panose="02040502050405020303" pitchFamily="18" charset="0"/>
              </a:rPr>
              <a:t>», ставшим первым периодическим изданием на иврите, отвечающим европейским нормам.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1349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6143A032-C466-4844-A562-7F7F911B82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1" r="2" b="417"/>
          <a:stretch/>
        </p:blipFill>
        <p:spPr bwMode="auto">
          <a:xfrm>
            <a:off x="20" y="10"/>
            <a:ext cx="7009876" cy="6857990"/>
          </a:xfrm>
          <a:custGeom>
            <a:avLst/>
            <a:gdLst/>
            <a:ahLst/>
            <a:cxnLst/>
            <a:rect l="l" t="t" r="r" b="b"/>
            <a:pathLst>
              <a:path w="7009896" h="6858000">
                <a:moveTo>
                  <a:pt x="0" y="0"/>
                </a:moveTo>
                <a:lnTo>
                  <a:pt x="7009896" y="0"/>
                </a:lnTo>
                <a:lnTo>
                  <a:pt x="7009896" y="1"/>
                </a:lnTo>
                <a:lnTo>
                  <a:pt x="6295211" y="1"/>
                </a:lnTo>
                <a:lnTo>
                  <a:pt x="6195255" y="380651"/>
                </a:lnTo>
                <a:cubicBezTo>
                  <a:pt x="5677600" y="2559611"/>
                  <a:pt x="5966601" y="4758249"/>
                  <a:pt x="6880029" y="6647018"/>
                </a:cubicBezTo>
                <a:lnTo>
                  <a:pt x="6988280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FDF4720-5445-47BE-89FE-E40D1AE6F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11927" y="-1"/>
            <a:ext cx="6480073" cy="6858002"/>
          </a:xfrm>
          <a:custGeom>
            <a:avLst/>
            <a:gdLst>
              <a:gd name="connsiteX0" fmla="*/ 6130244 w 6480073"/>
              <a:gd name="connsiteY0" fmla="*/ 0 h 6858002"/>
              <a:gd name="connsiteX1" fmla="*/ 6212951 w 6480073"/>
              <a:gd name="connsiteY1" fmla="*/ 314584 h 6858002"/>
              <a:gd name="connsiteX2" fmla="*/ 5540779 w 6480073"/>
              <a:gd name="connsiteY2" fmla="*/ 6756649 h 6858002"/>
              <a:gd name="connsiteX3" fmla="*/ 5489971 w 6480073"/>
              <a:gd name="connsiteY3" fmla="*/ 6858002 h 6858002"/>
              <a:gd name="connsiteX4" fmla="*/ 0 w 6480073"/>
              <a:gd name="connsiteY4" fmla="*/ 6858002 h 6858002"/>
              <a:gd name="connsiteX5" fmla="*/ 0 w 6480073"/>
              <a:gd name="connsiteY5" fmla="*/ 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73" h="6858002">
                <a:moveTo>
                  <a:pt x="6130244" y="0"/>
                </a:moveTo>
                <a:lnTo>
                  <a:pt x="6212951" y="314584"/>
                </a:lnTo>
                <a:cubicBezTo>
                  <a:pt x="6745828" y="2551616"/>
                  <a:pt x="6460994" y="4808873"/>
                  <a:pt x="5540779" y="6756649"/>
                </a:cubicBezTo>
                <a:lnTo>
                  <a:pt x="5489971" y="6858002"/>
                </a:lnTo>
                <a:lnTo>
                  <a:pt x="0" y="68580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75" name="Freeform: Shape 74">
            <a:extLst>
              <a:ext uri="{FF2B5EF4-FFF2-40B4-BE49-F238E27FC236}">
                <a16:creationId xmlns:a16="http://schemas.microsoft.com/office/drawing/2014/main" id="{AC8710B4-A815-4082-9E4F-F13A000709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42784" y="0"/>
            <a:ext cx="6249216" cy="6858001"/>
          </a:xfrm>
          <a:custGeom>
            <a:avLst/>
            <a:gdLst>
              <a:gd name="connsiteX0" fmla="*/ 0 w 6249216"/>
              <a:gd name="connsiteY0" fmla="*/ 0 h 6858001"/>
              <a:gd name="connsiteX1" fmla="*/ 5893742 w 6249216"/>
              <a:gd name="connsiteY1" fmla="*/ 1 h 6858001"/>
              <a:gd name="connsiteX2" fmla="*/ 5993697 w 6249216"/>
              <a:gd name="connsiteY2" fmla="*/ 380651 h 6858001"/>
              <a:gd name="connsiteX3" fmla="*/ 5308924 w 6249216"/>
              <a:gd name="connsiteY3" fmla="*/ 6647018 h 6858001"/>
              <a:gd name="connsiteX4" fmla="*/ 5200672 w 6249216"/>
              <a:gd name="connsiteY4" fmla="*/ 6858001 h 6858001"/>
              <a:gd name="connsiteX5" fmla="*/ 1 w 6249216"/>
              <a:gd name="connsiteY5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9216" h="6858001">
                <a:moveTo>
                  <a:pt x="0" y="0"/>
                </a:moveTo>
                <a:lnTo>
                  <a:pt x="5893742" y="1"/>
                </a:lnTo>
                <a:lnTo>
                  <a:pt x="5993697" y="380651"/>
                </a:lnTo>
                <a:cubicBezTo>
                  <a:pt x="6511353" y="2559611"/>
                  <a:pt x="6222352" y="4758249"/>
                  <a:pt x="5308924" y="6647018"/>
                </a:cubicBezTo>
                <a:lnTo>
                  <a:pt x="5200672" y="6858001"/>
                </a:lnTo>
                <a:lnTo>
                  <a:pt x="1" y="68580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26" name="Content Placeholder 5125">
            <a:extLst>
              <a:ext uri="{FF2B5EF4-FFF2-40B4-BE49-F238E27FC236}">
                <a16:creationId xmlns:a16="http://schemas.microsoft.com/office/drawing/2014/main" id="{67056AC5-CCAA-43F7-83D3-F2DBF354B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1808" y="1415846"/>
            <a:ext cx="5732206" cy="6449961"/>
          </a:xfrm>
        </p:spPr>
        <p:txBody>
          <a:bodyPr anchor="t"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ru-RU" sz="1800" b="1" i="0" dirty="0">
                <a:effectLst/>
                <a:latin typeface="Georgia" panose="02040502050405020303" pitchFamily="18" charset="0"/>
              </a:rPr>
              <a:t>В 1890 г. основал «Комитет языка иврит», председателем которого он оставался до самой смерти.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1800" b="1" i="0" dirty="0">
                <a:effectLst/>
                <a:latin typeface="Georgia" panose="02040502050405020303" pitchFamily="18" charset="0"/>
              </a:rPr>
              <a:t>В 1910 г. начал публикацию «Полного словаря древнего и современного иврита» (законченного лишь в 1959 г. с выходом 18-го тома словаря, через 30 лет после его смерти).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1800" b="1" i="0" dirty="0">
                <a:effectLst/>
                <a:latin typeface="Georgia" panose="02040502050405020303" pitchFamily="18" charset="0"/>
              </a:rPr>
              <a:t>В 1920 г. по предложению Бен-</a:t>
            </a:r>
            <a:r>
              <a:rPr lang="ru-RU" sz="1800" b="1" i="0" dirty="0" err="1">
                <a:effectLst/>
                <a:latin typeface="Georgia" panose="02040502050405020303" pitchFamily="18" charset="0"/>
              </a:rPr>
              <a:t>Йехуды</a:t>
            </a:r>
            <a:r>
              <a:rPr lang="ru-RU" sz="1800" b="1" i="0" dirty="0">
                <a:effectLst/>
                <a:latin typeface="Georgia" panose="02040502050405020303" pitchFamily="18" charset="0"/>
              </a:rPr>
              <a:t> на базе комитета языка иврит была создана «Академия языка иврит».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849708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5758F49-6B13-4719-BF29-383F56231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9312" y="3101481"/>
            <a:ext cx="4645250" cy="288911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 rtl="0"/>
            <a:r>
              <a:rPr lang="ru-RU" sz="2800" b="1" i="0" dirty="0">
                <a:effectLst/>
                <a:latin typeface="Georgia" panose="02040502050405020303" pitchFamily="18" charset="0"/>
              </a:rPr>
              <a:t>После утверждения британского мандата на Палестину (1920) Бен-</a:t>
            </a:r>
            <a:r>
              <a:rPr lang="ru-RU" sz="2800" b="1" i="0" dirty="0" err="1">
                <a:effectLst/>
                <a:latin typeface="Georgia" panose="02040502050405020303" pitchFamily="18" charset="0"/>
              </a:rPr>
              <a:t>Йехуда</a:t>
            </a:r>
            <a:r>
              <a:rPr lang="ru-RU" sz="2800" b="1" i="0" dirty="0">
                <a:effectLst/>
                <a:latin typeface="Georgia" panose="02040502050405020303" pitchFamily="18" charset="0"/>
              </a:rPr>
              <a:t> был одним из тех, кто убедил британского верховного комиссара провозгласить иврит одним из трёх официальных языков наряду с арабским и английским, что и произошло 29 ноября 1922 г.</a:t>
            </a:r>
            <a:br>
              <a:rPr lang="ru-RU" sz="2800" b="0" i="0" dirty="0">
                <a:solidFill>
                  <a:srgbClr val="332C23"/>
                </a:solidFill>
                <a:effectLst/>
                <a:latin typeface="Georgia" panose="02040502050405020303" pitchFamily="18" charset="0"/>
              </a:rPr>
            </a:br>
            <a:endParaRPr lang="en-US" sz="6000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46" name="Picture 2" descr="See the source image">
            <a:extLst>
              <a:ext uri="{FF2B5EF4-FFF2-40B4-BE49-F238E27FC236}">
                <a16:creationId xmlns:a16="http://schemas.microsoft.com/office/drawing/2014/main" id="{4B47B5DD-7F94-4B11-ABF5-46B9B632D91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34" r="-1" b="-1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31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0242" name="Picture 2" descr="See the source image">
            <a:extLst>
              <a:ext uri="{FF2B5EF4-FFF2-40B4-BE49-F238E27FC236}">
                <a16:creationId xmlns:a16="http://schemas.microsoft.com/office/drawing/2014/main" id="{C03FA155-7090-415A-B213-49AAE674C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1099" y="576072"/>
            <a:ext cx="4043362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AD0F4D2-80E7-4A78-82EE-BEAEE4945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Content Placeholder 10245">
            <a:extLst>
              <a:ext uri="{FF2B5EF4-FFF2-40B4-BE49-F238E27FC236}">
                <a16:creationId xmlns:a16="http://schemas.microsoft.com/office/drawing/2014/main" id="{1055357D-3E99-47A2-9A04-22F811BD2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4263" y="924231"/>
            <a:ext cx="5084945" cy="5574891"/>
          </a:xfrm>
        </p:spPr>
        <p:txBody>
          <a:bodyPr anchor="t">
            <a:normAutofit/>
          </a:bodyPr>
          <a:lstStyle/>
          <a:p>
            <a:pPr algn="ctr"/>
            <a:r>
              <a:rPr lang="ru-RU" sz="1400" b="1" i="0" dirty="0">
                <a:effectLst/>
                <a:latin typeface="Tahoma" panose="020B0604030504040204" pitchFamily="34" charset="0"/>
              </a:rPr>
              <a:t>«Еврей, говори на иврите!»</a:t>
            </a:r>
            <a:br>
              <a:rPr lang="ru-RU" sz="1400" b="1" dirty="0"/>
            </a:br>
            <a:r>
              <a:rPr lang="ru-RU" sz="1400" b="1" i="0" dirty="0">
                <a:effectLst/>
                <a:latin typeface="Tahoma" panose="020B0604030504040204" pitchFamily="34" charset="0"/>
              </a:rPr>
              <a:t>Пока Бен-Иегуда ломал голову над созданием новых слов, в истории восточноевропейского еврейства произошел очередной трагический поворот. 1 марта 1881 года народовольцами был убит Александр II.</a:t>
            </a:r>
            <a:br>
              <a:rPr lang="ru-RU" sz="1400" b="1" dirty="0"/>
            </a:br>
            <a:br>
              <a:rPr lang="ru-RU" sz="1400" b="1" dirty="0"/>
            </a:br>
            <a:r>
              <a:rPr lang="ru-RU" sz="1400" b="1" i="0" dirty="0">
                <a:effectLst/>
                <a:latin typeface="Tahoma" panose="020B0604030504040204" pitchFamily="34" charset="0"/>
              </a:rPr>
              <a:t>Правые газеты объявили убийство царя «делом еврейских рук», и по стране покатилась волна погромов. При новом царе, Александре III, ярый антисемитизм стал частью государственной политики. Началась массовая эмиграция евреев из Российской империи.</a:t>
            </a:r>
            <a:br>
              <a:rPr lang="ru-RU" sz="1400" b="1" dirty="0"/>
            </a:br>
            <a:br>
              <a:rPr lang="ru-RU" sz="1400" b="1" dirty="0"/>
            </a:br>
            <a:r>
              <a:rPr lang="ru-RU" sz="1400" b="1" i="0" dirty="0">
                <a:effectLst/>
                <a:latin typeface="Tahoma" panose="020B0604030504040204" pitchFamily="34" charset="0"/>
              </a:rPr>
              <a:t>Основной поток беженцев направлялся в Америку, но сравнительно небольшая часть эмигрантов ехала в Палестину. Это были идеалисты-интеллигенты, убежденные в том, что евреи должны жить в Эрец-Исраэль. Именно репатрианты 1880х - 1900х годов с энтузиазмом откликнулись на призыв Бен-Иегуды «еврей, говори на иврите!»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43246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06" name="!!BGRectangle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6" descr="See the source image">
            <a:extLst>
              <a:ext uri="{FF2B5EF4-FFF2-40B4-BE49-F238E27FC236}">
                <a16:creationId xmlns:a16="http://schemas.microsoft.com/office/drawing/2014/main" id="{E431F227-2DA4-4F47-B06A-896E5F1B52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1878"/>
          <a:stretch/>
        </p:blipFill>
        <p:spPr bwMode="auto">
          <a:xfrm>
            <a:off x="391903" y="573678"/>
            <a:ext cx="5103206" cy="571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7" name="!!Line">
            <a:extLst>
              <a:ext uri="{FF2B5EF4-FFF2-40B4-BE49-F238E27FC236}">
                <a16:creationId xmlns:a16="http://schemas.microsoft.com/office/drawing/2014/main" id="{0AF80B57-54E2-4D01-8731-3F38B0C56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8192" y="1417320"/>
            <a:ext cx="9144" cy="4023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2" name="Content Placeholder 8197">
            <a:extLst>
              <a:ext uri="{FF2B5EF4-FFF2-40B4-BE49-F238E27FC236}">
                <a16:creationId xmlns:a16="http://schemas.microsoft.com/office/drawing/2014/main" id="{6290381F-533D-4475-8D9B-F7B170A20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8188" y="2049703"/>
            <a:ext cx="4887685" cy="3210179"/>
          </a:xfrm>
        </p:spPr>
        <p:txBody>
          <a:bodyPr anchor="t">
            <a:normAutofit/>
          </a:bodyPr>
          <a:lstStyle/>
          <a:p>
            <a:pPr algn="ctr"/>
            <a:r>
              <a:rPr lang="ru-RU" sz="2000" b="1" i="0" dirty="0">
                <a:effectLst/>
                <a:latin typeface="Times New Roman" panose="02020603050405020304" pitchFamily="18" charset="0"/>
                <a:cs typeface="David" panose="020E0502060401010101" pitchFamily="34" charset="-79"/>
              </a:rPr>
              <a:t>Могила Бен-</a:t>
            </a:r>
            <a:r>
              <a:rPr lang="ru-RU" sz="2000" b="1" i="0" dirty="0" err="1">
                <a:effectLst/>
                <a:latin typeface="Times New Roman" panose="02020603050405020304" pitchFamily="18" charset="0"/>
                <a:cs typeface="David" panose="020E0502060401010101" pitchFamily="34" charset="-79"/>
              </a:rPr>
              <a:t>Йехуды</a:t>
            </a:r>
            <a:r>
              <a:rPr lang="ru-RU" sz="2000" b="1" i="0" dirty="0">
                <a:effectLst/>
                <a:latin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ru-RU" sz="2000" b="1" i="0" dirty="0" err="1">
                <a:effectLst/>
                <a:latin typeface="Times New Roman" panose="02020603050405020304" pitchFamily="18" charset="0"/>
                <a:cs typeface="David" panose="020E0502060401010101" pitchFamily="34" charset="-79"/>
              </a:rPr>
              <a:t>Элиэзера</a:t>
            </a:r>
            <a:r>
              <a:rPr lang="ru-RU" sz="2000" b="1" i="0" dirty="0">
                <a:effectLst/>
                <a:latin typeface="Times New Roman" panose="02020603050405020304" pitchFamily="18" charset="0"/>
                <a:cs typeface="David" panose="020E0502060401010101" pitchFamily="34" charset="-79"/>
              </a:rPr>
              <a:t>.</a:t>
            </a:r>
            <a:br>
              <a:rPr lang="ru-RU" sz="2000" b="1" dirty="0">
                <a:cs typeface="David" panose="020E0502060401010101" pitchFamily="34" charset="-79"/>
              </a:rPr>
            </a:br>
            <a:r>
              <a:rPr lang="ru-RU" sz="2000" b="1" i="0" dirty="0">
                <a:effectLst/>
                <a:latin typeface="Times New Roman" panose="02020603050405020304" pitchFamily="18" charset="0"/>
                <a:cs typeface="David" panose="020E0502060401010101" pitchFamily="34" charset="-79"/>
              </a:rPr>
              <a:t>Масличная гора, Иерусалим, Израиль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David" panose="020E0502060401010101" pitchFamily="34" charset="-79"/>
              </a:rPr>
              <a:t>.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6" name="Picture 2" descr="אליעזר בן-יהודה">
            <a:extLst>
              <a:ext uri="{FF2B5EF4-FFF2-40B4-BE49-F238E27FC236}">
                <a16:creationId xmlns:a16="http://schemas.microsoft.com/office/drawing/2014/main" id="{E76D0ABA-4AED-4E0D-92BB-117C6C0E7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10409" y="4023986"/>
            <a:ext cx="4269781" cy="203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661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476</Words>
  <Application>Microsoft Office PowerPoint</Application>
  <PresentationFormat>מסך רחב</PresentationFormat>
  <Paragraphs>18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11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21" baseType="lpstr">
      <vt:lpstr>Aharoni</vt:lpstr>
      <vt:lpstr>Arial</vt:lpstr>
      <vt:lpstr>Calibri</vt:lpstr>
      <vt:lpstr>Calibri Light</vt:lpstr>
      <vt:lpstr>Cambria</vt:lpstr>
      <vt:lpstr>David</vt:lpstr>
      <vt:lpstr>Georgia</vt:lpstr>
      <vt:lpstr>Roboto</vt:lpstr>
      <vt:lpstr>Tahoma</vt:lpstr>
      <vt:lpstr>Times New Roman</vt:lpstr>
      <vt:lpstr>Tw Cen MT</vt:lpstr>
      <vt:lpstr>ערכת נושא Office</vt:lpstr>
      <vt:lpstr>Элиэ́зер Бен-Йехуда́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После утверждения британского мандата на Палестину (1920) Бен-Йехуда был одним из тех, кто убедил британского верховного комиссара провозгласить иврит одним из трёх официальных языков наряду с арабским и английским, что и произошло 29 ноября 1922 г. 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Элиэ́зер Бен-Йехуда́</dc:title>
  <dc:creator>Nadya Nosoyv</dc:creator>
  <cp:lastModifiedBy>Nadya Nosoyv</cp:lastModifiedBy>
  <cp:revision>12</cp:revision>
  <dcterms:created xsi:type="dcterms:W3CDTF">2021-11-16T22:29:03Z</dcterms:created>
  <dcterms:modified xsi:type="dcterms:W3CDTF">2021-11-24T00:51:39Z</dcterms:modified>
</cp:coreProperties>
</file>