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9" r:id="rId4"/>
    <p:sldId id="260" r:id="rId5"/>
    <p:sldId id="263" r:id="rId6"/>
    <p:sldId id="264" r:id="rId7"/>
    <p:sldId id="267" r:id="rId8"/>
    <p:sldId id="266" r:id="rId9"/>
    <p:sldId id="262" r:id="rId10"/>
    <p:sldId id="261" r:id="rId11"/>
    <p:sldId id="273" r:id="rId12"/>
    <p:sldId id="275" r:id="rId13"/>
    <p:sldId id="274" r:id="rId14"/>
    <p:sldId id="270" r:id="rId15"/>
    <p:sldId id="271" r:id="rId16"/>
    <p:sldId id="26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1770-C8EB-4AB1-9D8B-9E3A7FDC9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320E1-B323-4AD4-817D-0B7F62D3B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D5EEC-5B46-413C-B1F5-1ADFC13D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7D1A2-2AAF-4CF3-9B11-E8560DDE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CF637-749E-41FD-9EAA-0F8752BB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19A1-0763-44AD-9586-5A72026C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A5BF3-7A50-4710-ACF3-418652B33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D76F-7336-4B10-8297-79FB2352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FFBE1-CC2D-4FA9-8B35-4B10F086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4A7-0330-4975-BF7F-D9C1E99E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7476D-6829-460F-A2A7-188ED91D8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204D-D912-4509-BA79-748ADF86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82C2-8CB0-454B-BC44-C365A71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0159E-9B77-4863-BF6E-258A8610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BB627-5DD3-459B-8AF9-2AAB685D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4CAF-D52A-46BA-85C0-823E3500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EEEE6-91BD-4532-ABAF-6FF88810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0CA94-85E4-4659-8EFF-8C72972D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88213-11E6-4AEB-A390-9A83DEA9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F0412-EFCD-4EB8-A0B9-96B79A5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4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A638-8C43-4FBA-8D7B-0F80D3D8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3AAC3-A1B4-4217-B923-E1C5EE2E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E10A-C278-47C5-91CF-3C209B37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4786-69F2-4BC1-BFB4-5CF7FD26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F7A1A-B64A-45D1-92C2-0C116B89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6467-34E1-4622-82F0-5C585B1E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AED9-89E4-4FFC-ABAE-4648BAC1A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12C70-01AE-4B5D-AD0F-E9E6668F9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D3787-B96D-4E74-99D5-1DFB5562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82BE7-4AA6-4553-8C79-A6E74BE5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457B9-DB91-4CA8-ABCD-935793C9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F42F-CD8D-4048-8DB3-D8858187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7D326-07AF-4438-92BD-8501F584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DDB5F-401D-4263-B117-93E923131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2AE2C-E91F-40AF-ABEC-EF92E51C1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5BAE5-FA33-4A72-9DB5-41F9674A6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3524F-A429-43A0-93F2-673B3910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13BD-B80B-40FF-9DF5-DA09CB12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DE120-7FCC-45AD-8FB2-AB74E6D1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FE50-C27F-494B-B50F-00AED342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5C6E-9884-4250-975E-E1B0D9D0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4B0E6-158C-4026-A336-CCFB08B3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2C28E-368B-4B6F-8FEC-DC9A6A6B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EC7A2-8A64-4D11-B175-1265550A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464A-F0A4-4EA1-8E71-7326DBB9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AB035-9310-48BF-BAD4-E0B7E47B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256B-0DB2-4799-A8A6-B9BC79FB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76624-9766-411D-B84B-B1C34EF9C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CF42D-1DDB-4C92-8859-EAB09C8C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2BA1E-74AD-475C-8A73-3A8B8D82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3F1E3-8D7C-4F97-B1DB-2D366016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25033-3D8E-4B86-B718-82D61176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2812-6F8E-4C0B-B330-E891B434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7E892-F5DA-46D8-9AD7-ABFB017C4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FAC30-5FEA-4F76-ADB2-E9A2678F6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EB85A-3E18-4884-A87B-810D43E9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263A-EB0A-4BA0-9A2E-B03D58B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0CA74-F14C-4AFD-80A4-9A7006B7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1EE11-2A08-4329-B340-147F1695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9094-C7B1-4299-945A-0963865DC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2954-1200-404A-AE5B-83332CE21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212E-273E-4304-9B20-695137568DB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ADC0-5DE3-420B-961B-2FA75F944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A6F3-A23F-4BDC-BF53-DFCECB89A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16DF8-50E4-4BC2-AA93-487B7943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EF5B-0660-4411-B667-F3B10555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prosses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7006-373B-4EE2-8C4F-2843CE73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825625"/>
            <a:ext cx="11811000" cy="4667250"/>
          </a:xfrm>
        </p:spPr>
        <p:txBody>
          <a:bodyPr>
            <a:normAutofit/>
          </a:bodyPr>
          <a:lstStyle/>
          <a:p>
            <a:r>
              <a:rPr lang="en-US" sz="4000" dirty="0"/>
              <a:t>Was there something new that you were surprised by\Takeaway? </a:t>
            </a:r>
          </a:p>
          <a:p>
            <a:r>
              <a:rPr lang="en-US" sz="4000" dirty="0"/>
              <a:t>What feelings does this bring to your relationship with the Israeli society? </a:t>
            </a:r>
          </a:p>
          <a:p>
            <a:r>
              <a:rPr lang="en-US" sz="4000" dirty="0"/>
              <a:t>What parts\points of you in the movie were you able to connect to? </a:t>
            </a:r>
          </a:p>
          <a:p>
            <a:r>
              <a:rPr lang="en-US" sz="4000" b="1" dirty="0"/>
              <a:t>Can this happen today in Israel? In the United States?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3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8FB5-39CC-44C2-B611-20C994D7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E501-1D63-49D2-A7F8-9B5583A48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 iconic photograph of a bearded Abraham Lincoln showing his head and shoulders.">
            <a:extLst>
              <a:ext uri="{FF2B5EF4-FFF2-40B4-BE49-F238E27FC236}">
                <a16:creationId xmlns:a16="http://schemas.microsoft.com/office/drawing/2014/main" id="{B7A5CEE5-293B-41C9-97C4-24AF4501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45" y="0"/>
            <a:ext cx="5319759" cy="68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0" y="1"/>
            <a:ext cx="588168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Calibri" pitchFamily="34" charset="0"/>
              </a:rPr>
              <a:t>O Captain, My Captain!/ Walt Whitman </a:t>
            </a:r>
          </a:p>
          <a:p>
            <a:pPr algn="l"/>
            <a:r>
              <a:rPr lang="en-US" sz="1600" dirty="0">
                <a:latin typeface="Calibri" pitchFamily="34" charset="0"/>
              </a:rPr>
              <a:t>O captain, my captain, the fearful trip is done.  </a:t>
            </a:r>
          </a:p>
          <a:p>
            <a:pPr algn="l"/>
            <a:r>
              <a:rPr lang="en-US" sz="1600" dirty="0">
                <a:latin typeface="Calibri" pitchFamily="34" charset="0"/>
              </a:rPr>
              <a:t>The ship has </a:t>
            </a:r>
            <a:r>
              <a:rPr lang="en-US" sz="1600" dirty="0" err="1">
                <a:latin typeface="Calibri" pitchFamily="34" charset="0"/>
              </a:rPr>
              <a:t>weather'd</a:t>
            </a:r>
            <a:r>
              <a:rPr lang="en-US" sz="1600" dirty="0">
                <a:latin typeface="Calibri" pitchFamily="34" charset="0"/>
              </a:rPr>
              <a:t> every rack, the prize we sought is won,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The port is near, the bells I hear, the people all exulting,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While follow eyes the steady keel, the vessel grim and daring;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But O heart! heart! heart!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O the bleeding drops of red,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Where on the deck my Captain lies,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Fallen cold and dead. </a:t>
            </a:r>
          </a:p>
          <a:p>
            <a:pPr algn="l"/>
            <a:r>
              <a:rPr lang="en-US" sz="1600" dirty="0">
                <a:latin typeface="Calibri" pitchFamily="34" charset="0"/>
              </a:rPr>
              <a:t>O Captain! my Captain! rise up and hear the bells;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Rise up--for you the flag is flung--for you the bugle trills,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For you bouquets and </a:t>
            </a:r>
            <a:r>
              <a:rPr lang="en-US" sz="1600" dirty="0" err="1">
                <a:latin typeface="Calibri" pitchFamily="34" charset="0"/>
              </a:rPr>
              <a:t>ribbon'd</a:t>
            </a:r>
            <a:r>
              <a:rPr lang="en-US" sz="1600" dirty="0">
                <a:latin typeface="Calibri" pitchFamily="34" charset="0"/>
              </a:rPr>
              <a:t> wreaths--for you the shores a-crowding,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For you they call, the swaying mass, their eager faces turning;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Here Captain! dear father!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This arm beneath your head!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It is some dream that on the deck,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You've fallen cold and dead. </a:t>
            </a:r>
          </a:p>
          <a:p>
            <a:pPr algn="l"/>
            <a:r>
              <a:rPr lang="en-US" sz="1600" dirty="0">
                <a:latin typeface="Calibri" pitchFamily="34" charset="0"/>
              </a:rPr>
              <a:t>My Captain does not answer, his lips are pale and still,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My father does not feel my arm, he has no pulse nor will,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The ship is </a:t>
            </a:r>
            <a:r>
              <a:rPr lang="en-US" sz="1600" dirty="0" err="1">
                <a:latin typeface="Calibri" pitchFamily="34" charset="0"/>
              </a:rPr>
              <a:t>anchor'd</a:t>
            </a:r>
            <a:r>
              <a:rPr lang="en-US" sz="1600" dirty="0">
                <a:latin typeface="Calibri" pitchFamily="34" charset="0"/>
              </a:rPr>
              <a:t> safe and sound, its voyage closed and done,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From fearful trip the victor ship comes in with object won;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Exult O shores, and ring O bells!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But I with mournful tread,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Walk the deck my Captain lies,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Fallen cold and dead.</a:t>
            </a:r>
            <a:endParaRPr lang="he-IL" sz="1600" dirty="0">
              <a:latin typeface="Calibri" pitchFamily="34" charset="0"/>
            </a:endParaRP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7467600" y="81930"/>
            <a:ext cx="3899235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1200" b="1">
                <a:latin typeface="Calibri" pitchFamily="34" charset="0"/>
                <a:cs typeface="Times New Roman" pitchFamily="18" charset="0"/>
              </a:rPr>
              <a:t>רב חובל/ מילים פול וויטמן-תרגום ולחן: נעמי שמר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הו רב - חובל, קברניט שלי,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סופה כבר שככה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אל הנמל שבעת - קרבות חותרת ספינתך 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זרי - פרחים, פעמונים, המון אדם צוהל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כאשר ספינת הקרב שלך קרבה אל הנמל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אבוי ליבי ליבי ליבי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 כתם דם שותת 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באשר רב - החובל שלי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צונח קר ומת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ליבי ליבי ליבי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 כתם דם שותת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הו רב-חובל, קברניט שלי, הקשב לקול פעמון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לך כל הדגלים כולם, לך תרועות המון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רק לכבודך ביום חגך ינוע הקהל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ובקולם תקוות - עולם לנס המיוחל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אבוי ליבי ליבי ליבי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 כתם דם שותת 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באשר רב - החובל שלי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צונח קר ומת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ליבי ליבי ליבי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 כתם דם שותת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הו רב - חובל, אבי שלי, זרועי תתמוך ראשך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סיוט הוא לראותך פתאום נופל על סיפונך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רב - החובל אינו עונה, שפתיו חוורו אילמות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הוא לא יחוש מגע - ידי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הוא לא ייתן לי אות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אבוי ליבי ליבי ליבי 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 כתם - דם שותת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באשר רב - החובל שלי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צונח קר ומת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ליבי ליבי ליבי 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הו כתם - דם שותת</a:t>
            </a:r>
            <a:endParaRPr lang="en-US" sz="1200"/>
          </a:p>
          <a:p>
            <a:pPr eaLnBrk="0" hangingPunct="0"/>
            <a:r>
              <a:rPr lang="he-IL" sz="1200">
                <a:latin typeface="Calibri" pitchFamily="34" charset="0"/>
                <a:cs typeface="Times New Roman" pitchFamily="18" charset="0"/>
              </a:rPr>
              <a:t>עוגנת הספינה לבטח, המסע הושלם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נוצחו כל סכנות הדרך, כל אימי - הים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כשבנמל קהל יצהל אני אצעד אבל</a:t>
            </a:r>
            <a:br>
              <a:rPr lang="he-IL" sz="1200">
                <a:latin typeface="Calibri" pitchFamily="34" charset="0"/>
                <a:cs typeface="Times New Roman" pitchFamily="18" charset="0"/>
              </a:rPr>
            </a:br>
            <a:r>
              <a:rPr lang="he-IL" sz="1200">
                <a:latin typeface="Calibri" pitchFamily="34" charset="0"/>
                <a:cs typeface="Times New Roman" pitchFamily="18" charset="0"/>
              </a:rPr>
              <a:t>על הסיפון עליו נפל אבי, רב – החובל</a:t>
            </a:r>
            <a:endParaRPr lang="en-US" sz="1200"/>
          </a:p>
          <a:p>
            <a:pPr rtl="0" eaLnBrk="0" hangingPunct="0"/>
            <a:endParaRPr lang="en-US" sz="1200"/>
          </a:p>
          <a:p>
            <a:endParaRPr lang="he-IL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A781-7D66-453D-9661-8342F456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/>
              <a:t>And in the Jewish world- </a:t>
            </a:r>
          </a:p>
        </p:txBody>
      </p:sp>
    </p:spTree>
    <p:extLst>
      <p:ext uri="{BB962C8B-B14F-4D97-AF65-F5344CB8AC3E}">
        <p14:creationId xmlns:p14="http://schemas.microsoft.com/office/powerpoint/2010/main" val="209748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mbrandt: Jeremiah Lamenting the Destruction of Jerusalem">
            <a:extLst>
              <a:ext uri="{FF2B5EF4-FFF2-40B4-BE49-F238E27FC236}">
                <a16:creationId xmlns:a16="http://schemas.microsoft.com/office/drawing/2014/main" id="{AAA4744D-F20D-4765-8E95-9F56280F2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9564"/>
          <a:stretch/>
        </p:blipFill>
        <p:spPr bwMode="auto">
          <a:xfrm>
            <a:off x="1" y="1906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24210-1A01-48D7-82AB-80668951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508" y="-471163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Gdaliyah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C41A0-A3E5-4B75-9FB7-20EE614FFB96}"/>
              </a:ext>
            </a:extLst>
          </p:cNvPr>
          <p:cNvSpPr txBox="1"/>
          <p:nvPr/>
        </p:nvSpPr>
        <p:spPr>
          <a:xfrm>
            <a:off x="7531610" y="857250"/>
            <a:ext cx="4657341" cy="603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</a:rPr>
              <a:t>At the instigation of the king of neighboring Ammon, a group led by Ishmael son of </a:t>
            </a:r>
            <a:r>
              <a:rPr lang="en-US" sz="2800" b="0" i="0" dirty="0" err="1">
                <a:effectLst/>
              </a:rPr>
              <a:t>Nethaniah</a:t>
            </a:r>
            <a:r>
              <a:rPr lang="en-US" sz="2800" b="0" i="0" dirty="0">
                <a:effectLst/>
              </a:rPr>
              <a:t> assassinated Gedaliah and went on to murder a group that had come to mourn Gedaliah. Then they gathered the rest of the people who remained in </a:t>
            </a:r>
            <a:r>
              <a:rPr lang="en-US" sz="2800" b="0" i="0" dirty="0" err="1">
                <a:effectLst/>
              </a:rPr>
              <a:t>Mitzpah</a:t>
            </a:r>
            <a:r>
              <a:rPr lang="en-US" sz="2800" b="0" i="0" dirty="0">
                <a:effectLst/>
              </a:rPr>
              <a:t>, including members of the royal family, and fled toward Ammon. A group of Gedaliah loyalists, however, intercepted Ishmael and rescued the prisoners.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29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F0FF-A02C-4B2A-8E15-633B66A1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can we repair?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372A-453D-4C86-BAD1-2F7A0949D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592050" cy="52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/>
              <a:t>What ways should </a:t>
            </a:r>
            <a:r>
              <a:rPr lang="en-US" sz="7200" u="sng" dirty="0"/>
              <a:t>we</a:t>
            </a:r>
            <a:r>
              <a:rPr lang="en-US" sz="7200" dirty="0"/>
              <a:t> use to fix this tear?</a:t>
            </a:r>
          </a:p>
          <a:p>
            <a:pPr marL="0" indent="0">
              <a:buNone/>
            </a:pPr>
            <a:r>
              <a:rPr lang="en-US" sz="4000" dirty="0"/>
              <a:t>But before we get in to that – </a:t>
            </a:r>
            <a:br>
              <a:rPr lang="en-US" sz="4000" dirty="0"/>
            </a:br>
            <a:r>
              <a:rPr lang="en-US" sz="4000" b="1" dirty="0"/>
              <a:t>who is “we”- </a:t>
            </a:r>
            <a:br>
              <a:rPr lang="en-US" sz="4000" b="1" dirty="0"/>
            </a:br>
            <a:r>
              <a:rPr lang="en-US" sz="4000" b="1" dirty="0"/>
              <a:t>Is this an Israeli-history event? </a:t>
            </a:r>
            <a:br>
              <a:rPr lang="en-US" sz="4000" b="1" dirty="0"/>
            </a:br>
            <a:r>
              <a:rPr lang="en-US" sz="4000" b="1" dirty="0"/>
              <a:t>Is this a Jewish memorial day? </a:t>
            </a:r>
            <a:br>
              <a:rPr lang="en-US" sz="4000" b="1" dirty="0"/>
            </a:br>
            <a:r>
              <a:rPr lang="en-US" sz="4000" b="1" dirty="0"/>
              <a:t>What can happen if we forget as a people about this event? </a:t>
            </a:r>
            <a:endParaRPr lang="en-US" sz="40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721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98D1-FA49-42AA-8116-D12033C6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remembers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D82E-37BE-4685-8A08-2CE3B332B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Arab&amp;Jewish</a:t>
            </a:r>
            <a:r>
              <a:rPr lang="en-US" sz="4400" dirty="0"/>
              <a:t> memorial service </a:t>
            </a:r>
          </a:p>
          <a:p>
            <a:r>
              <a:rPr lang="en-US" sz="4400" dirty="0"/>
              <a:t>National assembly </a:t>
            </a:r>
          </a:p>
          <a:p>
            <a:r>
              <a:rPr lang="en-US" sz="4400" dirty="0"/>
              <a:t>Memorial service at school</a:t>
            </a:r>
            <a:endParaRPr lang="he-IL" sz="4400" dirty="0"/>
          </a:p>
          <a:p>
            <a:r>
              <a:rPr lang="en-US" sz="4400" dirty="0" err="1"/>
              <a:t>Yizchak’s</a:t>
            </a:r>
            <a:r>
              <a:rPr lang="en-US" sz="4400" dirty="0"/>
              <a:t> candle memorial candle lighting </a:t>
            </a:r>
          </a:p>
          <a:p>
            <a:r>
              <a:rPr lang="en-US" sz="6600" dirty="0" err="1"/>
              <a:t>Asefa</a:t>
            </a:r>
            <a:r>
              <a:rPr lang="en-US" sz="6600" dirty="0"/>
              <a:t> </a:t>
            </a:r>
            <a:r>
              <a:rPr lang="en-US" sz="6600" dirty="0" err="1"/>
              <a:t>Israelit</a:t>
            </a:r>
            <a:r>
              <a:rPr lang="en-US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506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6D86-0844-4494-A6CA-FB1E0AB9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FC48C-994A-4CD9-8780-2988DE384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7" t="31991" r="21311" b="30422"/>
          <a:stretch/>
        </p:blipFill>
        <p:spPr>
          <a:xfrm>
            <a:off x="208761" y="-1"/>
            <a:ext cx="12015305" cy="47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73D0-E87A-4E5E-A8C8-2FDAB623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Killing a king (\ a leader)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EA2F-B758-47E5-8AFA-73932BAB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/>
              <a:t>In what way (if at all) does ‘killing a king’ change the course of history?</a:t>
            </a:r>
            <a:br>
              <a:rPr lang="en-US" sz="6000" dirty="0"/>
            </a:br>
            <a:r>
              <a:rPr lang="en-US" sz="6000" dirty="0"/>
              <a:t> </a:t>
            </a:r>
          </a:p>
          <a:p>
            <a:r>
              <a:rPr lang="en-US" sz="6000" dirty="0"/>
              <a:t>Who is affected by the murder (world\community\civilization …)</a:t>
            </a:r>
          </a:p>
        </p:txBody>
      </p:sp>
    </p:spTree>
    <p:extLst>
      <p:ext uri="{BB962C8B-B14F-4D97-AF65-F5344CB8AC3E}">
        <p14:creationId xmlns:p14="http://schemas.microsoft.com/office/powerpoint/2010/main" val="304345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BFF1-E52D-4A97-B133-20068AAF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C461-7BAB-4827-9E2A-CAF79E91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6F635-7794-4BF9-99AD-4E9166660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0" t="20088" r="14731" b="5302"/>
          <a:stretch/>
        </p:blipFill>
        <p:spPr>
          <a:xfrm>
            <a:off x="0" y="0"/>
            <a:ext cx="11353800" cy="69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583A-398F-4909-A987-75E195BF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19FA-BBC2-43F3-A798-30C2D8380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7C443-576B-4E19-95D2-1A00BCE6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2" y="0"/>
            <a:ext cx="4586066" cy="68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5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2153-2685-4131-A38C-49DAD752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4EB5-27AA-4A0C-838E-E89C0185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B94AF-F5AE-4928-A51E-F41A59072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8" t="14137" r="-1769" b="22384"/>
          <a:stretch/>
        </p:blipFill>
        <p:spPr>
          <a:xfrm>
            <a:off x="140677" y="168812"/>
            <a:ext cx="11591778" cy="63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AE67-C88D-4D74-888C-320ABCC1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15FD-40BD-4FE7-96B0-1C612840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ortrait of President Kennedy smiling">
            <a:extLst>
              <a:ext uri="{FF2B5EF4-FFF2-40B4-BE49-F238E27FC236}">
                <a16:creationId xmlns:a16="http://schemas.microsoft.com/office/drawing/2014/main" id="{DDCE1999-B0DE-4AAE-A1D4-364801D4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87924"/>
            <a:ext cx="5090282" cy="6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7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4E91-05AA-457E-B309-F2984C99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82C6-AD26-4055-8211-B017E8E1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BEB7C-EBDA-40CD-B8AE-3814CA3FC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7" t="13111" r="1462" b="24910"/>
          <a:stretch/>
        </p:blipFill>
        <p:spPr>
          <a:xfrm>
            <a:off x="192258" y="0"/>
            <a:ext cx="1214380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881F-C80A-4804-99C3-6959D18E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C279-2EF5-45B1-A803-36D01BAA3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פורטרט טוסקולום, ככל הנראה הפסל היחיד של יוליוס קיסר ששרד מתקופתו">
            <a:extLst>
              <a:ext uri="{FF2B5EF4-FFF2-40B4-BE49-F238E27FC236}">
                <a16:creationId xmlns:a16="http://schemas.microsoft.com/office/drawing/2014/main" id="{6018A1A8-8454-4D33-86BF-ED9D6726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48" y="1"/>
            <a:ext cx="450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7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E6FB-0890-4DB7-A80F-C21E6152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E882-349B-4853-AC9B-398B8D477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00739-7114-4793-BC35-D252EA9BD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14341" r="1230" b="12597"/>
          <a:stretch/>
        </p:blipFill>
        <p:spPr>
          <a:xfrm>
            <a:off x="0" y="0"/>
            <a:ext cx="1161991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772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Let’s prosses </vt:lpstr>
      <vt:lpstr>Killing a king (\ a leader)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in the Jewish world- </vt:lpstr>
      <vt:lpstr>Gdaliyah</vt:lpstr>
      <vt:lpstr>So how can we repair? </vt:lpstr>
      <vt:lpstr>Israel remembers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 Hod</dc:creator>
  <cp:lastModifiedBy>Mala Hod</cp:lastModifiedBy>
  <cp:revision>3</cp:revision>
  <cp:lastPrinted>2021-10-12T18:17:50Z</cp:lastPrinted>
  <dcterms:created xsi:type="dcterms:W3CDTF">2021-10-12T18:15:37Z</dcterms:created>
  <dcterms:modified xsi:type="dcterms:W3CDTF">2021-10-14T17:14:55Z</dcterms:modified>
</cp:coreProperties>
</file>