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315" r:id="rId3"/>
    <p:sldId id="261" r:id="rId4"/>
    <p:sldId id="262" r:id="rId5"/>
    <p:sldId id="322" r:id="rId6"/>
    <p:sldId id="323" r:id="rId7"/>
    <p:sldId id="325" r:id="rId8"/>
    <p:sldId id="326" r:id="rId9"/>
    <p:sldId id="316" r:id="rId10"/>
    <p:sldId id="324" r:id="rId11"/>
    <p:sldId id="334" r:id="rId12"/>
    <p:sldId id="318" r:id="rId13"/>
    <p:sldId id="327" r:id="rId14"/>
    <p:sldId id="328" r:id="rId15"/>
    <p:sldId id="279" r:id="rId16"/>
    <p:sldId id="319" r:id="rId17"/>
    <p:sldId id="329" r:id="rId18"/>
    <p:sldId id="330" r:id="rId19"/>
    <p:sldId id="331" r:id="rId20"/>
    <p:sldId id="332" r:id="rId21"/>
    <p:sldId id="333" r:id="rId22"/>
    <p:sldId id="290" r:id="rId23"/>
    <p:sldId id="314" r:id="rId24"/>
    <p:sldId id="289" r:id="rId25"/>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8B94"/>
    <a:srgbClr val="FA06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1DFC0-CAE1-4996-915B-9A604C03BC26}" v="286" dt="2022-11-15T12:25:01.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337" autoAdjust="0"/>
  </p:normalViewPr>
  <p:slideViewPr>
    <p:cSldViewPr snapToGrid="0">
      <p:cViewPr>
        <p:scale>
          <a:sx n="100" d="100"/>
          <a:sy n="100" d="100"/>
        </p:scale>
        <p:origin x="9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0AD06B5-41DD-44C8-B5AE-B7C1FCA3E510}" type="datetimeFigureOut">
              <a:rPr lang="he-IL" smtClean="0"/>
              <a:t>י"ג/תמוז/תשפ"ג</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38B8EC5-095B-4803-BDDA-14CCDBEB89EF}" type="slidenum">
              <a:rPr lang="he-IL" smtClean="0"/>
              <a:t>‹#›</a:t>
            </a:fld>
            <a:endParaRPr lang="he-IL"/>
          </a:p>
        </p:txBody>
      </p:sp>
    </p:spTree>
    <p:extLst>
      <p:ext uri="{BB962C8B-B14F-4D97-AF65-F5344CB8AC3E}">
        <p14:creationId xmlns:p14="http://schemas.microsoft.com/office/powerpoint/2010/main" val="409385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nsiderintelligence.com/content/facebook-still-generates-most-meta-ad-revenues-instagram-drives-growth" TargetMode="External"/><Relationship Id="rId7" Type="http://schemas.openxmlformats.org/officeDocument/2006/relationships/hyperlink" Target="https://www.retaildive.com/news/instagram-meta-remove-shopping-tab/640040/"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sproutsocial.com/insights/instagram-stats/" TargetMode="External"/><Relationship Id="rId5" Type="http://schemas.openxmlformats.org/officeDocument/2006/relationships/hyperlink" Target="https://www.socialmediatoday.com/news/new-report-show-that-reels-are-generating-the-most-reach-on-instagram/630454/" TargetMode="External"/><Relationship Id="rId4" Type="http://schemas.openxmlformats.org/officeDocument/2006/relationships/hyperlink" Target="https://sproutsocial.com/insights/instagram-reel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euters.com/technology/tiktok-tell-congress-it-has-150-million-monthly-active-us-users-2023-03-2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businessinsider.com/twitter-lose-32-million-2-years-after-elon-musks-takeover-2022-12" TargetMode="External"/><Relationship Id="rId5" Type="http://schemas.openxmlformats.org/officeDocument/2006/relationships/hyperlink" Target="https://sproutsocial.com/insights/twitter-advertising/" TargetMode="External"/><Relationship Id="rId4" Type="http://schemas.openxmlformats.org/officeDocument/2006/relationships/hyperlink" Target="https://www.tiktok.com/business/en-US/blog/tiktok-introduces-lead-generation-to-enable-businesses-to-reach-and-drive-customer-acquisition-with-ease"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statista.com/statistics/552702/snapchat-annual-revenue/" TargetMode="External"/><Relationship Id="rId3" Type="http://schemas.openxmlformats.org/officeDocument/2006/relationships/hyperlink" Target="https://www.statista.com/statistics/1314183/youtube-shorts-performance-worldwide/" TargetMode="External"/><Relationship Id="rId7" Type="http://schemas.openxmlformats.org/officeDocument/2006/relationships/hyperlink" Target="https://sproutsocial.com/insights/trendspotting-for-social-marketer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pewresearch.org/internet/2022/08/10/teens-social-media-and-technology-2022/" TargetMode="External"/><Relationship Id="rId5" Type="http://schemas.openxmlformats.org/officeDocument/2006/relationships/hyperlink" Target="https://www.marketingcharts.com/digital/video-116075" TargetMode="External"/><Relationship Id="rId4" Type="http://schemas.openxmlformats.org/officeDocument/2006/relationships/hyperlink" Target="https://www.statista.com/statistics/289658/youtube-global-net-advertising-revenue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gpo.gov.i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zionistarchives.org.il/pages/default.aspx"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endParaRPr lang="he-IL" dirty="0"/>
          </a:p>
          <a:p>
            <a:pPr marL="0" lvl="0" indent="0" algn="r" rtl="0">
              <a:spcBef>
                <a:spcPts val="0"/>
              </a:spcBef>
              <a:spcAft>
                <a:spcPts val="0"/>
              </a:spcAft>
              <a:buNone/>
            </a:pPr>
            <a:endParaRPr lang="he-IL" dirty="0"/>
          </a:p>
          <a:p>
            <a:pPr marL="0" lvl="0" indent="0" algn="r" rtl="0">
              <a:spcBef>
                <a:spcPts val="0"/>
              </a:spcBef>
              <a:spcAft>
                <a:spcPts val="0"/>
              </a:spcAft>
              <a:buNone/>
            </a:pPr>
            <a:r>
              <a:rPr lang="he-IL" dirty="0"/>
              <a:t>שלום לכולם! לפני שנתחיל לדבר על מה זה אומר שיווק בשליחות, קודם כל – היכרות קצרה. נעים מאוד, אני ויקי, אני מנהלת השיווק והגיוס של היחידה לשליחות. </a:t>
            </a:r>
            <a:endParaRPr lang="en-US" dirty="0"/>
          </a:p>
          <a:p>
            <a:pPr marL="0" lvl="0" indent="0" algn="r" rtl="0">
              <a:spcBef>
                <a:spcPts val="0"/>
              </a:spcBef>
              <a:spcAft>
                <a:spcPts val="0"/>
              </a:spcAft>
              <a:buNone/>
            </a:pPr>
            <a:r>
              <a:rPr lang="he-IL" dirty="0"/>
              <a:t>בתפקידי הקודם הייתי מנהלת התוכן השיווקי של הסוכנות היהודית, בעשר שנים האחרונות אני עוסקת בתחום הפרסום השיווק ויחסי ציבור במגזר הציבורי בישראל.</a:t>
            </a:r>
            <a:r>
              <a:rPr lang="en-US" dirty="0"/>
              <a:t> </a:t>
            </a:r>
            <a:endParaRPr lang="he-IL" dirty="0"/>
          </a:p>
          <a:p>
            <a:pPr marL="0" lvl="0" indent="0" algn="r" rtl="0">
              <a:spcBef>
                <a:spcPts val="0"/>
              </a:spcBef>
              <a:spcAft>
                <a:spcPts val="0"/>
              </a:spcAft>
              <a:buNone/>
            </a:pPr>
            <a:r>
              <a:rPr lang="he-IL" dirty="0"/>
              <a:t> אשמח שנעשה סבב קצר בו כל אחד יציג את עצמו, יעד השליחות שלו ומה משך אותו בעולם השליחות.  </a:t>
            </a:r>
          </a:p>
          <a:p>
            <a:pPr marL="0" lvl="0" indent="0" algn="r" rtl="0">
              <a:spcBef>
                <a:spcPts val="0"/>
              </a:spcBef>
              <a:spcAft>
                <a:spcPts val="0"/>
              </a:spcAft>
              <a:buNone/>
            </a:pPr>
            <a:endParaRPr lang="he-IL" dirty="0"/>
          </a:p>
          <a:p>
            <a:pPr marL="0" lvl="0" indent="0" algn="r" rtl="0">
              <a:spcBef>
                <a:spcPts val="0"/>
              </a:spcBef>
              <a:spcAft>
                <a:spcPts val="0"/>
              </a:spcAft>
              <a:buNone/>
            </a:pPr>
            <a:endParaRPr lang="he-IL"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מודל טוב שעושה סדר הוא הלין ביזנס קנבס מודל </a:t>
            </a:r>
            <a:endParaRPr lang="en-US"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6128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הגדרתם יעדים, חקרתם את קהל היעד שלכם –אתם יודעים בדיוק איזה פתרון אתם מציעים לו לבעיה, ואיך אתם מחברים את זה למטרת העל שלכם – מה עושים עכשיו?</a:t>
            </a:r>
            <a:endParaRPr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812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lgn="r"/>
            <a:r>
              <a:rPr lang="he-IL" b="0" i="0" dirty="0">
                <a:solidFill>
                  <a:srgbClr val="202124"/>
                </a:solidFill>
                <a:effectLst/>
                <a:latin typeface="arial" panose="020B0604020202020204" pitchFamily="34" charset="0"/>
              </a:rPr>
              <a:t>אחרי שבנינו את הפרסונות שמהוות את קהל היעד שלנו, אנחנו פונים לערוצי ההפצה בהם הן נמצאות, ומייצרים קמפיינים נקודתיים שיתמכו בכל מטרה והצעת ערך שלנו ע"י יצירת תוכן רלוונטי והפצתו בערוצים שהקהל שלנו נמצא בהם.</a:t>
            </a:r>
            <a:br>
              <a:rPr lang="en-US" b="0" i="0" dirty="0">
                <a:solidFill>
                  <a:srgbClr val="202124"/>
                </a:solidFill>
                <a:effectLst/>
                <a:latin typeface="arial" panose="020B0604020202020204" pitchFamily="34" charset="0"/>
              </a:rPr>
            </a:br>
            <a:r>
              <a:rPr lang="he-IL" b="0" i="0" dirty="0">
                <a:solidFill>
                  <a:srgbClr val="202124"/>
                </a:solidFill>
                <a:effectLst/>
                <a:latin typeface="arial" panose="020B0604020202020204" pitchFamily="34" charset="0"/>
              </a:rPr>
              <a:t>הנה כמה נתונים על נתוני השימוש והדמוגרפיות של כל פלטפורמה</a:t>
            </a:r>
            <a:br>
              <a:rPr lang="en-US" b="0" i="0" dirty="0">
                <a:solidFill>
                  <a:srgbClr val="202124"/>
                </a:solidFill>
                <a:effectLst/>
                <a:latin typeface="arial" panose="020B0604020202020204" pitchFamily="34" charset="0"/>
              </a:rPr>
            </a:br>
            <a:br>
              <a:rPr lang="en-US" b="0" i="0" dirty="0">
                <a:solidFill>
                  <a:srgbClr val="202124"/>
                </a:solidFill>
                <a:effectLst/>
                <a:latin typeface="arial" panose="020B0604020202020204" pitchFamily="34" charset="0"/>
              </a:rPr>
            </a:br>
            <a:r>
              <a:rPr lang="en-US" b="1" i="0" dirty="0">
                <a:solidFill>
                  <a:srgbClr val="162020"/>
                </a:solidFill>
                <a:effectLst/>
                <a:latin typeface="Proxima Nova"/>
              </a:rPr>
              <a:t>Takeaways from Facebook demographics for 2023</a:t>
            </a:r>
          </a:p>
          <a:p>
            <a:pPr algn="r">
              <a:buFont typeface="Arial" panose="020B0604020202020204" pitchFamily="34" charset="0"/>
              <a:buChar char="•"/>
            </a:pPr>
            <a:r>
              <a:rPr lang="en-US" b="0" i="0" dirty="0">
                <a:solidFill>
                  <a:srgbClr val="162020"/>
                </a:solidFill>
                <a:effectLst/>
                <a:latin typeface="Proxima Nova"/>
              </a:rPr>
              <a:t>Facebook still remains the largest social platform among consumers and marketers.</a:t>
            </a:r>
          </a:p>
          <a:p>
            <a:pPr algn="l">
              <a:buFont typeface="Arial" panose="020B0604020202020204" pitchFamily="34" charset="0"/>
              <a:buChar char="•"/>
            </a:pPr>
            <a:r>
              <a:rPr lang="en-US" b="0" i="0" dirty="0">
                <a:solidFill>
                  <a:srgbClr val="162020"/>
                </a:solidFill>
                <a:effectLst/>
                <a:latin typeface="Proxima Nova"/>
              </a:rPr>
              <a:t>Case in point: Facebook accounts for </a:t>
            </a:r>
            <a:r>
              <a:rPr lang="en-US" b="1" i="0" u="none" strike="noStrike" dirty="0">
                <a:solidFill>
                  <a:srgbClr val="205BC3"/>
                </a:solidFill>
                <a:effectLst/>
                <a:latin typeface="Proxima Nova"/>
                <a:hlinkClick r:id="rId3"/>
              </a:rPr>
              <a:t>the bulk of Meta’s ad revenue</a:t>
            </a:r>
            <a:r>
              <a:rPr lang="en-US" b="0" i="0" dirty="0">
                <a:solidFill>
                  <a:srgbClr val="162020"/>
                </a:solidFill>
                <a:effectLst/>
                <a:latin typeface="Proxima Nova"/>
              </a:rPr>
              <a:t> versus Instagram (58% to 41.5% of $121.9 billion).</a:t>
            </a:r>
          </a:p>
          <a:p>
            <a:pPr algn="l">
              <a:buFont typeface="Arial" panose="020B0604020202020204" pitchFamily="34" charset="0"/>
              <a:buChar char="•"/>
            </a:pPr>
            <a:r>
              <a:rPr lang="en-US" b="0" i="0" dirty="0">
                <a:solidFill>
                  <a:srgbClr val="162020"/>
                </a:solidFill>
                <a:effectLst/>
                <a:latin typeface="Proxima Nova"/>
              </a:rPr>
              <a:t>Still, time spent on Facebook continues to fall as overall social media usage grows.</a:t>
            </a:r>
          </a:p>
          <a:p>
            <a:pPr algn="l">
              <a:buFont typeface="Arial" panose="020B0604020202020204" pitchFamily="34" charset="0"/>
              <a:buChar char="•"/>
            </a:pPr>
            <a:r>
              <a:rPr lang="en-US" b="0" i="0" dirty="0">
                <a:solidFill>
                  <a:srgbClr val="162020"/>
                </a:solidFill>
                <a:effectLst/>
                <a:latin typeface="Proxima Nova"/>
              </a:rPr>
              <a:t>Following 2022’s social media demographic data, younger users continue to flock to TikTok and Snapchat.</a:t>
            </a:r>
          </a:p>
          <a:p>
            <a:pPr algn="l"/>
            <a:br>
              <a:rPr lang="en-US" dirty="0"/>
            </a:br>
            <a:br>
              <a:rPr lang="en-US" dirty="0"/>
            </a:br>
            <a:r>
              <a:rPr lang="en-US" b="1" i="0" dirty="0">
                <a:solidFill>
                  <a:srgbClr val="162020"/>
                </a:solidFill>
                <a:effectLst/>
                <a:latin typeface="Proxima Nova"/>
              </a:rPr>
              <a:t>Takeaways from Instagram demographics for 2023</a:t>
            </a:r>
          </a:p>
          <a:p>
            <a:pPr algn="l">
              <a:buFont typeface="Arial" panose="020B0604020202020204" pitchFamily="34" charset="0"/>
              <a:buChar char="•"/>
            </a:pPr>
            <a:r>
              <a:rPr lang="en-US" b="0" i="0" dirty="0">
                <a:solidFill>
                  <a:srgbClr val="162020"/>
                </a:solidFill>
                <a:effectLst/>
                <a:latin typeface="Proxima Nova"/>
              </a:rPr>
              <a:t>The platform’s growth remains steady after experiencing a boom period in recent years.</a:t>
            </a:r>
          </a:p>
          <a:p>
            <a:pPr algn="l">
              <a:buFont typeface="Arial" panose="020B0604020202020204" pitchFamily="34" charset="0"/>
              <a:buChar char="•"/>
            </a:pPr>
            <a:r>
              <a:rPr lang="en-US" b="0" i="0" dirty="0">
                <a:solidFill>
                  <a:srgbClr val="162020"/>
                </a:solidFill>
                <a:effectLst/>
                <a:latin typeface="Proxima Nova"/>
              </a:rPr>
              <a:t>Instagram saw a small (but notable) flip in its age demographics. The platform boasts a slightly larger percentage of Gen Z users versus Millennials.</a:t>
            </a:r>
          </a:p>
          <a:p>
            <a:pPr algn="l">
              <a:buFont typeface="Arial" panose="020B0604020202020204" pitchFamily="34" charset="0"/>
              <a:buChar char="•"/>
            </a:pPr>
            <a:r>
              <a:rPr lang="en-US" b="0" i="0" dirty="0">
                <a:solidFill>
                  <a:srgbClr val="162020"/>
                </a:solidFill>
                <a:effectLst/>
                <a:latin typeface="Proxima Nova"/>
              </a:rPr>
              <a:t>As far as social media age demographics go, Instagram maintains a firm hold on both generations — these groups make up roughly two-thirds of their base.</a:t>
            </a:r>
          </a:p>
          <a:p>
            <a:pPr algn="l">
              <a:buFont typeface="Arial" panose="020B0604020202020204" pitchFamily="34" charset="0"/>
              <a:buChar char="•"/>
            </a:pPr>
            <a:r>
              <a:rPr lang="en-US" b="0" i="0" dirty="0">
                <a:solidFill>
                  <a:srgbClr val="162020"/>
                </a:solidFill>
                <a:effectLst/>
                <a:latin typeface="Proxima Nova"/>
              </a:rPr>
              <a:t>Losing its status as the “hip” social network to TikTok, the platform doubled down on </a:t>
            </a:r>
            <a:r>
              <a:rPr lang="en-US" b="1" i="0" u="none" strike="noStrike" dirty="0">
                <a:solidFill>
                  <a:srgbClr val="205BC3"/>
                </a:solidFill>
                <a:effectLst/>
                <a:latin typeface="Proxima Nova"/>
                <a:hlinkClick r:id="rId4"/>
              </a:rPr>
              <a:t>Reels</a:t>
            </a:r>
            <a:r>
              <a:rPr lang="en-US" b="0" i="0" dirty="0">
                <a:solidFill>
                  <a:srgbClr val="162020"/>
                </a:solidFill>
                <a:effectLst/>
                <a:latin typeface="Proxima Nova"/>
              </a:rPr>
              <a:t>. Emphasis on short-form video seems to be paying off. In fact, Reels reportedly drive </a:t>
            </a:r>
            <a:r>
              <a:rPr lang="en-US" b="1" i="0" u="none" strike="noStrike" dirty="0">
                <a:solidFill>
                  <a:srgbClr val="205BC3"/>
                </a:solidFill>
                <a:effectLst/>
                <a:latin typeface="Proxima Nova"/>
                <a:hlinkClick r:id="rId5"/>
              </a:rPr>
              <a:t>the most engagement on the platform</a:t>
            </a:r>
            <a:r>
              <a:rPr lang="en-US" b="0" i="0" dirty="0">
                <a:solidFill>
                  <a:srgbClr val="162020"/>
                </a:solidFill>
                <a:effectLst/>
                <a:latin typeface="Proxima Nova"/>
              </a:rPr>
              <a:t>.</a:t>
            </a:r>
          </a:p>
          <a:p>
            <a:pPr algn="l">
              <a:buFont typeface="Arial" panose="020B0604020202020204" pitchFamily="34" charset="0"/>
              <a:buChar char="•"/>
            </a:pPr>
            <a:r>
              <a:rPr lang="en-US" b="0" i="0" dirty="0">
                <a:solidFill>
                  <a:srgbClr val="162020"/>
                </a:solidFill>
                <a:effectLst/>
                <a:latin typeface="Proxima Nova"/>
              </a:rPr>
              <a:t>Recent </a:t>
            </a:r>
            <a:r>
              <a:rPr lang="en-US" b="1" i="0" u="none" strike="noStrike" dirty="0">
                <a:solidFill>
                  <a:srgbClr val="205BC3"/>
                </a:solidFill>
                <a:effectLst/>
                <a:latin typeface="Proxima Nova"/>
                <a:hlinkClick r:id="rId6"/>
              </a:rPr>
              <a:t>Instagram stats</a:t>
            </a:r>
            <a:r>
              <a:rPr lang="en-US" b="0" i="0" dirty="0">
                <a:solidFill>
                  <a:srgbClr val="162020"/>
                </a:solidFill>
                <a:effectLst/>
                <a:latin typeface="Proxima Nova"/>
              </a:rPr>
              <a:t> signal the platform’s shift to becoming an ecommerce hub. However, the app is still figuring things out as it </a:t>
            </a:r>
            <a:r>
              <a:rPr lang="en-US" b="1" i="0" u="none" strike="noStrike" dirty="0">
                <a:solidFill>
                  <a:srgbClr val="205BC3"/>
                </a:solidFill>
                <a:effectLst/>
                <a:latin typeface="Proxima Nova"/>
                <a:hlinkClick r:id="rId7"/>
              </a:rPr>
              <a:t>revamps its social shopping features</a:t>
            </a:r>
            <a:r>
              <a:rPr lang="en-US" b="0" i="0" dirty="0">
                <a:solidFill>
                  <a:srgbClr val="162020"/>
                </a:solidFill>
                <a:effectLst/>
                <a:latin typeface="Proxima Nova"/>
              </a:rPr>
              <a:t>.</a:t>
            </a:r>
          </a:p>
          <a:p>
            <a:br>
              <a:rPr lang="en-US" dirty="0"/>
            </a:br>
            <a:endParaRPr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677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lgn="l"/>
            <a:r>
              <a:rPr lang="he-IL" b="0" i="0" dirty="0">
                <a:solidFill>
                  <a:srgbClr val="202124"/>
                </a:solidFill>
                <a:effectLst/>
                <a:latin typeface="arial" panose="020B0604020202020204" pitchFamily="34" charset="0"/>
              </a:rPr>
              <a:t>אחרי שבנינו את הפרסונות שמהוות את קהל היעד שלנו, אנחנו פונים לערוצי ההפצה בהם הן נמצאות.</a:t>
            </a:r>
            <a:br>
              <a:rPr lang="en-US" b="0" i="0" dirty="0">
                <a:solidFill>
                  <a:srgbClr val="202124"/>
                </a:solidFill>
                <a:effectLst/>
                <a:latin typeface="arial" panose="020B0604020202020204" pitchFamily="34" charset="0"/>
              </a:rPr>
            </a:br>
            <a:r>
              <a:rPr lang="he-IL" b="0" i="0" dirty="0">
                <a:solidFill>
                  <a:srgbClr val="202124"/>
                </a:solidFill>
                <a:effectLst/>
                <a:latin typeface="arial" panose="020B0604020202020204" pitchFamily="34" charset="0"/>
              </a:rPr>
              <a:t>הנה כמה נתונים על נתוני השימוש והדמוגרפיות של כל פלטפורמה</a:t>
            </a:r>
            <a:br>
              <a:rPr lang="en-US" b="0" i="0" dirty="0">
                <a:solidFill>
                  <a:srgbClr val="202124"/>
                </a:solidFill>
                <a:effectLst/>
                <a:latin typeface="arial" panose="020B0604020202020204" pitchFamily="34" charset="0"/>
              </a:rPr>
            </a:br>
            <a:br>
              <a:rPr lang="en-US" b="0" i="0" dirty="0">
                <a:solidFill>
                  <a:srgbClr val="202124"/>
                </a:solidFill>
                <a:effectLst/>
                <a:latin typeface="arial" panose="020B0604020202020204" pitchFamily="34" charset="0"/>
              </a:rPr>
            </a:br>
            <a:br>
              <a:rPr lang="en-US" b="0" i="0" dirty="0">
                <a:solidFill>
                  <a:srgbClr val="202124"/>
                </a:solidFill>
                <a:effectLst/>
                <a:latin typeface="arial" panose="020B0604020202020204" pitchFamily="34" charset="0"/>
              </a:rPr>
            </a:br>
            <a:r>
              <a:rPr lang="en-US" b="1" i="0" dirty="0">
                <a:solidFill>
                  <a:srgbClr val="162020"/>
                </a:solidFill>
                <a:effectLst/>
                <a:latin typeface="Proxima Nova"/>
              </a:rPr>
              <a:t>Takeaways from TikTok demographics for 2023</a:t>
            </a:r>
          </a:p>
          <a:p>
            <a:pPr algn="l">
              <a:buFont typeface="Arial" panose="020B0604020202020204" pitchFamily="34" charset="0"/>
              <a:buChar char="•"/>
            </a:pPr>
            <a:r>
              <a:rPr lang="en-US" b="0" i="0" dirty="0">
                <a:solidFill>
                  <a:srgbClr val="162020"/>
                </a:solidFill>
                <a:effectLst/>
                <a:latin typeface="Proxima Nova"/>
              </a:rPr>
              <a:t>TikTok’s popularity and growth remain unprecedented. There are over </a:t>
            </a:r>
            <a:r>
              <a:rPr lang="en-US" b="1" i="0" u="none" strike="noStrike" dirty="0">
                <a:solidFill>
                  <a:srgbClr val="205BC3"/>
                </a:solidFill>
                <a:effectLst/>
                <a:latin typeface="Proxima Nova"/>
                <a:hlinkClick r:id="rId3"/>
              </a:rPr>
              <a:t>150 million active users</a:t>
            </a:r>
            <a:r>
              <a:rPr lang="en-US" b="0" i="0" dirty="0">
                <a:solidFill>
                  <a:srgbClr val="162020"/>
                </a:solidFill>
                <a:effectLst/>
                <a:latin typeface="Proxima Nova"/>
              </a:rPr>
              <a:t> on TikTok in the United States alone.</a:t>
            </a:r>
          </a:p>
          <a:p>
            <a:pPr algn="l">
              <a:buFont typeface="Arial" panose="020B0604020202020204" pitchFamily="34" charset="0"/>
              <a:buChar char="•"/>
            </a:pPr>
            <a:r>
              <a:rPr lang="en-US" b="0" i="0" dirty="0">
                <a:solidFill>
                  <a:srgbClr val="162020"/>
                </a:solidFill>
                <a:effectLst/>
                <a:latin typeface="Proxima Nova"/>
              </a:rPr>
              <a:t>Not only is TikTok’s user base booming but also its daily activity. TikTok boasts the highest average time spent per day of any network.</a:t>
            </a:r>
          </a:p>
          <a:p>
            <a:pPr algn="l">
              <a:buFont typeface="Arial" panose="020B0604020202020204" pitchFamily="34" charset="0"/>
              <a:buChar char="•"/>
            </a:pPr>
            <a:r>
              <a:rPr lang="en-US" b="0" i="0" dirty="0">
                <a:solidFill>
                  <a:srgbClr val="162020"/>
                </a:solidFill>
                <a:effectLst/>
                <a:latin typeface="Proxima Nova"/>
              </a:rPr>
              <a:t>The fact that the platform’s gender demographics are leveling out is also notable. Last year, the split was 61% female and 39% male.  This signals TikTok’s status as a staple social app among the population at large.</a:t>
            </a:r>
          </a:p>
          <a:p>
            <a:pPr algn="l">
              <a:buFont typeface="Arial" panose="020B0604020202020204" pitchFamily="34" charset="0"/>
              <a:buChar char="•"/>
            </a:pPr>
            <a:r>
              <a:rPr lang="en-US" b="0" i="0" dirty="0">
                <a:solidFill>
                  <a:srgbClr val="162020"/>
                </a:solidFill>
                <a:effectLst/>
                <a:latin typeface="Proxima Nova"/>
              </a:rPr>
              <a:t>As more and more brands get on board, we’re seeing influencers do the same.</a:t>
            </a:r>
          </a:p>
          <a:p>
            <a:pPr algn="l">
              <a:buFont typeface="Arial" panose="020B0604020202020204" pitchFamily="34" charset="0"/>
              <a:buChar char="•"/>
            </a:pPr>
            <a:r>
              <a:rPr lang="en-US" b="0" i="0" dirty="0">
                <a:solidFill>
                  <a:srgbClr val="162020"/>
                </a:solidFill>
                <a:effectLst/>
                <a:latin typeface="Proxima Nova"/>
              </a:rPr>
              <a:t>TikTok is ramping up and “maturing” to meet the needs of its business-minded users. New features include more advanced ads and </a:t>
            </a:r>
            <a:r>
              <a:rPr lang="en-US" b="1" i="0" u="none" strike="noStrike" dirty="0">
                <a:solidFill>
                  <a:srgbClr val="205BC3"/>
                </a:solidFill>
                <a:effectLst/>
                <a:latin typeface="Proxima Nova"/>
                <a:hlinkClick r:id="rId4"/>
              </a:rPr>
              <a:t>CRM integrations</a:t>
            </a:r>
            <a:r>
              <a:rPr lang="en-US" b="0" i="0" dirty="0">
                <a:solidFill>
                  <a:srgbClr val="162020"/>
                </a:solidFill>
                <a:effectLst/>
                <a:latin typeface="Proxima Nova"/>
              </a:rPr>
              <a:t>.</a:t>
            </a:r>
            <a:br>
              <a:rPr lang="en-US" b="0" i="0" dirty="0">
                <a:solidFill>
                  <a:srgbClr val="162020"/>
                </a:solidFill>
                <a:effectLst/>
                <a:latin typeface="Proxima Nova"/>
              </a:rPr>
            </a:br>
            <a:br>
              <a:rPr lang="en-US" b="0" i="0" dirty="0">
                <a:solidFill>
                  <a:srgbClr val="162020"/>
                </a:solidFill>
                <a:effectLst/>
                <a:latin typeface="Proxima Nova"/>
              </a:rPr>
            </a:br>
            <a:r>
              <a:rPr lang="en-US" b="0" i="0" dirty="0">
                <a:solidFill>
                  <a:srgbClr val="162020"/>
                </a:solidFill>
                <a:effectLst/>
                <a:latin typeface="Proxima Nova"/>
              </a:rPr>
              <a:t>Twitter’s usage and growth have remained fairly consistent year-to-year.</a:t>
            </a:r>
          </a:p>
          <a:p>
            <a:pPr algn="l">
              <a:buFont typeface="Arial" panose="020B0604020202020204" pitchFamily="34" charset="0"/>
              <a:buChar char="•"/>
            </a:pPr>
            <a:r>
              <a:rPr lang="en-US" b="0" i="0" dirty="0">
                <a:solidFill>
                  <a:srgbClr val="162020"/>
                </a:solidFill>
                <a:effectLst/>
                <a:latin typeface="Proxima Nova"/>
              </a:rPr>
              <a:t>It remains to be seen how the recent shake-up in Twitter’s leadership will impact the app long-term. The same goes for features like Twitter Blue and </a:t>
            </a:r>
            <a:r>
              <a:rPr lang="en-US" b="1" i="0" u="none" strike="noStrike" dirty="0">
                <a:solidFill>
                  <a:srgbClr val="205BC3"/>
                </a:solidFill>
                <a:effectLst/>
                <a:latin typeface="Proxima Nova"/>
                <a:hlinkClick r:id="rId5"/>
              </a:rPr>
              <a:t>the platform’s ads</a:t>
            </a:r>
            <a:r>
              <a:rPr lang="en-US" b="0" i="0" dirty="0">
                <a:solidFill>
                  <a:srgbClr val="162020"/>
                </a:solidFill>
                <a:effectLst/>
                <a:latin typeface="Proxima Nova"/>
              </a:rPr>
              <a:t>.</a:t>
            </a:r>
          </a:p>
          <a:p>
            <a:pPr algn="l">
              <a:buFont typeface="Arial" panose="020B0604020202020204" pitchFamily="34" charset="0"/>
              <a:buChar char="•"/>
            </a:pPr>
            <a:r>
              <a:rPr lang="en-US" b="0" i="0" dirty="0">
                <a:solidFill>
                  <a:srgbClr val="162020"/>
                </a:solidFill>
                <a:effectLst/>
                <a:latin typeface="Proxima Nova"/>
              </a:rPr>
              <a:t>Some reports note a spike in activity while others note a </a:t>
            </a:r>
            <a:r>
              <a:rPr lang="en-US" b="1" i="0" u="none" strike="noStrike" dirty="0">
                <a:solidFill>
                  <a:srgbClr val="205BC3"/>
                </a:solidFill>
                <a:effectLst/>
                <a:latin typeface="Proxima Nova"/>
                <a:hlinkClick r:id="rId6"/>
              </a:rPr>
              <a:t>migration away from the app</a:t>
            </a:r>
            <a:r>
              <a:rPr lang="en-US" b="0" i="0" dirty="0">
                <a:solidFill>
                  <a:srgbClr val="162020"/>
                </a:solidFill>
                <a:effectLst/>
                <a:latin typeface="Proxima Nova"/>
              </a:rPr>
              <a:t>.</a:t>
            </a:r>
          </a:p>
          <a:p>
            <a:pPr algn="l">
              <a:buFont typeface="Arial" panose="020B0604020202020204" pitchFamily="34" charset="0"/>
              <a:buChar char="•"/>
            </a:pPr>
            <a:r>
              <a:rPr lang="en-US" b="0" i="0" dirty="0">
                <a:solidFill>
                  <a:srgbClr val="162020"/>
                </a:solidFill>
                <a:effectLst/>
                <a:latin typeface="Proxima Nova"/>
              </a:rPr>
              <a:t>One-third of Twitter users are college-educated and make more than $75K annually, highlighting the platform’s highly-educated and high-earning base.</a:t>
            </a:r>
          </a:p>
          <a:p>
            <a:pPr algn="l">
              <a:buFont typeface="Arial" panose="020B0604020202020204" pitchFamily="34" charset="0"/>
              <a:buChar char="•"/>
            </a:pPr>
            <a:r>
              <a:rPr lang="en-US" b="0" i="0" dirty="0">
                <a:solidFill>
                  <a:srgbClr val="162020"/>
                </a:solidFill>
                <a:effectLst/>
                <a:latin typeface="Proxima Nova"/>
              </a:rPr>
              <a:t>Twitter’s status as a place to discuss events and gather breaking news make it a prime place to share content and drive discussions.</a:t>
            </a:r>
          </a:p>
          <a:p>
            <a:pPr algn="l">
              <a:buFont typeface="Arial" panose="020B0604020202020204" pitchFamily="34" charset="0"/>
              <a:buChar char="•"/>
            </a:pPr>
            <a:endParaRPr lang="en-US" b="0" i="0" dirty="0">
              <a:solidFill>
                <a:srgbClr val="162020"/>
              </a:solidFill>
              <a:effectLst/>
              <a:latin typeface="Proxima Nova"/>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879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lgn="l"/>
            <a:r>
              <a:rPr lang="he-IL" b="0" i="0" dirty="0">
                <a:solidFill>
                  <a:srgbClr val="202124"/>
                </a:solidFill>
                <a:effectLst/>
                <a:latin typeface="arial" panose="020B0604020202020204" pitchFamily="34" charset="0"/>
              </a:rPr>
              <a:t>אחרי שבנינו את הפרסונות שמהוות את קהל היעד שלנו, אנחנו פונים לערוצי ההפצה בהם הן נמצאות.</a:t>
            </a:r>
            <a:br>
              <a:rPr lang="en-US" b="0" i="0" dirty="0">
                <a:solidFill>
                  <a:srgbClr val="202124"/>
                </a:solidFill>
                <a:effectLst/>
                <a:latin typeface="arial" panose="020B0604020202020204" pitchFamily="34" charset="0"/>
              </a:rPr>
            </a:br>
            <a:r>
              <a:rPr lang="he-IL" b="0" i="0" dirty="0">
                <a:solidFill>
                  <a:srgbClr val="202124"/>
                </a:solidFill>
                <a:effectLst/>
                <a:latin typeface="arial" panose="020B0604020202020204" pitchFamily="34" charset="0"/>
              </a:rPr>
              <a:t>הנה כמה נתונים על נתוני השימוש והדמוגרפיות של כל פלטפורמה</a:t>
            </a:r>
            <a:br>
              <a:rPr lang="en-US" b="0" i="0" dirty="0">
                <a:solidFill>
                  <a:srgbClr val="202124"/>
                </a:solidFill>
                <a:effectLst/>
                <a:latin typeface="arial" panose="020B0604020202020204" pitchFamily="34" charset="0"/>
              </a:rPr>
            </a:br>
            <a:br>
              <a:rPr lang="en-US" b="0" i="0" dirty="0">
                <a:solidFill>
                  <a:srgbClr val="202124"/>
                </a:solidFill>
                <a:effectLst/>
                <a:latin typeface="arial" panose="020B0604020202020204" pitchFamily="34" charset="0"/>
              </a:rPr>
            </a:br>
            <a:r>
              <a:rPr lang="en-US" b="1" i="0" dirty="0">
                <a:solidFill>
                  <a:srgbClr val="162020"/>
                </a:solidFill>
                <a:effectLst/>
                <a:latin typeface="Proxima Nova"/>
              </a:rPr>
              <a:t>Takeaways from YouTube demographics for 2023</a:t>
            </a:r>
          </a:p>
          <a:p>
            <a:pPr algn="l">
              <a:buFont typeface="Arial" panose="020B0604020202020204" pitchFamily="34" charset="0"/>
              <a:buChar char="•"/>
            </a:pPr>
            <a:r>
              <a:rPr lang="en-US" b="0" i="0" dirty="0">
                <a:solidFill>
                  <a:srgbClr val="162020"/>
                </a:solidFill>
                <a:effectLst/>
                <a:latin typeface="Proxima Nova"/>
              </a:rPr>
              <a:t>YouTube’s popularity among younger users highlights the ongoing, long-term shift toward video content.</a:t>
            </a:r>
          </a:p>
          <a:p>
            <a:pPr algn="l">
              <a:buFont typeface="Arial" panose="020B0604020202020204" pitchFamily="34" charset="0"/>
              <a:buChar char="•"/>
            </a:pPr>
            <a:r>
              <a:rPr lang="en-US" b="0" i="0" dirty="0">
                <a:solidFill>
                  <a:srgbClr val="162020"/>
                </a:solidFill>
                <a:effectLst/>
                <a:latin typeface="Proxima Nova"/>
              </a:rPr>
              <a:t>The </a:t>
            </a:r>
            <a:r>
              <a:rPr lang="en-US" b="1" i="0" u="none" strike="noStrike" dirty="0">
                <a:solidFill>
                  <a:srgbClr val="205BC3"/>
                </a:solidFill>
                <a:effectLst/>
                <a:latin typeface="Proxima Nova"/>
                <a:hlinkClick r:id="rId3"/>
              </a:rPr>
              <a:t>growth of YouTube Shorts</a:t>
            </a:r>
            <a:r>
              <a:rPr lang="en-US" b="0" i="0" dirty="0">
                <a:solidFill>
                  <a:srgbClr val="162020"/>
                </a:solidFill>
                <a:effectLst/>
                <a:latin typeface="Proxima Nova"/>
              </a:rPr>
              <a:t> is notable as the platform looks to tap into the power of short-form video.</a:t>
            </a:r>
          </a:p>
          <a:p>
            <a:pPr algn="l">
              <a:buFont typeface="Arial" panose="020B0604020202020204" pitchFamily="34" charset="0"/>
              <a:buChar char="•"/>
            </a:pPr>
            <a:r>
              <a:rPr lang="en-US" b="0" i="0" dirty="0">
                <a:solidFill>
                  <a:srgbClr val="162020"/>
                </a:solidFill>
                <a:effectLst/>
                <a:latin typeface="Proxima Nova"/>
              </a:rPr>
              <a:t>Marketers note that YouTube is still a sort of land of opportunity advertising-wise. The platform’s ad revenue held steady from where it was last year as it approaches </a:t>
            </a:r>
            <a:r>
              <a:rPr lang="en-US" b="1" i="0" u="none" strike="noStrike" dirty="0">
                <a:solidFill>
                  <a:srgbClr val="205BC3"/>
                </a:solidFill>
                <a:effectLst/>
                <a:latin typeface="Proxima Nova"/>
                <a:hlinkClick r:id="rId4"/>
              </a:rPr>
              <a:t>$30 billion annually</a:t>
            </a:r>
            <a:r>
              <a:rPr lang="en-US" b="0" i="0" dirty="0">
                <a:solidFill>
                  <a:srgbClr val="162020"/>
                </a:solidFill>
                <a:effectLst/>
                <a:latin typeface="Proxima Nova"/>
              </a:rPr>
              <a:t>.</a:t>
            </a:r>
          </a:p>
          <a:p>
            <a:pPr algn="l">
              <a:buFont typeface="Arial" panose="020B0604020202020204" pitchFamily="34" charset="0"/>
              <a:buChar char="•"/>
            </a:pPr>
            <a:r>
              <a:rPr lang="en-US" b="0" i="0" dirty="0">
                <a:solidFill>
                  <a:srgbClr val="162020"/>
                </a:solidFill>
                <a:effectLst/>
                <a:latin typeface="Proxima Nova"/>
              </a:rPr>
              <a:t>This revenue growth signals not only the platform’s influence as a social network but also as a </a:t>
            </a:r>
            <a:r>
              <a:rPr lang="en-US" b="1" i="0" u="none" strike="noStrike" dirty="0">
                <a:solidFill>
                  <a:srgbClr val="205BC3"/>
                </a:solidFill>
                <a:effectLst/>
                <a:latin typeface="Proxima Nova"/>
                <a:hlinkClick r:id="rId5"/>
              </a:rPr>
              <a:t>go-to streaming service</a:t>
            </a:r>
            <a:r>
              <a:rPr lang="en-US" b="0" i="0" dirty="0">
                <a:solidFill>
                  <a:srgbClr val="162020"/>
                </a:solidFill>
                <a:effectLst/>
                <a:latin typeface="Proxima Nova"/>
              </a:rPr>
              <a:t>.</a:t>
            </a:r>
          </a:p>
          <a:p>
            <a:pPr algn="l"/>
            <a:r>
              <a:rPr lang="en-US" b="0" i="0" dirty="0">
                <a:solidFill>
                  <a:srgbClr val="162020"/>
                </a:solidFill>
                <a:effectLst/>
                <a:latin typeface="Proxima Nova"/>
              </a:rPr>
              <a:t>Still, the majority of users claim to use YouTube for entertainment rather than to find brands and products. Brands still have a lot of work to do on the platform, finding a balance between entertainment and advertising.</a:t>
            </a:r>
            <a:br>
              <a:rPr lang="en-US" b="0" i="0" dirty="0">
                <a:solidFill>
                  <a:srgbClr val="162020"/>
                </a:solidFill>
                <a:effectLst/>
                <a:latin typeface="Proxima Nova"/>
              </a:rPr>
            </a:br>
            <a:br>
              <a:rPr lang="en-US" b="0" i="0" dirty="0">
                <a:solidFill>
                  <a:srgbClr val="162020"/>
                </a:solidFill>
                <a:effectLst/>
                <a:latin typeface="Proxima Nova"/>
              </a:rPr>
            </a:br>
            <a:br>
              <a:rPr lang="en-US" b="0" i="0" dirty="0">
                <a:solidFill>
                  <a:srgbClr val="162020"/>
                </a:solidFill>
                <a:effectLst/>
                <a:latin typeface="Proxima Nova"/>
              </a:rPr>
            </a:br>
            <a:r>
              <a:rPr lang="en-US" b="1" i="0" dirty="0">
                <a:solidFill>
                  <a:srgbClr val="162020"/>
                </a:solidFill>
                <a:effectLst/>
                <a:latin typeface="Proxima Nova"/>
              </a:rPr>
              <a:t>Takeaways from Snapchat demographics for 2023</a:t>
            </a:r>
          </a:p>
          <a:p>
            <a:pPr algn="l">
              <a:buFont typeface="Arial" panose="020B0604020202020204" pitchFamily="34" charset="0"/>
              <a:buChar char="•"/>
            </a:pPr>
            <a:r>
              <a:rPr lang="en-US" b="0" i="0" dirty="0">
                <a:solidFill>
                  <a:srgbClr val="162020"/>
                </a:solidFill>
                <a:effectLst/>
                <a:latin typeface="Proxima Nova"/>
              </a:rPr>
              <a:t>Although Snapchat may not be the most talked-about or “trendy” network anecdotally, the platform saw growth in 2022.</a:t>
            </a:r>
          </a:p>
          <a:p>
            <a:pPr algn="l">
              <a:buFont typeface="Arial" panose="020B0604020202020204" pitchFamily="34" charset="0"/>
              <a:buChar char="•"/>
            </a:pPr>
            <a:r>
              <a:rPr lang="en-US" b="0" i="0" dirty="0">
                <a:solidFill>
                  <a:srgbClr val="162020"/>
                </a:solidFill>
                <a:effectLst/>
                <a:latin typeface="Proxima Nova"/>
              </a:rPr>
              <a:t>Snapchat is still huge with the younger crowd, although it recently lost its top spot as </a:t>
            </a:r>
            <a:r>
              <a:rPr lang="en-US" b="1" i="0" u="none" strike="noStrike" dirty="0">
                <a:solidFill>
                  <a:srgbClr val="205BC3"/>
                </a:solidFill>
                <a:effectLst/>
                <a:latin typeface="Proxima Nova"/>
                <a:hlinkClick r:id="rId6"/>
              </a:rPr>
              <a:t>teenagers’ go-to network</a:t>
            </a:r>
            <a:r>
              <a:rPr lang="en-US" b="0" i="0" dirty="0">
                <a:solidFill>
                  <a:srgbClr val="162020"/>
                </a:solidFill>
                <a:effectLst/>
                <a:latin typeface="Proxima Nova"/>
              </a:rPr>
              <a:t>. The platform continuously emphasizes its popularity with Gen Z.</a:t>
            </a:r>
          </a:p>
          <a:p>
            <a:pPr algn="l">
              <a:buFont typeface="Arial" panose="020B0604020202020204" pitchFamily="34" charset="0"/>
              <a:buChar char="•"/>
            </a:pPr>
            <a:r>
              <a:rPr lang="en-US" b="0" i="0" dirty="0">
                <a:solidFill>
                  <a:srgbClr val="162020"/>
                </a:solidFill>
                <a:effectLst/>
                <a:latin typeface="Proxima Nova"/>
              </a:rPr>
              <a:t>Even if you aren’t active on Snapchat, it’s a </a:t>
            </a:r>
            <a:r>
              <a:rPr lang="en-US" b="1" i="0" u="none" strike="noStrike" dirty="0">
                <a:solidFill>
                  <a:srgbClr val="205BC3"/>
                </a:solidFill>
                <a:effectLst/>
                <a:latin typeface="Proxima Nova"/>
                <a:hlinkClick r:id="rId7"/>
              </a:rPr>
              <a:t>prime place for trendspotting</a:t>
            </a:r>
            <a:r>
              <a:rPr lang="en-US" b="0" i="0" dirty="0">
                <a:solidFill>
                  <a:srgbClr val="162020"/>
                </a:solidFill>
                <a:effectLst/>
                <a:latin typeface="Proxima Nova"/>
              </a:rPr>
              <a:t> and learning what younger consumers want.</a:t>
            </a:r>
          </a:p>
          <a:p>
            <a:pPr algn="l">
              <a:buFont typeface="Arial" panose="020B0604020202020204" pitchFamily="34" charset="0"/>
              <a:buChar char="•"/>
            </a:pPr>
            <a:r>
              <a:rPr lang="en-US" b="0" i="0" dirty="0">
                <a:solidFill>
                  <a:srgbClr val="162020"/>
                </a:solidFill>
                <a:effectLst/>
                <a:latin typeface="Proxima Nova"/>
              </a:rPr>
              <a:t>With </a:t>
            </a:r>
            <a:r>
              <a:rPr lang="en-US" b="1" i="0" u="none" strike="noStrike" dirty="0">
                <a:solidFill>
                  <a:srgbClr val="205BC3"/>
                </a:solidFill>
                <a:effectLst/>
                <a:latin typeface="Proxima Nova"/>
                <a:hlinkClick r:id="rId8"/>
              </a:rPr>
              <a:t>Snapchat’s steady growth in revenue</a:t>
            </a:r>
            <a:r>
              <a:rPr lang="en-US" b="0" i="0" dirty="0">
                <a:solidFill>
                  <a:srgbClr val="162020"/>
                </a:solidFill>
                <a:effectLst/>
                <a:latin typeface="Proxima Nova"/>
              </a:rPr>
              <a:t>, the platform isn’t going anywhere.</a:t>
            </a:r>
          </a:p>
          <a:p>
            <a:pPr algn="l">
              <a:buFont typeface="Arial" panose="020B0604020202020204" pitchFamily="34" charset="0"/>
              <a:buChar char="•"/>
            </a:pPr>
            <a:endParaRPr lang="en-US" b="0" i="0" dirty="0">
              <a:solidFill>
                <a:srgbClr val="162020"/>
              </a:solidFill>
              <a:effectLst/>
              <a:latin typeface="Proxima Nova"/>
            </a:endParaRPr>
          </a:p>
          <a:p>
            <a:pPr algn="l"/>
            <a:br>
              <a:rPr lang="en-US" b="0" i="0" dirty="0">
                <a:solidFill>
                  <a:srgbClr val="202124"/>
                </a:solidFill>
                <a:effectLst/>
                <a:latin typeface="arial" panose="020B0604020202020204" pitchFamily="34" charset="0"/>
              </a:rPr>
            </a:br>
            <a:endParaRPr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0993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a:t>
            </a:r>
            <a:endParaRPr lang="he-IL" dirty="0"/>
          </a:p>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הנה דוגמא טובה לשימוש נכון בפלטפורמה עבור מטרה וקהל יעד מוגדר, שהשיקו </a:t>
            </a:r>
            <a:r>
              <a:rPr lang="he-IL" dirty="0" err="1"/>
              <a:t>באייץ</a:t>
            </a:r>
            <a:r>
              <a:rPr lang="he-IL" dirty="0"/>
              <a:t>' אר של </a:t>
            </a:r>
            <a:r>
              <a:rPr lang="he-IL" dirty="0" err="1"/>
              <a:t>מקדונלדס</a:t>
            </a:r>
            <a:r>
              <a:rPr lang="he-IL" dirty="0"/>
              <a:t> אוסטרליה. </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העובדים של </a:t>
            </a:r>
            <a:r>
              <a:rPr lang="he-IL" dirty="0" err="1"/>
              <a:t>מקדונלדס</a:t>
            </a:r>
            <a:r>
              <a:rPr lang="he-IL" dirty="0"/>
              <a:t> כידוע הם חבר'ה צעירים, בד"כ תיכוניסטים או סטודנטים שעובדים תוך כדי הלימודים או בחופשים. באיזשהו שלב </a:t>
            </a:r>
            <a:r>
              <a:rPr lang="he-IL" dirty="0" err="1"/>
              <a:t>מקדונלדס</a:t>
            </a:r>
            <a:r>
              <a:rPr lang="he-IL" dirty="0"/>
              <a:t> אוסטרליה התחילו להתקשות לגייס כוח אדם בערוצים הקלאסיים בהם פעלו עד עתה, חשבו </a:t>
            </a:r>
            <a:r>
              <a:rPr lang="he-IL" dirty="0" err="1"/>
              <a:t>חשבו</a:t>
            </a:r>
            <a:r>
              <a:rPr lang="he-IL" dirty="0"/>
              <a:t>, בדקו, הכירו, והבינו שהם צריכים להרים קמפיין איפה שקהל היעד שלהם נמצא – באותה תקופה, זה היה </a:t>
            </a:r>
            <a:r>
              <a:rPr lang="he-IL" dirty="0" err="1"/>
              <a:t>הסנאפצ'אט</a:t>
            </a:r>
            <a:r>
              <a:rPr lang="he-IL" dirty="0"/>
              <a:t>.</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0" eaLnBrk="1" fontAlgn="auto" latinLnBrk="0" hangingPunct="1">
              <a:lnSpc>
                <a:spcPct val="100000"/>
              </a:lnSpc>
              <a:spcBef>
                <a:spcPts val="0"/>
              </a:spcBef>
              <a:spcAft>
                <a:spcPts val="0"/>
              </a:spcAft>
              <a:buClrTx/>
              <a:buSzTx/>
              <a:buFontTx/>
              <a:buNone/>
              <a:tabLst/>
              <a:defRPr/>
            </a:pPr>
            <a:r>
              <a:rPr lang="he-IL" dirty="0" err="1"/>
              <a:t>מקדונלדס</a:t>
            </a:r>
            <a:r>
              <a:rPr lang="he-IL" dirty="0"/>
              <a:t> הזמינו מילניאלס להגיש קורות חיים לעבודה </a:t>
            </a:r>
            <a:r>
              <a:rPr lang="he-IL" dirty="0" err="1"/>
              <a:t>בסנאפ</a:t>
            </a:r>
            <a:r>
              <a:rPr lang="he-IL" dirty="0"/>
              <a:t> של 10 שניות דרך </a:t>
            </a:r>
            <a:r>
              <a:rPr lang="he-IL" dirty="0" err="1"/>
              <a:t>הסנאפטצט</a:t>
            </a:r>
            <a:r>
              <a:rPr lang="he-IL" dirty="0"/>
              <a:t>. מנהל </a:t>
            </a:r>
            <a:r>
              <a:rPr lang="he-IL" dirty="0" err="1"/>
              <a:t>הקריאטיב</a:t>
            </a:r>
            <a:r>
              <a:rPr lang="he-IL" dirty="0"/>
              <a:t> הסביר שב 10 שניות אפשר לקלוט את הטיפוס שנמצא מולך כמובן שזה לא מסתיים בעשר שניות ויש לינק לשליחת קורות חיים בשלב הבא. זו דוגמא טובה של הבנת קהל היעד ודיבור בשפה שלו. </a:t>
            </a:r>
            <a:r>
              <a:rPr lang="en-US" dirty="0"/>
              <a:t>https://digitalagencynetwork.com/can-apply-work-mcdonalds-viasnaplication-snapchat-application/ </a:t>
            </a:r>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2791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285750" indent="-285750" algn="r" rtl="1">
              <a:buFont typeface="Arial" panose="020B0604020202020204" pitchFamily="34" charset="0"/>
              <a:buChar char="•"/>
            </a:pPr>
            <a:endParaRPr lang="en-US" sz="1200" dirty="0"/>
          </a:p>
          <a:p>
            <a:pPr marL="285750" indent="-285750" algn="r" rtl="1">
              <a:buFont typeface="Arial" panose="020B0604020202020204" pitchFamily="34" charset="0"/>
              <a:buChar char="•"/>
            </a:pPr>
            <a:endParaRPr lang="he-IL" sz="1200" dirty="0"/>
          </a:p>
          <a:p>
            <a:pPr marL="457200" indent="-457200" algn="r" rtl="1">
              <a:buFont typeface="Arial" panose="020B0604020202020204" pitchFamily="34" charset="0"/>
              <a:buChar char="•"/>
            </a:pPr>
            <a:r>
              <a:rPr lang="he-IL" sz="1200" dirty="0"/>
              <a:t>איכות התוכן שתייצרו תשפיע על שיעורי ההצלחה שלו, ההפצה והעניין שהוא יעורר. </a:t>
            </a:r>
          </a:p>
          <a:p>
            <a:pPr marL="457200" indent="-457200" algn="r" rtl="1">
              <a:buFont typeface="Arial" panose="020B0604020202020204" pitchFamily="34" charset="0"/>
              <a:buChar char="•"/>
            </a:pPr>
            <a:endParaRPr lang="he-IL" sz="1200" dirty="0"/>
          </a:p>
          <a:p>
            <a:pPr marL="457200" indent="-457200" algn="r" rtl="1">
              <a:buFont typeface="Arial" panose="020B0604020202020204" pitchFamily="34" charset="0"/>
              <a:buChar char="•"/>
            </a:pPr>
            <a:r>
              <a:rPr lang="he-IL" sz="1200" dirty="0"/>
              <a:t>רצוי מאד לא לפרסם תכנים צפויים, נדושים או חסרי ערך ממשי. </a:t>
            </a:r>
          </a:p>
          <a:p>
            <a:pPr marL="457200" indent="-457200" algn="r" rtl="1">
              <a:buFont typeface="Arial" panose="020B0604020202020204" pitchFamily="34" charset="0"/>
              <a:buChar char="•"/>
            </a:pPr>
            <a:endParaRPr lang="he-IL" sz="1200" dirty="0"/>
          </a:p>
          <a:p>
            <a:pPr marL="457200" indent="-457200" algn="r" rtl="1">
              <a:buFont typeface="Arial" panose="020B0604020202020204" pitchFamily="34" charset="0"/>
              <a:buChar char="•"/>
            </a:pPr>
            <a:r>
              <a:rPr lang="he-IL" sz="1200" dirty="0"/>
              <a:t>יהיה עליכם להשקיע לא מעט בניסוח ובעיקר במציאת רעיונות לתכנים המעניינים את הקהל שלכם, שיהיה להם פוטנציאל להניע אנשים להפיץ הלאה, ושיעוררו אמון. </a:t>
            </a:r>
          </a:p>
          <a:p>
            <a:pPr algn="r" rtl="1"/>
            <a:endParaRPr lang="he-IL" sz="1200" dirty="0"/>
          </a:p>
          <a:p>
            <a:pPr marL="457200" indent="-457200" algn="r" rtl="1">
              <a:buFont typeface="Arial" panose="020B0604020202020204" pitchFamily="34" charset="0"/>
              <a:buChar char="•"/>
            </a:pPr>
            <a:r>
              <a:rPr lang="he-IL" sz="1200" dirty="0"/>
              <a:t>שימו לב: להיות רלוונטי אינו מספיק. צריך לזכור את הצעת הערך הייחודית אליה עלינו לשאוף.</a:t>
            </a:r>
          </a:p>
          <a:p>
            <a:pPr marL="457200" indent="-457200" algn="r" rtl="1">
              <a:buFont typeface="Arial" panose="020B0604020202020204" pitchFamily="34" charset="0"/>
              <a:buChar char="•"/>
            </a:pPr>
            <a:endParaRPr lang="he-IL" sz="1200" dirty="0"/>
          </a:p>
          <a:p>
            <a:pPr marL="457200" indent="-457200" algn="r" rtl="1">
              <a:buFont typeface="Arial" panose="020B0604020202020204" pitchFamily="34" charset="0"/>
              <a:buChar char="•"/>
            </a:pPr>
            <a:r>
              <a:rPr lang="he-IL" sz="1200" dirty="0"/>
              <a:t>עוד בנושא אמון: מומלץ לא לפרסם תכנים פרסומיים או להפוך את הנכס הדיגיטלי ללוח מודעות. קהל הקוראים אינו תמים, והתוצאה של פעילות כזו עלולה להזיק יותר מאשר החשיפה תועיל. כאמור לעיל, את ההבטחה </a:t>
            </a:r>
            <a:r>
              <a:rPr lang="he-IL" sz="1200" dirty="0" err="1"/>
              <a:t>המוצרית</a:t>
            </a:r>
            <a:r>
              <a:rPr lang="he-IL" sz="1200" dirty="0"/>
              <a:t> שלכם יש לקיים, אחרת כל המהלכים היפים שעשיתם אינם שווים הרבה.</a:t>
            </a:r>
          </a:p>
          <a:p>
            <a:pPr marL="342900" indent="-342900" algn="r" rtl="1">
              <a:buFont typeface="+mj-lt"/>
              <a:buAutoNum type="arabicPeriod"/>
            </a:pPr>
            <a:endParaRPr lang="he-IL" sz="1200" dirty="0"/>
          </a:p>
          <a:p>
            <a:pPr algn="r" rtl="1"/>
            <a:endParaRPr lang="he-IL" sz="2000" b="1" dirty="0"/>
          </a:p>
          <a:p>
            <a:pPr algn="r" rtl="1"/>
            <a:endParaRPr lang="he-IL" sz="2000" b="1" dirty="0"/>
          </a:p>
          <a:p>
            <a:pPr algn="r" rtl="1"/>
            <a:endParaRPr lang="en-US" sz="2000"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255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285750" indent="-285750" algn="r" rtl="1">
              <a:buFont typeface="Arial" panose="020B0604020202020204" pitchFamily="34" charset="0"/>
              <a:buChar char="•"/>
            </a:pPr>
            <a:r>
              <a:rPr lang="he-IL" sz="1200" dirty="0"/>
              <a:t>אנשים אוהבים לראות את עצמם, בעיקר בצילום או במידע מחמיא, ולשתף בערוצי </a:t>
            </a:r>
            <a:r>
              <a:rPr lang="he-IL" sz="1200" dirty="0" err="1"/>
              <a:t>הסושיאל</a:t>
            </a:r>
            <a:r>
              <a:rPr lang="he-IL" sz="1200" dirty="0"/>
              <a:t> שלהם. זה כלי חזק – זכרו והשתמשו!</a:t>
            </a:r>
          </a:p>
          <a:p>
            <a:pPr marL="285750" indent="-285750" algn="r" rtl="1">
              <a:buFont typeface="Arial" panose="020B0604020202020204" pitchFamily="34" charset="0"/>
              <a:buChar char="•"/>
            </a:pPr>
            <a:endParaRPr lang="en-US" sz="2000"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5029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285750" indent="-285750" algn="r" rtl="1">
              <a:buFont typeface="Arial" panose="020B0604020202020204" pitchFamily="34" charset="0"/>
              <a:buChar char="•"/>
            </a:pPr>
            <a:r>
              <a:rPr lang="he-IL" sz="1200" dirty="0"/>
              <a:t>אנשים אוהבים לראות את עצמם, בעיקר בצילום או במידע מחמיא, ולשתף בערוצי </a:t>
            </a:r>
            <a:r>
              <a:rPr lang="he-IL" sz="1200" dirty="0" err="1"/>
              <a:t>הסושיאל</a:t>
            </a:r>
            <a:r>
              <a:rPr lang="he-IL" sz="1200" dirty="0"/>
              <a:t> שלהם. זה כלי חזק – זכרו והשתמשו!</a:t>
            </a:r>
          </a:p>
          <a:p>
            <a:pPr marL="285750" indent="-285750" algn="r" rtl="1">
              <a:buFont typeface="Arial" panose="020B0604020202020204" pitchFamily="34" charset="0"/>
              <a:buChar char="•"/>
            </a:pPr>
            <a:endParaRPr lang="en-US" sz="2000"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575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285750" indent="-285750" algn="r" rtl="1">
              <a:buFont typeface="Arial" panose="020B0604020202020204" pitchFamily="34" charset="0"/>
              <a:buChar char="•"/>
            </a:pPr>
            <a:r>
              <a:rPr lang="he-IL" sz="1200" dirty="0"/>
              <a:t>אנשים אוהבים לראות את עצמם, בעיקר בצילום או במידע מחמיא, ולשתף בערוצי </a:t>
            </a:r>
            <a:r>
              <a:rPr lang="he-IL" sz="1200" dirty="0" err="1"/>
              <a:t>הסושיאל</a:t>
            </a:r>
            <a:r>
              <a:rPr lang="he-IL" sz="1200" dirty="0"/>
              <a:t> שלהם. זה כלי חזק – זכרו והשתמשו!</a:t>
            </a:r>
          </a:p>
          <a:p>
            <a:pPr marL="285750" indent="-285750" algn="r" rtl="1">
              <a:buFont typeface="Arial" panose="020B0604020202020204" pitchFamily="34" charset="0"/>
              <a:buChar char="•"/>
            </a:pPr>
            <a:endParaRPr lang="en-US" sz="2000"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12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ברוכים הבאים ליחידה לשליחות!</a:t>
            </a:r>
            <a:endParaRPr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5054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285750" indent="-285750" algn="r" rtl="1">
              <a:buFont typeface="Arial" panose="020B0604020202020204" pitchFamily="34" charset="0"/>
              <a:buChar char="•"/>
            </a:pPr>
            <a:r>
              <a:rPr lang="he-IL" sz="1200" dirty="0"/>
              <a:t>אנשים אוהבים לראות את עצמם, בעיקר בצילום או במידע מחמיא, ולשתף בערוצי </a:t>
            </a:r>
            <a:r>
              <a:rPr lang="he-IL" sz="1200" dirty="0" err="1"/>
              <a:t>הסושיאל</a:t>
            </a:r>
            <a:r>
              <a:rPr lang="he-IL" sz="1200" dirty="0"/>
              <a:t> שלהם. זה כלי חזק – זכרו והשתמשו!</a:t>
            </a:r>
          </a:p>
          <a:p>
            <a:pPr marL="285750" indent="-285750" algn="r" rtl="1">
              <a:buFont typeface="Arial" panose="020B0604020202020204" pitchFamily="34" charset="0"/>
              <a:buChar char="•"/>
            </a:pPr>
            <a:endParaRPr lang="en-US" sz="2000"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999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285750" indent="-285750" algn="r" rtl="1">
              <a:buFont typeface="Arial" panose="020B0604020202020204" pitchFamily="34" charset="0"/>
              <a:buChar char="•"/>
            </a:pPr>
            <a:r>
              <a:rPr lang="he-IL" sz="1200" dirty="0"/>
              <a:t>אנשים אוהבים לראות את עצמם, בעיקר בצילום או במידע מחמיא, ולשתף בערוצי </a:t>
            </a:r>
            <a:r>
              <a:rPr lang="he-IL" sz="1200" dirty="0" err="1"/>
              <a:t>הסושיאל</a:t>
            </a:r>
            <a:r>
              <a:rPr lang="he-IL" sz="1200" dirty="0"/>
              <a:t> שלהם. זה כלי חזק – זכרו והשתמשו!</a:t>
            </a:r>
          </a:p>
          <a:p>
            <a:pPr marL="285750" indent="-285750" algn="r" rtl="1">
              <a:buFont typeface="Arial" panose="020B0604020202020204" pitchFamily="34" charset="0"/>
              <a:buChar char="•"/>
            </a:pPr>
            <a:endParaRPr lang="en-US" sz="2000"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262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b="0" i="0" dirty="0">
                <a:solidFill>
                  <a:srgbClr val="4D5156"/>
                </a:solidFill>
                <a:effectLst/>
                <a:latin typeface="arial" panose="020B0604020202020204" pitchFamily="34" charset="0"/>
              </a:rPr>
              <a:t>VSCO, formerly known as VSCO Cam, is a photography mobile app for iOS and Android devices. The app was created by Joel Flory and Greg Lutze. The VSCO app allows users to capture photos in the app and edit them, using preset filters and editing tools</a:t>
            </a:r>
            <a:endParaRPr lang="he-IL" b="0" i="0" dirty="0">
              <a:solidFill>
                <a:srgbClr val="4D5156"/>
              </a:solidFill>
              <a:effectLst/>
              <a:latin typeface="arial" panose="020B0604020202020204" pitchFamily="34" charset="0"/>
            </a:endParaRPr>
          </a:p>
          <a:p>
            <a:pPr marL="0" marR="0" lvl="0" indent="0" algn="l" defTabSz="914400" rtl="1" eaLnBrk="1" fontAlgn="auto" latinLnBrk="0" hangingPunct="1">
              <a:lnSpc>
                <a:spcPct val="100000"/>
              </a:lnSpc>
              <a:spcBef>
                <a:spcPts val="0"/>
              </a:spcBef>
              <a:spcAft>
                <a:spcPts val="0"/>
              </a:spcAft>
              <a:buClrTx/>
              <a:buSzTx/>
              <a:buFontTx/>
              <a:buNone/>
              <a:tabLst/>
              <a:defRPr/>
            </a:pPr>
            <a:endParaRPr lang="he-IL" b="0" i="0" dirty="0">
              <a:solidFill>
                <a:srgbClr val="4D5156"/>
              </a:solidFill>
              <a:effectLst/>
              <a:latin typeface="arial" panose="020B0604020202020204" pitchFamily="34" charset="0"/>
            </a:endParaRPr>
          </a:p>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https://instories.com/</a:t>
            </a:r>
            <a:endParaRPr lang="he-IL" dirty="0"/>
          </a:p>
          <a:p>
            <a:pPr marL="0" marR="0" lvl="0" indent="0" algn="l"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l"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https://www.youtube.com/watch?v=T8isTMvMBAE</a:t>
            </a:r>
            <a:endParaRPr lang="he-IL" dirty="0"/>
          </a:p>
          <a:p>
            <a:pPr marL="0" marR="0" lvl="0" indent="0" algn="l"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https://www.canva.com/</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1"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1" eaLnBrk="1" fontAlgn="auto" latinLnBrk="0" hangingPunct="1">
              <a:lnSpc>
                <a:spcPct val="100000"/>
              </a:lnSpc>
              <a:spcBef>
                <a:spcPts val="0"/>
              </a:spcBef>
              <a:spcAft>
                <a:spcPts val="0"/>
              </a:spcAft>
              <a:buClrTx/>
              <a:buSzTx/>
              <a:buFontTx/>
              <a:buNone/>
              <a:tabLst/>
              <a:defRPr/>
            </a:pPr>
            <a:r>
              <a:rPr lang="en-US" b="1" i="0" dirty="0" err="1">
                <a:solidFill>
                  <a:srgbClr val="000000"/>
                </a:solidFill>
                <a:effectLst/>
                <a:latin typeface="Source Sans Pro" panose="020B0503030403020204" pitchFamily="34" charset="0"/>
              </a:rPr>
              <a:t>Photoleap</a:t>
            </a:r>
            <a:r>
              <a:rPr lang="en-US" b="1" i="0" dirty="0">
                <a:solidFill>
                  <a:srgbClr val="000000"/>
                </a:solidFill>
                <a:effectLst/>
                <a:latin typeface="Source Sans Pro" panose="020B0503030403020204" pitchFamily="34" charset="0"/>
              </a:rPr>
              <a:t> by </a:t>
            </a:r>
            <a:r>
              <a:rPr lang="en-US" b="1" i="0" dirty="0" err="1">
                <a:solidFill>
                  <a:srgbClr val="000000"/>
                </a:solidFill>
                <a:effectLst/>
                <a:latin typeface="Source Sans Pro" panose="020B0503030403020204" pitchFamily="34" charset="0"/>
              </a:rPr>
              <a:t>Lightricks</a:t>
            </a:r>
            <a:endParaRPr lang="en-US" b="1" i="0" dirty="0">
              <a:solidFill>
                <a:srgbClr val="000000"/>
              </a:solidFill>
              <a:effectLst/>
              <a:latin typeface="Source Sans Pro" panose="020B0503030403020204" pitchFamily="34" charset="0"/>
            </a:endParaRPr>
          </a:p>
          <a:p>
            <a:pPr marL="0" marR="0" lvl="0" indent="0" algn="l" defTabSz="914400" rtl="1"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1"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1"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1" eaLnBrk="1" fontAlgn="auto" latinLnBrk="0" hangingPunct="1">
              <a:lnSpc>
                <a:spcPct val="100000"/>
              </a:lnSpc>
              <a:spcBef>
                <a:spcPts val="0"/>
              </a:spcBef>
              <a:spcAft>
                <a:spcPts val="0"/>
              </a:spcAft>
              <a:buClrTx/>
              <a:buSzTx/>
              <a:buFontTx/>
              <a:buNone/>
              <a:tabLst/>
              <a:defRPr/>
            </a:pPr>
            <a:r>
              <a:rPr lang="en-US" sz="1200" dirty="0">
                <a:hlinkClick r:id="rId3"/>
              </a:rPr>
              <a:t>http://www.gpo.gov.il/</a:t>
            </a:r>
            <a:r>
              <a:rPr lang="en-US" sz="1200" dirty="0"/>
              <a:t> </a:t>
            </a:r>
            <a:r>
              <a:rPr lang="he-IL" sz="1200" dirty="0"/>
              <a:t>אוסף התצלומים הלאומי</a:t>
            </a:r>
          </a:p>
          <a:p>
            <a:pPr marL="0" marR="0" lvl="0" indent="0" algn="l" defTabSz="914400" rtl="1" eaLnBrk="1" fontAlgn="auto" latinLnBrk="0" hangingPunct="1">
              <a:lnSpc>
                <a:spcPct val="100000"/>
              </a:lnSpc>
              <a:spcBef>
                <a:spcPts val="0"/>
              </a:spcBef>
              <a:spcAft>
                <a:spcPts val="0"/>
              </a:spcAft>
              <a:buClrTx/>
              <a:buSzTx/>
              <a:buFontTx/>
              <a:buNone/>
              <a:tabLst/>
              <a:defRPr/>
            </a:pPr>
            <a:endParaRPr lang="he-IL" sz="1200" dirty="0"/>
          </a:p>
          <a:p>
            <a:pPr marL="0" marR="0" lvl="0" indent="0" algn="l" defTabSz="914400" rtl="1" eaLnBrk="1" fontAlgn="auto" latinLnBrk="0" hangingPunct="1">
              <a:lnSpc>
                <a:spcPct val="100000"/>
              </a:lnSpc>
              <a:spcBef>
                <a:spcPts val="0"/>
              </a:spcBef>
              <a:spcAft>
                <a:spcPts val="0"/>
              </a:spcAft>
              <a:buClrTx/>
              <a:buSzTx/>
              <a:buFontTx/>
              <a:buNone/>
              <a:tabLst/>
              <a:defRPr/>
            </a:pPr>
            <a:r>
              <a:rPr lang="en-US" sz="1200" dirty="0">
                <a:hlinkClick r:id="rId4"/>
              </a:rPr>
              <a:t>http://www.zionistarchives.org.il/pages/default.aspx</a:t>
            </a:r>
            <a:r>
              <a:rPr lang="he-IL" sz="1200" dirty="0"/>
              <a:t> </a:t>
            </a:r>
          </a:p>
          <a:p>
            <a:pPr marL="0" marR="0" lvl="0" indent="0" algn="l" defTabSz="914400" rtl="1" eaLnBrk="1" fontAlgn="auto" latinLnBrk="0" hangingPunct="1">
              <a:lnSpc>
                <a:spcPct val="100000"/>
              </a:lnSpc>
              <a:spcBef>
                <a:spcPts val="0"/>
              </a:spcBef>
              <a:spcAft>
                <a:spcPts val="0"/>
              </a:spcAft>
              <a:buClrTx/>
              <a:buSzTx/>
              <a:buFontTx/>
              <a:buNone/>
              <a:tabLst/>
              <a:defRPr/>
            </a:pPr>
            <a:endParaRPr lang="he-IL" sz="1200" dirty="0"/>
          </a:p>
          <a:p>
            <a:pPr marL="0" marR="0" lvl="0" indent="0" algn="l" defTabSz="914400" rtl="1" eaLnBrk="1" fontAlgn="auto" latinLnBrk="0" hangingPunct="1">
              <a:lnSpc>
                <a:spcPct val="100000"/>
              </a:lnSpc>
              <a:spcBef>
                <a:spcPts val="0"/>
              </a:spcBef>
              <a:spcAft>
                <a:spcPts val="0"/>
              </a:spcAft>
              <a:buClrTx/>
              <a:buSzTx/>
              <a:buFontTx/>
              <a:buNone/>
              <a:tabLst/>
              <a:defRPr/>
            </a:pPr>
            <a:r>
              <a:rPr lang="he-IL" sz="1200" dirty="0"/>
              <a:t>הארכיון הציוני</a:t>
            </a:r>
            <a:endParaRPr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40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3559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1. קהל יעד  </a:t>
            </a:r>
            <a:endParaRPr lang="en-US" dirty="0"/>
          </a:p>
          <a:p>
            <a:pPr marL="0" marR="0" lvl="0" indent="0" algn="r" defTabSz="914400" rtl="0" eaLnBrk="1" fontAlgn="auto" latinLnBrk="0" hangingPunct="1">
              <a:lnSpc>
                <a:spcPct val="100000"/>
              </a:lnSpc>
              <a:spcBef>
                <a:spcPts val="0"/>
              </a:spcBef>
              <a:spcAft>
                <a:spcPts val="0"/>
              </a:spcAft>
              <a:buClrTx/>
              <a:buSzTx/>
              <a:buFontTx/>
              <a:buNone/>
              <a:tabLst/>
              <a:defRPr/>
            </a:pPr>
            <a:br>
              <a:rPr lang="en-US" dirty="0"/>
            </a:br>
            <a:br>
              <a:rPr lang="en-US" dirty="0"/>
            </a:br>
            <a:r>
              <a:rPr lang="he-IL" dirty="0"/>
              <a:t>2. לא משאירים מקום לפרשנות</a:t>
            </a:r>
            <a:br>
              <a:rPr lang="en-US" dirty="0"/>
            </a:br>
            <a:r>
              <a:rPr lang="he-IL" dirty="0"/>
              <a:t>מנסחים בצורה ברורה ופשוטה שיהיה קל להבין</a:t>
            </a:r>
            <a:br>
              <a:rPr lang="en-US" dirty="0"/>
            </a:br>
            <a:r>
              <a:rPr lang="he-IL" dirty="0"/>
              <a:t>לייצר עניין לקהל כדי להשאיר אותו איתי בתוך כל רעשי הרקע</a:t>
            </a:r>
          </a:p>
          <a:p>
            <a:pPr marL="0" lvl="0" indent="0" algn="l" rtl="0">
              <a:spcBef>
                <a:spcPts val="0"/>
              </a:spcBef>
              <a:spcAft>
                <a:spcPts val="0"/>
              </a:spcAft>
              <a:buNone/>
            </a:pPr>
            <a:endParaRPr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30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404040"/>
                </a:solidFill>
                <a:effectLst/>
                <a:latin typeface="Open Sans Hebrew"/>
              </a:rPr>
              <a:t>ועכשיו, אנקדוטה קטנה מעולם השיווק.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i="0" dirty="0">
              <a:solidFill>
                <a:srgbClr val="404040"/>
              </a:solidFill>
              <a:effectLst/>
              <a:latin typeface="Open Sans Hebrew"/>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404040"/>
                </a:solidFill>
                <a:effectLst/>
                <a:latin typeface="Open Sans Hebrew"/>
              </a:rPr>
              <a:t>אי שם בשנות ה60 חברת קוקה קולה התחילה להתעניין בשוק הישראלי , ושלחה אלינו את איש המכירות המבריק שלה שישיק אצלנו את הזהב השחור. איש המכירות המבריק שמכר מאות אלפי בקבוקי קולה ברחבי העולם,  חוזר מאוכזב מישראל לביתו בארה"ב. המנכ"ל מזמן אותו אליו לשיחה ושואל - "למה לא הצלחת לשווק את המוצר לקהל הישראלי?" איש המכירות הסביר, " כשהוצבתי שם, הייתי בטוח שאני הולך למכור המון. אך הייתה לי בעיה. לא ידעתי איך לדבר עברית, אז תכננתי להעביר את המסר באמצעות שלושה פוסטרים." הפוסטר הראשון: בחור שוכב באמצע מדבר לוהט, מותש ומיובש לחלוטין. הפוסטר השני: הבחור שותה קוקה קולה. הפוסטר השלישי: הבחור שלנו עכשיו רענן לחלוטין. הפוסטרים האלה נפרשו בכל הארץ.</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i="0" dirty="0">
              <a:solidFill>
                <a:srgbClr val="404040"/>
              </a:solidFill>
              <a:effectLst/>
              <a:latin typeface="Open Sans Hebrew"/>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404040"/>
                </a:solidFill>
                <a:effectLst/>
                <a:latin typeface="Open Sans Hebrew"/>
              </a:rPr>
              <a:t> "נשמע נהדר! זה היה צריך לעבוד!" אמר המנכ"ל.</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404040"/>
                </a:solidFill>
                <a:effectLst/>
                <a:latin typeface="Open Sans Hebrew"/>
              </a:rPr>
              <a:t> "ברור שזה צריך היה לעבוד!" אמר איש המכירות. "רק שאף אחד לא אמר לי שהם קוראים מימין לשמאל!!"</a:t>
            </a:r>
            <a:br>
              <a:rPr lang="he-IL" dirty="0"/>
            </a:br>
            <a:br>
              <a:rPr lang="he-IL" dirty="0"/>
            </a:br>
            <a:r>
              <a:rPr lang="he-IL" dirty="0"/>
              <a:t>מי יודע להגיד לי מה השיעור הראשון שלמד על בשרו איש המכירות של קוקה קולה?</a:t>
            </a:r>
            <a:endParaRPr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1036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קהל יעד!</a:t>
            </a:r>
          </a:p>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לא משנה אם אתם מוכרים קולה או אירוע ארוחת בוקר חלת-בייגל ישראלי בקמפוס – אחד הדברים החשובים ביותר פעולה שיווקית היא ההתאמה לקהל היעד. </a:t>
            </a:r>
          </a:p>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מבחינתכם יכול להיות שחלת בייגל זה ה-דבר ואיך יכול להיות שלא חשבו על זה קודם, הלכתם, קניתם תיבול </a:t>
            </a:r>
            <a:r>
              <a:rPr lang="he-IL" dirty="0" err="1"/>
              <a:t>אברית'ינג</a:t>
            </a:r>
            <a:r>
              <a:rPr lang="he-IL" dirty="0"/>
              <a:t> בייגל, התחלתם להתפיח את קוביית </a:t>
            </a:r>
            <a:r>
              <a:rPr lang="he-IL" dirty="0" err="1"/>
              <a:t>השמרית</a:t>
            </a:r>
            <a:r>
              <a:rPr lang="he-IL" dirty="0"/>
              <a:t> שהבאתם קפואה מהביקור מולדת האחרון שייצא בדיוק כמו בארץ, אבל – ביג </a:t>
            </a:r>
            <a:r>
              <a:rPr lang="he-IL" dirty="0" err="1"/>
              <a:t>נונו</a:t>
            </a:r>
            <a:r>
              <a:rPr lang="he-IL" dirty="0"/>
              <a:t> – 80% מהסטודנטים היהודים בקמפוס שלכם לא מתקרבים לגלוטן. מה עכשיו?</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0"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לפני שאתם יוצאים לתכנון פעילות או אירוע, יש לוודא שאתם יודעים– איפה נמצא קהל היעד שלכם ומה מעניין אותו, לא פחות מה לא מעניין אותו, ולא יזיק ללמוד קצת על המתחרים, אם ישנם. </a:t>
            </a:r>
            <a:br>
              <a:rPr lang="en-US" dirty="0"/>
            </a:br>
            <a:br>
              <a:rPr lang="en-US" dirty="0"/>
            </a:br>
            <a:endParaRPr lang="en-US"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70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כשאתם נוחתים ביעד השליחות שלכם ומתחילים לתכנן את האירועים ותוכנית העבודה – הדבר הראשון שאתם צריכים לשאול את עצמכם הוא: מי קהל היעד שלי? למי אני פונה? מה הוא אוהב? מה הוא רוצה? מה האתגרים שלו והחסמים בקשר שלו איתי? ממש להיכנס לראש של האוכלוסיות שאתם הולכים לעבוד איתן ולהסתכל על תכנית העבודה שלכם בעיניים של הלקוח שלכם – הילד, הנער, הסטודנטית, המשפחה או המבוגרים.</a:t>
            </a:r>
            <a:br>
              <a:rPr lang="en-US" dirty="0"/>
            </a:br>
            <a:r>
              <a:rPr lang="he-IL" dirty="0"/>
              <a:t>מי יכול לתת דוגמא לקהלי יעד שהוא הולך לעבוד איתם? </a:t>
            </a:r>
            <a:endParaRPr lang="en-US"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53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הסטודנט – איזה בעיות יכולות להיות לו? איזה פתרון יכול להיות לזה? איך הוא יישמע על הפתרון הזה? איזה תועלת זה ייתן לו?</a:t>
            </a:r>
            <a:endParaRPr lang="en-US"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481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מודל טוב לזה הוא </a:t>
            </a:r>
            <a:endParaRPr lang="en-US"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94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הגדירו פרסונות שונות העשויות למצוא ערך בהצעה שלכם</a:t>
            </a:r>
            <a:br>
              <a:rPr lang="en-US" dirty="0"/>
            </a:br>
            <a:r>
              <a:rPr lang="he-IL" dirty="0"/>
              <a:t>התייחסו לאתגרים, השאיפות והמוטיבציה המניעה את הפרסונה</a:t>
            </a:r>
            <a:br>
              <a:rPr lang="en-US" dirty="0"/>
            </a:br>
            <a:r>
              <a:rPr lang="he-IL" dirty="0"/>
              <a:t>התייחסו למאפיינים סוציו דמוגרפיים ואישיותיים, הרגלי פנאי ומה הם אוהבים לעשות</a:t>
            </a:r>
            <a:br>
              <a:rPr lang="en-US" dirty="0"/>
            </a:br>
            <a:r>
              <a:rPr lang="he-IL" dirty="0"/>
              <a:t>ככל שתתעמקו בהבנת קהל היעד כך תצליחו להגיע לתובנה משמעותית ובעלת ערך לגבי הצעת הערך שלכם, ואיפה נק' הממשק שאיתן כדאי לעבוד</a:t>
            </a:r>
            <a:endParaRPr lang="en-US"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978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285750" indent="-285750" algn="r" rtl="1">
              <a:buFont typeface="Arial" panose="020B0604020202020204" pitchFamily="34" charset="0"/>
              <a:buChar char="•"/>
            </a:pPr>
            <a:r>
              <a:rPr lang="he-IL" dirty="0"/>
              <a:t>והדבר השני – מה אני רוצה להשיג? מה המטרה שלי? מה יוגדר מבחינתי הצלחה בתפקיד – האם היא כמותית? האם היא איכותנית?</a:t>
            </a:r>
            <a:br>
              <a:rPr lang="en-US" dirty="0"/>
            </a:br>
            <a:br>
              <a:rPr lang="en-US" dirty="0"/>
            </a:br>
            <a:r>
              <a:rPr lang="he-IL" sz="1200" dirty="0">
                <a:solidFill>
                  <a:srgbClr val="3A8B94"/>
                </a:solidFill>
                <a:latin typeface="UltimativyMF" panose="01000503000000020003" pitchFamily="50" charset="-79"/>
                <a:cs typeface="UltimativyMF" panose="01000503000000020003" pitchFamily="50" charset="-79"/>
              </a:rPr>
              <a:t>1. מה אני רוצה להשיג? מה המטרה שלי?</a:t>
            </a:r>
            <a:br>
              <a:rPr lang="en-US" sz="1200" dirty="0">
                <a:solidFill>
                  <a:srgbClr val="3A8B94"/>
                </a:solidFill>
                <a:latin typeface="UltimativyMF" panose="01000503000000020003" pitchFamily="50" charset="-79"/>
                <a:cs typeface="UltimativyMF" panose="01000503000000020003" pitchFamily="50" charset="-79"/>
              </a:rPr>
            </a:br>
            <a:r>
              <a:rPr lang="he-IL" sz="1200" dirty="0">
                <a:solidFill>
                  <a:srgbClr val="3A8B94"/>
                </a:solidFill>
                <a:latin typeface="UltimativyMF" panose="01000503000000020003" pitchFamily="50" charset="-79"/>
                <a:cs typeface="UltimativyMF" panose="01000503000000020003" pitchFamily="50" charset="-79"/>
              </a:rPr>
              <a:t>2. מהי הצעת הערך הייחודית שאני מביא?</a:t>
            </a:r>
          </a:p>
          <a:p>
            <a:pPr algn="r" rtl="1"/>
            <a:r>
              <a:rPr lang="he-IL" sz="1200" dirty="0">
                <a:solidFill>
                  <a:srgbClr val="3A8B94"/>
                </a:solidFill>
                <a:latin typeface="UltimativyMF" panose="01000503000000020003" pitchFamily="50" charset="-79"/>
                <a:cs typeface="UltimativyMF" panose="01000503000000020003" pitchFamily="50" charset="-79"/>
              </a:rPr>
              <a:t>3. מה אנחנו משווקים / חושפים? מהו השירות? מה יתרונותיו ותכונותיו הרלוונטיים לקהל המטרה? מהו הערך הייחודי? </a:t>
            </a:r>
          </a:p>
          <a:p>
            <a:pPr marL="285750" indent="-285750" algn="r" rtl="1">
              <a:buFont typeface="Arial" panose="020B0604020202020204" pitchFamily="34" charset="0"/>
              <a:buChar char="•"/>
            </a:pPr>
            <a:r>
              <a:rPr lang="he-IL" sz="1200" dirty="0">
                <a:solidFill>
                  <a:srgbClr val="3A8B94"/>
                </a:solidFill>
                <a:latin typeface="UltimativyMF" panose="01000503000000020003" pitchFamily="50" charset="-79"/>
                <a:cs typeface="UltimativyMF" panose="01000503000000020003" pitchFamily="50" charset="-79"/>
              </a:rPr>
              <a:t>הצעת הערך מתבססת על מה שאנו מכנים "פיצוח": הגדרת </a:t>
            </a:r>
            <a:r>
              <a:rPr lang="en-US" sz="1200" dirty="0">
                <a:solidFill>
                  <a:srgbClr val="3A8B94"/>
                </a:solidFill>
                <a:latin typeface="UltimativyMF" panose="01000503000000020003" pitchFamily="50" charset="-79"/>
                <a:cs typeface="UltimativyMF" panose="01000503000000020003" pitchFamily="50" charset="-79"/>
              </a:rPr>
              <a:t>DNA </a:t>
            </a:r>
            <a:r>
              <a:rPr lang="he-IL" sz="1200" dirty="0">
                <a:solidFill>
                  <a:srgbClr val="3A8B94"/>
                </a:solidFill>
                <a:latin typeface="UltimativyMF" panose="01000503000000020003" pitchFamily="50" charset="-79"/>
                <a:cs typeface="UltimativyMF" panose="01000503000000020003" pitchFamily="50" charset="-79"/>
              </a:rPr>
              <a:t> ייחודי ל"שירות" שהשליח/ה עושים עבור הקהילה. </a:t>
            </a:r>
          </a:p>
          <a:p>
            <a:pPr algn="r" rtl="1"/>
            <a:endParaRPr lang="he-IL" sz="1200" dirty="0">
              <a:solidFill>
                <a:srgbClr val="3A8B94"/>
              </a:solidFill>
              <a:latin typeface="UltimativyMF" panose="01000503000000020003" pitchFamily="50" charset="-79"/>
              <a:cs typeface="UltimativyMF" panose="01000503000000020003" pitchFamily="50" charset="-79"/>
            </a:endParaRPr>
          </a:p>
          <a:p>
            <a:pPr marL="285750" indent="-285750" algn="r" rtl="1">
              <a:buFont typeface="Arial" panose="020B0604020202020204" pitchFamily="34" charset="0"/>
              <a:buChar char="•"/>
            </a:pPr>
            <a:r>
              <a:rPr lang="he-IL" sz="1200" dirty="0">
                <a:solidFill>
                  <a:srgbClr val="3A8B94"/>
                </a:solidFill>
                <a:latin typeface="UltimativyMF" panose="01000503000000020003" pitchFamily="50" charset="-79"/>
                <a:cs typeface="UltimativyMF" panose="01000503000000020003" pitchFamily="50" charset="-79"/>
              </a:rPr>
              <a:t>מדובר ב"הבטחה </a:t>
            </a:r>
            <a:r>
              <a:rPr lang="he-IL" sz="1200" dirty="0" err="1">
                <a:solidFill>
                  <a:srgbClr val="3A8B94"/>
                </a:solidFill>
                <a:latin typeface="UltimativyMF" panose="01000503000000020003" pitchFamily="50" charset="-79"/>
                <a:cs typeface="UltimativyMF" panose="01000503000000020003" pitchFamily="50" charset="-79"/>
              </a:rPr>
              <a:t>מוצרית</a:t>
            </a:r>
            <a:r>
              <a:rPr lang="he-IL" sz="1200" dirty="0">
                <a:solidFill>
                  <a:srgbClr val="3A8B94"/>
                </a:solidFill>
                <a:latin typeface="UltimativyMF" panose="01000503000000020003" pitchFamily="50" charset="-79"/>
                <a:cs typeface="UltimativyMF" panose="01000503000000020003" pitchFamily="50" charset="-79"/>
              </a:rPr>
              <a:t>". להגדיר משהו עמוק יותר מתזכורת על </a:t>
            </a:r>
            <a:r>
              <a:rPr lang="he-IL" sz="1200" dirty="0" err="1">
                <a:solidFill>
                  <a:srgbClr val="3A8B94"/>
                </a:solidFill>
                <a:latin typeface="UltimativyMF" panose="01000503000000020003" pitchFamily="50" charset="-79"/>
                <a:cs typeface="UltimativyMF" panose="01000503000000020003" pitchFamily="50" charset="-79"/>
              </a:rPr>
              <a:t>היותכם.ן</a:t>
            </a:r>
            <a:r>
              <a:rPr lang="he-IL" sz="1200" dirty="0">
                <a:solidFill>
                  <a:srgbClr val="3A8B94"/>
                </a:solidFill>
                <a:latin typeface="UltimativyMF" panose="01000503000000020003" pitchFamily="50" charset="-79"/>
                <a:cs typeface="UltimativyMF" panose="01000503000000020003" pitchFamily="50" charset="-79"/>
              </a:rPr>
              <a:t> שליחים בקהילה; להדגיש את התרומה.</a:t>
            </a:r>
          </a:p>
          <a:p>
            <a:pPr algn="r" rtl="1"/>
            <a:endParaRPr lang="he-IL" sz="1200" dirty="0">
              <a:solidFill>
                <a:srgbClr val="3A8B94"/>
              </a:solidFill>
              <a:latin typeface="UltimativyMF" panose="01000503000000020003" pitchFamily="50" charset="-79"/>
              <a:cs typeface="UltimativyMF" panose="01000503000000020003" pitchFamily="50" charset="-79"/>
            </a:endParaRPr>
          </a:p>
          <a:p>
            <a:pPr marL="285750" indent="-285750" algn="r" rtl="1">
              <a:buFont typeface="Arial" panose="020B0604020202020204" pitchFamily="34" charset="0"/>
              <a:buChar char="•"/>
            </a:pPr>
            <a:r>
              <a:rPr lang="he-IL" sz="1200" dirty="0">
                <a:solidFill>
                  <a:srgbClr val="3A8B94"/>
                </a:solidFill>
                <a:latin typeface="UltimativyMF" panose="01000503000000020003" pitchFamily="50" charset="-79"/>
                <a:cs typeface="UltimativyMF" panose="01000503000000020003" pitchFamily="50" charset="-79"/>
              </a:rPr>
              <a:t>ה'תרומה' הזו המוצעת לקהילה באופן מקוון, יכולה ללוות באופן גורף את הכלים השיווקיים איתם נפעל, ולסייע לנו להגדיל שיעורי תגובה. הניסיון מראה שככל שההצעה שלנו רלוונטית יותר לקהל היעד (בהקשר בו הוא נמצא, וגם באופן כללי בהתאם לערכים ולצרכים האישיים שלו) – התועלת השיווקית לאורך זמן תהיה גבוהה יותר.</a:t>
            </a:r>
          </a:p>
          <a:p>
            <a:pPr marL="285750" indent="-285750" algn="r" rtl="1">
              <a:buFont typeface="Arial" panose="020B0604020202020204" pitchFamily="34" charset="0"/>
              <a:buChar char="•"/>
            </a:pPr>
            <a:endParaRPr lang="he-IL" sz="1200" dirty="0">
              <a:solidFill>
                <a:srgbClr val="3A8B94"/>
              </a:solidFill>
              <a:latin typeface="UltimativyMF" panose="01000503000000020003" pitchFamily="50" charset="-79"/>
              <a:cs typeface="UltimativyMF" panose="01000503000000020003" pitchFamily="50" charset="-79"/>
            </a:endParaRPr>
          </a:p>
          <a:p>
            <a:pPr algn="r" rtl="1"/>
            <a:endParaRPr lang="he-IL" sz="1200" dirty="0">
              <a:solidFill>
                <a:srgbClr val="3A8B94"/>
              </a:solidFill>
              <a:latin typeface="UltimativyMF" panose="01000503000000020003" pitchFamily="50" charset="-79"/>
              <a:cs typeface="UltimativyMF" panose="01000503000000020003" pitchFamily="50" charset="-79"/>
            </a:endParaRPr>
          </a:p>
          <a:p>
            <a:pPr algn="r" rtl="1"/>
            <a:endParaRPr lang="he-IL" sz="1200" dirty="0">
              <a:solidFill>
                <a:srgbClr val="3A8B94"/>
              </a:solidFill>
              <a:latin typeface="UltimativyMF" panose="01000503000000020003" pitchFamily="50" charset="-79"/>
              <a:cs typeface="UltimativyMF" panose="01000503000000020003" pitchFamily="50" charset="-79"/>
            </a:endParaRPr>
          </a:p>
          <a:p>
            <a:pPr algn="r" rtl="1"/>
            <a:endParaRPr lang="he-IL" sz="1200" dirty="0">
              <a:solidFill>
                <a:srgbClr val="3A8B94"/>
              </a:solidFill>
              <a:latin typeface="UltimativyMF" panose="01000503000000020003" pitchFamily="50" charset="-79"/>
              <a:cs typeface="UltimativyMF" panose="01000503000000020003" pitchFamily="50" charset="-79"/>
            </a:endParaRPr>
          </a:p>
          <a:p>
            <a:pPr algn="r" rtl="1"/>
            <a:endParaRPr lang="he-IL" sz="1200" dirty="0">
              <a:solidFill>
                <a:srgbClr val="3A8B94"/>
              </a:solidFill>
              <a:latin typeface="UltimativyMF" panose="01000503000000020003" pitchFamily="50" charset="-79"/>
              <a:cs typeface="UltimativyMF" panose="01000503000000020003" pitchFamily="50" charset="-79"/>
            </a:endParaRPr>
          </a:p>
          <a:p>
            <a:pPr algn="r" rtl="1"/>
            <a:endParaRPr lang="en-US" sz="1200" dirty="0">
              <a:solidFill>
                <a:srgbClr val="3A8B94"/>
              </a:solidFill>
              <a:latin typeface="UltimativyMF" panose="01000503000000020003" pitchFamily="50" charset="-79"/>
              <a:cs typeface="UltimativyMF" panose="01000503000000020003" pitchFamily="50" charset="-79"/>
            </a:endParaRPr>
          </a:p>
          <a:p>
            <a:pPr algn="r" rtl="1"/>
            <a:endParaRPr lang="he-IL" sz="1200" dirty="0">
              <a:solidFill>
                <a:srgbClr val="3A8B94"/>
              </a:solidFill>
              <a:latin typeface="UltimativyMF" panose="01000503000000020003" pitchFamily="50" charset="-79"/>
              <a:cs typeface="UltimativyMF" panose="01000503000000020003" pitchFamily="50" charset="-79"/>
            </a:endParaRPr>
          </a:p>
          <a:p>
            <a:pPr algn="r" rtl="1"/>
            <a:endParaRPr lang="he-IL" sz="1200" dirty="0">
              <a:solidFill>
                <a:srgbClr val="3A8B94"/>
              </a:solidFill>
              <a:latin typeface="UltimativyMF" panose="01000503000000020003" pitchFamily="50" charset="-79"/>
              <a:cs typeface="UltimativyMF" panose="01000503000000020003" pitchFamily="50" charset="-79"/>
            </a:endParaRPr>
          </a:p>
          <a:p>
            <a:pPr marL="457200" indent="-457200" algn="r" rtl="1">
              <a:buAutoNum type="arabicPeriod"/>
            </a:pPr>
            <a:endParaRPr lang="he-IL" sz="1200" dirty="0">
              <a:solidFill>
                <a:srgbClr val="3A8B94"/>
              </a:solidFill>
              <a:latin typeface="UltimativyMF" panose="01000503000000020003" pitchFamily="50" charset="-79"/>
              <a:cs typeface="UltimativyMF" panose="01000503000000020003" pitchFamily="50" charset="-79"/>
            </a:endParaRPr>
          </a:p>
          <a:p>
            <a:pPr algn="r" rtl="1"/>
            <a:r>
              <a:rPr lang="en-US" sz="1200" dirty="0">
                <a:solidFill>
                  <a:srgbClr val="3A8B94"/>
                </a:solidFill>
                <a:latin typeface="UltimativyMF" panose="01000503000000020003" pitchFamily="50" charset="-79"/>
                <a:cs typeface="UltimativyMF" panose="01000503000000020003" pitchFamily="50" charset="-79"/>
              </a:rPr>
              <a:t>Fall in love with the problem, not the solution</a:t>
            </a:r>
            <a:endParaRPr lang="he-IL" sz="1200" dirty="0">
              <a:solidFill>
                <a:srgbClr val="3A8B94"/>
              </a:solidFill>
              <a:latin typeface="UltimativyMF" panose="01000503000000020003" pitchFamily="50" charset="-79"/>
              <a:cs typeface="UltimativyMF" panose="01000503000000020003" pitchFamily="50" charset="-79"/>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dirty="0"/>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305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6D77-B5FE-4977-8FAD-B361BA6C19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9CFB1C04-A488-424C-B8AB-6A71C9961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E5FE29CC-C259-416F-AA51-5B9701D3C84D}"/>
              </a:ext>
            </a:extLst>
          </p:cNvPr>
          <p:cNvSpPr>
            <a:spLocks noGrp="1"/>
          </p:cNvSpPr>
          <p:nvPr>
            <p:ph type="dt" sz="half" idx="10"/>
          </p:nvPr>
        </p:nvSpPr>
        <p:spPr/>
        <p:txBody>
          <a:bodyPr/>
          <a:lstStyle/>
          <a:p>
            <a:fld id="{3532C76B-4C6C-40B8-B9D8-905EBEE4EC67}" type="datetimeFigureOut">
              <a:rPr lang="he-IL" smtClean="0"/>
              <a:t>י"ג/תמוז/תשפ"ג</a:t>
            </a:fld>
            <a:endParaRPr lang="he-IL"/>
          </a:p>
        </p:txBody>
      </p:sp>
      <p:sp>
        <p:nvSpPr>
          <p:cNvPr id="5" name="Footer Placeholder 4">
            <a:extLst>
              <a:ext uri="{FF2B5EF4-FFF2-40B4-BE49-F238E27FC236}">
                <a16:creationId xmlns:a16="http://schemas.microsoft.com/office/drawing/2014/main" id="{4836627E-2C1E-42C7-9524-F25EFE34F58E}"/>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A1E859FF-6EA4-4898-9294-16729A9FCF86}"/>
              </a:ext>
            </a:extLst>
          </p:cNvPr>
          <p:cNvSpPr>
            <a:spLocks noGrp="1"/>
          </p:cNvSpPr>
          <p:nvPr>
            <p:ph type="sldNum" sz="quarter" idx="12"/>
          </p:nvPr>
        </p:nvSpPr>
        <p:spPr/>
        <p:txBody>
          <a:bodyPr/>
          <a:lstStyle/>
          <a:p>
            <a:fld id="{48878F89-960F-4915-BAB1-47DE3854C53F}" type="slidenum">
              <a:rPr lang="he-IL" smtClean="0"/>
              <a:t>‹#›</a:t>
            </a:fld>
            <a:endParaRPr lang="he-IL"/>
          </a:p>
        </p:txBody>
      </p:sp>
    </p:spTree>
    <p:extLst>
      <p:ext uri="{BB962C8B-B14F-4D97-AF65-F5344CB8AC3E}">
        <p14:creationId xmlns:p14="http://schemas.microsoft.com/office/powerpoint/2010/main" val="106190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E28C-AAA6-45B5-9D13-8C233B4EDFAA}"/>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801E14EE-331C-4103-A0DD-FFDFC41145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7D5B5F0B-8AF7-4FE6-95B6-2E2CC7F39B69}"/>
              </a:ext>
            </a:extLst>
          </p:cNvPr>
          <p:cNvSpPr>
            <a:spLocks noGrp="1"/>
          </p:cNvSpPr>
          <p:nvPr>
            <p:ph type="dt" sz="half" idx="10"/>
          </p:nvPr>
        </p:nvSpPr>
        <p:spPr/>
        <p:txBody>
          <a:bodyPr/>
          <a:lstStyle/>
          <a:p>
            <a:fld id="{3532C76B-4C6C-40B8-B9D8-905EBEE4EC67}" type="datetimeFigureOut">
              <a:rPr lang="he-IL" smtClean="0"/>
              <a:t>י"ג/תמוז/תשפ"ג</a:t>
            </a:fld>
            <a:endParaRPr lang="he-IL"/>
          </a:p>
        </p:txBody>
      </p:sp>
      <p:sp>
        <p:nvSpPr>
          <p:cNvPr id="5" name="Footer Placeholder 4">
            <a:extLst>
              <a:ext uri="{FF2B5EF4-FFF2-40B4-BE49-F238E27FC236}">
                <a16:creationId xmlns:a16="http://schemas.microsoft.com/office/drawing/2014/main" id="{F4003599-5DF7-49EC-BBCA-1C2A118EAC81}"/>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1E974251-A4AD-4F5B-9666-B4FEAEB1E682}"/>
              </a:ext>
            </a:extLst>
          </p:cNvPr>
          <p:cNvSpPr>
            <a:spLocks noGrp="1"/>
          </p:cNvSpPr>
          <p:nvPr>
            <p:ph type="sldNum" sz="quarter" idx="12"/>
          </p:nvPr>
        </p:nvSpPr>
        <p:spPr/>
        <p:txBody>
          <a:bodyPr/>
          <a:lstStyle/>
          <a:p>
            <a:fld id="{48878F89-960F-4915-BAB1-47DE3854C53F}" type="slidenum">
              <a:rPr lang="he-IL" smtClean="0"/>
              <a:t>‹#›</a:t>
            </a:fld>
            <a:endParaRPr lang="he-IL"/>
          </a:p>
        </p:txBody>
      </p:sp>
    </p:spTree>
    <p:extLst>
      <p:ext uri="{BB962C8B-B14F-4D97-AF65-F5344CB8AC3E}">
        <p14:creationId xmlns:p14="http://schemas.microsoft.com/office/powerpoint/2010/main" val="5442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1C1DFF-E764-4C84-89C3-756A32E5A5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5D55DC01-D573-4965-90AF-D6B277812A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0C996FB2-D4E8-483B-86E1-041884ABEDA7}"/>
              </a:ext>
            </a:extLst>
          </p:cNvPr>
          <p:cNvSpPr>
            <a:spLocks noGrp="1"/>
          </p:cNvSpPr>
          <p:nvPr>
            <p:ph type="dt" sz="half" idx="10"/>
          </p:nvPr>
        </p:nvSpPr>
        <p:spPr/>
        <p:txBody>
          <a:bodyPr/>
          <a:lstStyle/>
          <a:p>
            <a:fld id="{3532C76B-4C6C-40B8-B9D8-905EBEE4EC67}" type="datetimeFigureOut">
              <a:rPr lang="he-IL" smtClean="0"/>
              <a:t>י"ג/תמוז/תשפ"ג</a:t>
            </a:fld>
            <a:endParaRPr lang="he-IL"/>
          </a:p>
        </p:txBody>
      </p:sp>
      <p:sp>
        <p:nvSpPr>
          <p:cNvPr id="5" name="Footer Placeholder 4">
            <a:extLst>
              <a:ext uri="{FF2B5EF4-FFF2-40B4-BE49-F238E27FC236}">
                <a16:creationId xmlns:a16="http://schemas.microsoft.com/office/drawing/2014/main" id="{8135A6E8-4B2B-4651-AD0C-B2F66D83D912}"/>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CB3BA4C5-DE9C-4F94-8F54-87CD7DC170C0}"/>
              </a:ext>
            </a:extLst>
          </p:cNvPr>
          <p:cNvSpPr>
            <a:spLocks noGrp="1"/>
          </p:cNvSpPr>
          <p:nvPr>
            <p:ph type="sldNum" sz="quarter" idx="12"/>
          </p:nvPr>
        </p:nvSpPr>
        <p:spPr/>
        <p:txBody>
          <a:bodyPr/>
          <a:lstStyle/>
          <a:p>
            <a:fld id="{48878F89-960F-4915-BAB1-47DE3854C53F}" type="slidenum">
              <a:rPr lang="he-IL" smtClean="0"/>
              <a:t>‹#›</a:t>
            </a:fld>
            <a:endParaRPr lang="he-IL"/>
          </a:p>
        </p:txBody>
      </p:sp>
    </p:spTree>
    <p:extLst>
      <p:ext uri="{BB962C8B-B14F-4D97-AF65-F5344CB8AC3E}">
        <p14:creationId xmlns:p14="http://schemas.microsoft.com/office/powerpoint/2010/main" val="250344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4"/>
          <p:cNvSpPr txBox="1">
            <a:spLocks noGrp="1"/>
          </p:cNvSpPr>
          <p:nvPr>
            <p:ph type="body" idx="1"/>
          </p:nvPr>
        </p:nvSpPr>
        <p:spPr>
          <a:xfrm>
            <a:off x="600670" y="5929931"/>
            <a:ext cx="10985502" cy="3184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000000"/>
              </a:buClr>
              <a:buSzPts val="3600"/>
              <a:buFont typeface="Helvetica Neue"/>
              <a:buNone/>
              <a:defRPr sz="1800" b="1"/>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11" name="Google Shape;11;p4"/>
          <p:cNvSpPr txBox="1">
            <a:spLocks noGrp="1"/>
          </p:cNvSpPr>
          <p:nvPr>
            <p:ph type="title"/>
          </p:nvPr>
        </p:nvSpPr>
        <p:spPr>
          <a:xfrm>
            <a:off x="603248" y="1287496"/>
            <a:ext cx="10985502" cy="23241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58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4"/>
          <p:cNvSpPr txBox="1">
            <a:spLocks noGrp="1"/>
          </p:cNvSpPr>
          <p:nvPr>
            <p:ph type="body" idx="2"/>
          </p:nvPr>
        </p:nvSpPr>
        <p:spPr>
          <a:xfrm>
            <a:off x="600671" y="3611595"/>
            <a:ext cx="10985501" cy="952501"/>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000000"/>
              </a:buClr>
              <a:buSzPts val="5500"/>
              <a:buFont typeface="Helvetica Neue"/>
              <a:buNone/>
              <a:defRPr sz="2750" b="1"/>
            </a:lvl1pPr>
            <a:lvl2pPr marL="457200" lvl="1" indent="-114300" algn="l">
              <a:lnSpc>
                <a:spcPct val="100000"/>
              </a:lnSpc>
              <a:spcBef>
                <a:spcPts val="0"/>
              </a:spcBef>
              <a:spcAft>
                <a:spcPts val="0"/>
              </a:spcAft>
              <a:buClr>
                <a:srgbClr val="000000"/>
              </a:buClr>
              <a:buSzPts val="5500"/>
              <a:buFont typeface="Helvetica Neue"/>
              <a:buNone/>
              <a:defRPr sz="2750" b="1"/>
            </a:lvl2pPr>
            <a:lvl3pPr marL="685800" lvl="2" indent="-114300" algn="l">
              <a:lnSpc>
                <a:spcPct val="100000"/>
              </a:lnSpc>
              <a:spcBef>
                <a:spcPts val="0"/>
              </a:spcBef>
              <a:spcAft>
                <a:spcPts val="0"/>
              </a:spcAft>
              <a:buClr>
                <a:srgbClr val="000000"/>
              </a:buClr>
              <a:buSzPts val="5500"/>
              <a:buFont typeface="Helvetica Neue"/>
              <a:buNone/>
              <a:defRPr sz="2750" b="1"/>
            </a:lvl3pPr>
            <a:lvl4pPr marL="914400" lvl="3" indent="-114300" algn="l">
              <a:lnSpc>
                <a:spcPct val="100000"/>
              </a:lnSpc>
              <a:spcBef>
                <a:spcPts val="0"/>
              </a:spcBef>
              <a:spcAft>
                <a:spcPts val="0"/>
              </a:spcAft>
              <a:buClr>
                <a:srgbClr val="000000"/>
              </a:buClr>
              <a:buSzPts val="5500"/>
              <a:buFont typeface="Helvetica Neue"/>
              <a:buNone/>
              <a:defRPr sz="2750" b="1"/>
            </a:lvl4pPr>
            <a:lvl5pPr marL="1143000" lvl="4" indent="-114300" algn="l">
              <a:lnSpc>
                <a:spcPct val="100000"/>
              </a:lnSpc>
              <a:spcBef>
                <a:spcPts val="0"/>
              </a:spcBef>
              <a:spcAft>
                <a:spcPts val="0"/>
              </a:spcAft>
              <a:buClr>
                <a:srgbClr val="000000"/>
              </a:buClr>
              <a:buSzPts val="5500"/>
              <a:buFont typeface="Helvetica Neue"/>
              <a:buNone/>
              <a:defRPr sz="2750" b="1"/>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13" name="Google Shape;13;p4"/>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6064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7CFD4-63F6-4373-90AD-D61E294FD448}"/>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BEB59CAB-BC5F-4A52-B0A2-CBBD82936E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C1B4EADB-6F87-4168-9630-78A0AED54F5C}"/>
              </a:ext>
            </a:extLst>
          </p:cNvPr>
          <p:cNvSpPr>
            <a:spLocks noGrp="1"/>
          </p:cNvSpPr>
          <p:nvPr>
            <p:ph type="dt" sz="half" idx="10"/>
          </p:nvPr>
        </p:nvSpPr>
        <p:spPr/>
        <p:txBody>
          <a:bodyPr/>
          <a:lstStyle/>
          <a:p>
            <a:fld id="{3532C76B-4C6C-40B8-B9D8-905EBEE4EC67}" type="datetimeFigureOut">
              <a:rPr lang="he-IL" smtClean="0"/>
              <a:t>י"ג/תמוז/תשפ"ג</a:t>
            </a:fld>
            <a:endParaRPr lang="he-IL"/>
          </a:p>
        </p:txBody>
      </p:sp>
      <p:sp>
        <p:nvSpPr>
          <p:cNvPr id="5" name="Footer Placeholder 4">
            <a:extLst>
              <a:ext uri="{FF2B5EF4-FFF2-40B4-BE49-F238E27FC236}">
                <a16:creationId xmlns:a16="http://schemas.microsoft.com/office/drawing/2014/main" id="{757196C5-6AF6-4A72-9132-421C0C6EEE50}"/>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28FB7AB0-BC6A-4BAB-B807-991396AF5C68}"/>
              </a:ext>
            </a:extLst>
          </p:cNvPr>
          <p:cNvSpPr>
            <a:spLocks noGrp="1"/>
          </p:cNvSpPr>
          <p:nvPr>
            <p:ph type="sldNum" sz="quarter" idx="12"/>
          </p:nvPr>
        </p:nvSpPr>
        <p:spPr/>
        <p:txBody>
          <a:bodyPr/>
          <a:lstStyle/>
          <a:p>
            <a:fld id="{48878F89-960F-4915-BAB1-47DE3854C53F}" type="slidenum">
              <a:rPr lang="he-IL" smtClean="0"/>
              <a:t>‹#›</a:t>
            </a:fld>
            <a:endParaRPr lang="he-IL"/>
          </a:p>
        </p:txBody>
      </p:sp>
    </p:spTree>
    <p:extLst>
      <p:ext uri="{BB962C8B-B14F-4D97-AF65-F5344CB8AC3E}">
        <p14:creationId xmlns:p14="http://schemas.microsoft.com/office/powerpoint/2010/main" val="263340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C1FC-6793-4C79-87DD-A7DA7506B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CF70135E-7BC2-47E8-9E54-8241AAA958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C0FAED-A215-48FF-9F14-798EC34EDBF5}"/>
              </a:ext>
            </a:extLst>
          </p:cNvPr>
          <p:cNvSpPr>
            <a:spLocks noGrp="1"/>
          </p:cNvSpPr>
          <p:nvPr>
            <p:ph type="dt" sz="half" idx="10"/>
          </p:nvPr>
        </p:nvSpPr>
        <p:spPr/>
        <p:txBody>
          <a:bodyPr/>
          <a:lstStyle/>
          <a:p>
            <a:fld id="{3532C76B-4C6C-40B8-B9D8-905EBEE4EC67}" type="datetimeFigureOut">
              <a:rPr lang="he-IL" smtClean="0"/>
              <a:t>י"ג/תמוז/תשפ"ג</a:t>
            </a:fld>
            <a:endParaRPr lang="he-IL"/>
          </a:p>
        </p:txBody>
      </p:sp>
      <p:sp>
        <p:nvSpPr>
          <p:cNvPr id="5" name="Footer Placeholder 4">
            <a:extLst>
              <a:ext uri="{FF2B5EF4-FFF2-40B4-BE49-F238E27FC236}">
                <a16:creationId xmlns:a16="http://schemas.microsoft.com/office/drawing/2014/main" id="{41351010-3239-450D-B2F0-1B7F72EBFDF9}"/>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CCABD72D-C910-4379-9F67-455805D8078E}"/>
              </a:ext>
            </a:extLst>
          </p:cNvPr>
          <p:cNvSpPr>
            <a:spLocks noGrp="1"/>
          </p:cNvSpPr>
          <p:nvPr>
            <p:ph type="sldNum" sz="quarter" idx="12"/>
          </p:nvPr>
        </p:nvSpPr>
        <p:spPr/>
        <p:txBody>
          <a:bodyPr/>
          <a:lstStyle/>
          <a:p>
            <a:fld id="{48878F89-960F-4915-BAB1-47DE3854C53F}" type="slidenum">
              <a:rPr lang="he-IL" smtClean="0"/>
              <a:t>‹#›</a:t>
            </a:fld>
            <a:endParaRPr lang="he-IL"/>
          </a:p>
        </p:txBody>
      </p:sp>
    </p:spTree>
    <p:extLst>
      <p:ext uri="{BB962C8B-B14F-4D97-AF65-F5344CB8AC3E}">
        <p14:creationId xmlns:p14="http://schemas.microsoft.com/office/powerpoint/2010/main" val="310246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CD68-6452-45CE-945F-19C59D8998EA}"/>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1B457224-C693-41C4-92AC-FAE87D6BB5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51F6D327-7AC0-4EAD-A38F-59017C152A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1CA24974-27A5-426E-8EDD-FBBC9ADF1424}"/>
              </a:ext>
            </a:extLst>
          </p:cNvPr>
          <p:cNvSpPr>
            <a:spLocks noGrp="1"/>
          </p:cNvSpPr>
          <p:nvPr>
            <p:ph type="dt" sz="half" idx="10"/>
          </p:nvPr>
        </p:nvSpPr>
        <p:spPr/>
        <p:txBody>
          <a:bodyPr/>
          <a:lstStyle/>
          <a:p>
            <a:fld id="{3532C76B-4C6C-40B8-B9D8-905EBEE4EC67}" type="datetimeFigureOut">
              <a:rPr lang="he-IL" smtClean="0"/>
              <a:t>י"ג/תמוז/תשפ"ג</a:t>
            </a:fld>
            <a:endParaRPr lang="he-IL"/>
          </a:p>
        </p:txBody>
      </p:sp>
      <p:sp>
        <p:nvSpPr>
          <p:cNvPr id="6" name="Footer Placeholder 5">
            <a:extLst>
              <a:ext uri="{FF2B5EF4-FFF2-40B4-BE49-F238E27FC236}">
                <a16:creationId xmlns:a16="http://schemas.microsoft.com/office/drawing/2014/main" id="{E802E661-8951-4F83-B638-A31E44A76FDF}"/>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D80A6675-B26C-45FF-B91E-89F725186117}"/>
              </a:ext>
            </a:extLst>
          </p:cNvPr>
          <p:cNvSpPr>
            <a:spLocks noGrp="1"/>
          </p:cNvSpPr>
          <p:nvPr>
            <p:ph type="sldNum" sz="quarter" idx="12"/>
          </p:nvPr>
        </p:nvSpPr>
        <p:spPr/>
        <p:txBody>
          <a:bodyPr/>
          <a:lstStyle/>
          <a:p>
            <a:fld id="{48878F89-960F-4915-BAB1-47DE3854C53F}" type="slidenum">
              <a:rPr lang="he-IL" smtClean="0"/>
              <a:t>‹#›</a:t>
            </a:fld>
            <a:endParaRPr lang="he-IL"/>
          </a:p>
        </p:txBody>
      </p:sp>
    </p:spTree>
    <p:extLst>
      <p:ext uri="{BB962C8B-B14F-4D97-AF65-F5344CB8AC3E}">
        <p14:creationId xmlns:p14="http://schemas.microsoft.com/office/powerpoint/2010/main" val="13488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613B-4EF7-42EF-B060-8C222783BE31}"/>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FA7CEE04-BF17-4074-8DDF-27605DF24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AD0FE4-50ED-4420-9645-DB7F3474DA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11410D7D-FE94-49BA-9359-2568544C27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BE1C5C-1B51-449F-B57C-4B7B74DA91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9ABEAB2A-6449-416B-9E9D-D16F8DF02811}"/>
              </a:ext>
            </a:extLst>
          </p:cNvPr>
          <p:cNvSpPr>
            <a:spLocks noGrp="1"/>
          </p:cNvSpPr>
          <p:nvPr>
            <p:ph type="dt" sz="half" idx="10"/>
          </p:nvPr>
        </p:nvSpPr>
        <p:spPr/>
        <p:txBody>
          <a:bodyPr/>
          <a:lstStyle/>
          <a:p>
            <a:fld id="{3532C76B-4C6C-40B8-B9D8-905EBEE4EC67}" type="datetimeFigureOut">
              <a:rPr lang="he-IL" smtClean="0"/>
              <a:t>י"ג/תמוז/תשפ"ג</a:t>
            </a:fld>
            <a:endParaRPr lang="he-IL"/>
          </a:p>
        </p:txBody>
      </p:sp>
      <p:sp>
        <p:nvSpPr>
          <p:cNvPr id="8" name="Footer Placeholder 7">
            <a:extLst>
              <a:ext uri="{FF2B5EF4-FFF2-40B4-BE49-F238E27FC236}">
                <a16:creationId xmlns:a16="http://schemas.microsoft.com/office/drawing/2014/main" id="{180B1DEC-1784-4E56-9C68-412BA5B412F7}"/>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9610D801-625A-4D91-9035-A725C37D73C9}"/>
              </a:ext>
            </a:extLst>
          </p:cNvPr>
          <p:cNvSpPr>
            <a:spLocks noGrp="1"/>
          </p:cNvSpPr>
          <p:nvPr>
            <p:ph type="sldNum" sz="quarter" idx="12"/>
          </p:nvPr>
        </p:nvSpPr>
        <p:spPr/>
        <p:txBody>
          <a:bodyPr/>
          <a:lstStyle/>
          <a:p>
            <a:fld id="{48878F89-960F-4915-BAB1-47DE3854C53F}" type="slidenum">
              <a:rPr lang="he-IL" smtClean="0"/>
              <a:t>‹#›</a:t>
            </a:fld>
            <a:endParaRPr lang="he-IL"/>
          </a:p>
        </p:txBody>
      </p:sp>
    </p:spTree>
    <p:extLst>
      <p:ext uri="{BB962C8B-B14F-4D97-AF65-F5344CB8AC3E}">
        <p14:creationId xmlns:p14="http://schemas.microsoft.com/office/powerpoint/2010/main" val="66572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C64A-A385-4742-B1B9-1CFC150B93F1}"/>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F491CA37-3DDE-4E82-8CCB-8A846AA5672B}"/>
              </a:ext>
            </a:extLst>
          </p:cNvPr>
          <p:cNvSpPr>
            <a:spLocks noGrp="1"/>
          </p:cNvSpPr>
          <p:nvPr>
            <p:ph type="dt" sz="half" idx="10"/>
          </p:nvPr>
        </p:nvSpPr>
        <p:spPr/>
        <p:txBody>
          <a:bodyPr/>
          <a:lstStyle/>
          <a:p>
            <a:fld id="{3532C76B-4C6C-40B8-B9D8-905EBEE4EC67}" type="datetimeFigureOut">
              <a:rPr lang="he-IL" smtClean="0"/>
              <a:t>י"ג/תמוז/תשפ"ג</a:t>
            </a:fld>
            <a:endParaRPr lang="he-IL"/>
          </a:p>
        </p:txBody>
      </p:sp>
      <p:sp>
        <p:nvSpPr>
          <p:cNvPr id="4" name="Footer Placeholder 3">
            <a:extLst>
              <a:ext uri="{FF2B5EF4-FFF2-40B4-BE49-F238E27FC236}">
                <a16:creationId xmlns:a16="http://schemas.microsoft.com/office/drawing/2014/main" id="{90A65981-73B9-4E8D-8099-8BCEAF0E3E9A}"/>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F48C3741-BBB8-4477-8B97-1A6523E3F3B2}"/>
              </a:ext>
            </a:extLst>
          </p:cNvPr>
          <p:cNvSpPr>
            <a:spLocks noGrp="1"/>
          </p:cNvSpPr>
          <p:nvPr>
            <p:ph type="sldNum" sz="quarter" idx="12"/>
          </p:nvPr>
        </p:nvSpPr>
        <p:spPr/>
        <p:txBody>
          <a:bodyPr/>
          <a:lstStyle/>
          <a:p>
            <a:fld id="{48878F89-960F-4915-BAB1-47DE3854C53F}" type="slidenum">
              <a:rPr lang="he-IL" smtClean="0"/>
              <a:t>‹#›</a:t>
            </a:fld>
            <a:endParaRPr lang="he-IL"/>
          </a:p>
        </p:txBody>
      </p:sp>
    </p:spTree>
    <p:extLst>
      <p:ext uri="{BB962C8B-B14F-4D97-AF65-F5344CB8AC3E}">
        <p14:creationId xmlns:p14="http://schemas.microsoft.com/office/powerpoint/2010/main" val="6721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31CF0-504C-4049-ABA6-AD7585B43ED0}"/>
              </a:ext>
            </a:extLst>
          </p:cNvPr>
          <p:cNvSpPr>
            <a:spLocks noGrp="1"/>
          </p:cNvSpPr>
          <p:nvPr>
            <p:ph type="dt" sz="half" idx="10"/>
          </p:nvPr>
        </p:nvSpPr>
        <p:spPr/>
        <p:txBody>
          <a:bodyPr/>
          <a:lstStyle/>
          <a:p>
            <a:fld id="{3532C76B-4C6C-40B8-B9D8-905EBEE4EC67}" type="datetimeFigureOut">
              <a:rPr lang="he-IL" smtClean="0"/>
              <a:t>י"ג/תמוז/תשפ"ג</a:t>
            </a:fld>
            <a:endParaRPr lang="he-IL"/>
          </a:p>
        </p:txBody>
      </p:sp>
      <p:sp>
        <p:nvSpPr>
          <p:cNvPr id="3" name="Footer Placeholder 2">
            <a:extLst>
              <a:ext uri="{FF2B5EF4-FFF2-40B4-BE49-F238E27FC236}">
                <a16:creationId xmlns:a16="http://schemas.microsoft.com/office/drawing/2014/main" id="{B50257B6-9267-417B-8D4E-EA618644A62E}"/>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5F5FD1D6-C93C-401D-BD82-701B860B39CF}"/>
              </a:ext>
            </a:extLst>
          </p:cNvPr>
          <p:cNvSpPr>
            <a:spLocks noGrp="1"/>
          </p:cNvSpPr>
          <p:nvPr>
            <p:ph type="sldNum" sz="quarter" idx="12"/>
          </p:nvPr>
        </p:nvSpPr>
        <p:spPr/>
        <p:txBody>
          <a:bodyPr/>
          <a:lstStyle/>
          <a:p>
            <a:fld id="{48878F89-960F-4915-BAB1-47DE3854C53F}" type="slidenum">
              <a:rPr lang="he-IL" smtClean="0"/>
              <a:t>‹#›</a:t>
            </a:fld>
            <a:endParaRPr lang="he-IL"/>
          </a:p>
        </p:txBody>
      </p:sp>
    </p:spTree>
    <p:extLst>
      <p:ext uri="{BB962C8B-B14F-4D97-AF65-F5344CB8AC3E}">
        <p14:creationId xmlns:p14="http://schemas.microsoft.com/office/powerpoint/2010/main" val="316673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6219-D2AE-4403-B35A-1765AF7CC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D89C1795-F8B5-4E47-A666-594304182A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CADF7F4E-B721-4EE7-A2E1-AC00A505D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04285-4422-4646-AA65-8266A582E2F3}"/>
              </a:ext>
            </a:extLst>
          </p:cNvPr>
          <p:cNvSpPr>
            <a:spLocks noGrp="1"/>
          </p:cNvSpPr>
          <p:nvPr>
            <p:ph type="dt" sz="half" idx="10"/>
          </p:nvPr>
        </p:nvSpPr>
        <p:spPr/>
        <p:txBody>
          <a:bodyPr/>
          <a:lstStyle/>
          <a:p>
            <a:fld id="{3532C76B-4C6C-40B8-B9D8-905EBEE4EC67}" type="datetimeFigureOut">
              <a:rPr lang="he-IL" smtClean="0"/>
              <a:t>י"ג/תמוז/תשפ"ג</a:t>
            </a:fld>
            <a:endParaRPr lang="he-IL"/>
          </a:p>
        </p:txBody>
      </p:sp>
      <p:sp>
        <p:nvSpPr>
          <p:cNvPr id="6" name="Footer Placeholder 5">
            <a:extLst>
              <a:ext uri="{FF2B5EF4-FFF2-40B4-BE49-F238E27FC236}">
                <a16:creationId xmlns:a16="http://schemas.microsoft.com/office/drawing/2014/main" id="{077AC5B0-7D72-4EB0-A52C-43223F913AF3}"/>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8CB59288-6925-4425-B41D-534A0975F8DC}"/>
              </a:ext>
            </a:extLst>
          </p:cNvPr>
          <p:cNvSpPr>
            <a:spLocks noGrp="1"/>
          </p:cNvSpPr>
          <p:nvPr>
            <p:ph type="sldNum" sz="quarter" idx="12"/>
          </p:nvPr>
        </p:nvSpPr>
        <p:spPr/>
        <p:txBody>
          <a:bodyPr/>
          <a:lstStyle/>
          <a:p>
            <a:fld id="{48878F89-960F-4915-BAB1-47DE3854C53F}" type="slidenum">
              <a:rPr lang="he-IL" smtClean="0"/>
              <a:t>‹#›</a:t>
            </a:fld>
            <a:endParaRPr lang="he-IL"/>
          </a:p>
        </p:txBody>
      </p:sp>
    </p:spTree>
    <p:extLst>
      <p:ext uri="{BB962C8B-B14F-4D97-AF65-F5344CB8AC3E}">
        <p14:creationId xmlns:p14="http://schemas.microsoft.com/office/powerpoint/2010/main" val="32464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DF5B-B931-49B7-AE1A-F49758ABDC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0BFB0BCB-8AEE-4904-B99A-26C7BEC538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EEDE6BE5-1E28-4667-BCB7-112D4ED8C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13A5AE-022E-4628-BF4E-D701E0C982DC}"/>
              </a:ext>
            </a:extLst>
          </p:cNvPr>
          <p:cNvSpPr>
            <a:spLocks noGrp="1"/>
          </p:cNvSpPr>
          <p:nvPr>
            <p:ph type="dt" sz="half" idx="10"/>
          </p:nvPr>
        </p:nvSpPr>
        <p:spPr/>
        <p:txBody>
          <a:bodyPr/>
          <a:lstStyle/>
          <a:p>
            <a:fld id="{3532C76B-4C6C-40B8-B9D8-905EBEE4EC67}" type="datetimeFigureOut">
              <a:rPr lang="he-IL" smtClean="0"/>
              <a:t>י"ג/תמוז/תשפ"ג</a:t>
            </a:fld>
            <a:endParaRPr lang="he-IL"/>
          </a:p>
        </p:txBody>
      </p:sp>
      <p:sp>
        <p:nvSpPr>
          <p:cNvPr id="6" name="Footer Placeholder 5">
            <a:extLst>
              <a:ext uri="{FF2B5EF4-FFF2-40B4-BE49-F238E27FC236}">
                <a16:creationId xmlns:a16="http://schemas.microsoft.com/office/drawing/2014/main" id="{2C657615-C5D1-45A8-ABBC-0E344B7995D9}"/>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FC34C8FE-3BF0-4069-8D01-02684D8A9868}"/>
              </a:ext>
            </a:extLst>
          </p:cNvPr>
          <p:cNvSpPr>
            <a:spLocks noGrp="1"/>
          </p:cNvSpPr>
          <p:nvPr>
            <p:ph type="sldNum" sz="quarter" idx="12"/>
          </p:nvPr>
        </p:nvSpPr>
        <p:spPr/>
        <p:txBody>
          <a:bodyPr/>
          <a:lstStyle/>
          <a:p>
            <a:fld id="{48878F89-960F-4915-BAB1-47DE3854C53F}" type="slidenum">
              <a:rPr lang="he-IL" smtClean="0"/>
              <a:t>‹#›</a:t>
            </a:fld>
            <a:endParaRPr lang="he-IL"/>
          </a:p>
        </p:txBody>
      </p:sp>
    </p:spTree>
    <p:extLst>
      <p:ext uri="{BB962C8B-B14F-4D97-AF65-F5344CB8AC3E}">
        <p14:creationId xmlns:p14="http://schemas.microsoft.com/office/powerpoint/2010/main" val="337732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4C6DC-0F93-4FAE-9C3C-1995F7A999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B1C4BCA4-3E5A-4A35-A250-0D7C4B288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5662C877-41A3-4AA6-92BA-9359664B04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2C76B-4C6C-40B8-B9D8-905EBEE4EC67}" type="datetimeFigureOut">
              <a:rPr lang="he-IL" smtClean="0"/>
              <a:t>י"ג/תמוז/תשפ"ג</a:t>
            </a:fld>
            <a:endParaRPr lang="he-IL"/>
          </a:p>
        </p:txBody>
      </p:sp>
      <p:sp>
        <p:nvSpPr>
          <p:cNvPr id="5" name="Footer Placeholder 4">
            <a:extLst>
              <a:ext uri="{FF2B5EF4-FFF2-40B4-BE49-F238E27FC236}">
                <a16:creationId xmlns:a16="http://schemas.microsoft.com/office/drawing/2014/main" id="{5D71F6A1-F141-4591-9AEF-D0C6E2632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C99EDEE4-7C7C-4D8D-B789-0E928C307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78F89-960F-4915-BAB1-47DE3854C53F}" type="slidenum">
              <a:rPr lang="he-IL" smtClean="0"/>
              <a:t>‹#›</a:t>
            </a:fld>
            <a:endParaRPr lang="he-IL"/>
          </a:p>
        </p:txBody>
      </p:sp>
    </p:spTree>
    <p:extLst>
      <p:ext uri="{BB962C8B-B14F-4D97-AF65-F5344CB8AC3E}">
        <p14:creationId xmlns:p14="http://schemas.microsoft.com/office/powerpoint/2010/main" val="3978340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10" Type="http://schemas.microsoft.com/office/2007/relationships/hdphoto" Target="../media/hdphoto2.wdp"/><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5.jpeg"/><Relationship Id="rId2" Type="http://schemas.openxmlformats.org/officeDocument/2006/relationships/slideLayout" Target="../slideLayouts/slideLayout12.xml"/><Relationship Id="rId1" Type="http://schemas.openxmlformats.org/officeDocument/2006/relationships/video" Target="https://www.youtube.com/embed/YtrxVWf91Jo?feature=oembed" TargetMode="Externa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hyperlink" Target="mailto:Vickyb@wzo.org.il"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4">
            <a:alphaModFix/>
          </a:blip>
          <a:srcRect/>
          <a:stretch/>
        </p:blipFill>
        <p:spPr>
          <a:xfrm>
            <a:off x="92544" y="43641"/>
            <a:ext cx="12036177" cy="6781151"/>
          </a:xfrm>
          <a:prstGeom prst="rect">
            <a:avLst/>
          </a:prstGeom>
          <a:noFill/>
          <a:ln>
            <a:noFill/>
          </a:ln>
        </p:spPr>
      </p:pic>
      <p:pic>
        <p:nvPicPr>
          <p:cNvPr id="13" name="Image" descr="Image">
            <a:extLst>
              <a:ext uri="{FF2B5EF4-FFF2-40B4-BE49-F238E27FC236}">
                <a16:creationId xmlns:a16="http://schemas.microsoft.com/office/drawing/2014/main" id="{7D37DA49-8DC5-406A-AAA8-1E23233105AF}"/>
              </a:ext>
            </a:extLst>
          </p:cNvPr>
          <p:cNvPicPr>
            <a:picLocks noChangeAspect="1"/>
          </p:cNvPicPr>
          <p:nvPr/>
        </p:nvPicPr>
        <p:blipFill>
          <a:blip r:embed="rId5"/>
          <a:stretch>
            <a:fillRect/>
          </a:stretch>
        </p:blipFill>
        <p:spPr>
          <a:xfrm>
            <a:off x="1615253" y="947268"/>
            <a:ext cx="10860710" cy="4110957"/>
          </a:xfrm>
          <a:prstGeom prst="rect">
            <a:avLst/>
          </a:prstGeom>
          <a:ln w="12700">
            <a:miter lim="400000"/>
          </a:ln>
        </p:spPr>
      </p:pic>
      <p:pic>
        <p:nvPicPr>
          <p:cNvPr id="77" name="Google Shape;77;p1" descr="Image"/>
          <p:cNvPicPr preferRelativeResize="0"/>
          <p:nvPr/>
        </p:nvPicPr>
        <p:blipFill rotWithShape="1">
          <a:blip r:embed="rId6">
            <a:alphaModFix/>
          </a:blip>
          <a:srcRect/>
          <a:stretch/>
        </p:blipFill>
        <p:spPr>
          <a:xfrm>
            <a:off x="608169" y="454180"/>
            <a:ext cx="949057" cy="940777"/>
          </a:xfrm>
          <a:prstGeom prst="rect">
            <a:avLst/>
          </a:prstGeom>
          <a:noFill/>
          <a:ln>
            <a:noFill/>
          </a:ln>
        </p:spPr>
      </p:pic>
      <p:sp>
        <p:nvSpPr>
          <p:cNvPr id="2" name="TextBox 1">
            <a:extLst>
              <a:ext uri="{FF2B5EF4-FFF2-40B4-BE49-F238E27FC236}">
                <a16:creationId xmlns:a16="http://schemas.microsoft.com/office/drawing/2014/main" id="{B353E843-E18A-4F2F-B348-763E42314404}"/>
              </a:ext>
            </a:extLst>
          </p:cNvPr>
          <p:cNvSpPr txBox="1"/>
          <p:nvPr/>
        </p:nvSpPr>
        <p:spPr>
          <a:xfrm>
            <a:off x="1557226" y="2313941"/>
            <a:ext cx="9437124" cy="1369606"/>
          </a:xfrm>
          <a:prstGeom prst="rect">
            <a:avLst/>
          </a:prstGeom>
          <a:noFill/>
        </p:spPr>
        <p:txBody>
          <a:bodyPr wrap="square" rtlCol="1">
            <a:spAutoFit/>
          </a:bodyPr>
          <a:lstStyle/>
          <a:p>
            <a:pPr algn="ctr"/>
            <a:r>
              <a:rPr lang="he-IL" sz="8300" b="1" dirty="0">
                <a:solidFill>
                  <a:srgbClr val="3A8B94"/>
                </a:solidFill>
                <a:effectLst>
                  <a:outerShdw blurRad="38100" dist="38100" dir="2700000" algn="tl">
                    <a:srgbClr val="000000">
                      <a:alpha val="43137"/>
                    </a:srgbClr>
                  </a:outerShdw>
                </a:effectLst>
                <a:latin typeface="Amasis MT Pro Medium" panose="020B0604020202020204" pitchFamily="18" charset="0"/>
                <a:cs typeface="UltimativyMF" panose="01000503000000020003" pitchFamily="50" charset="-79"/>
              </a:rPr>
              <a:t>שליחות וסושיאל 101</a:t>
            </a:r>
          </a:p>
        </p:txBody>
      </p:sp>
      <p:sp>
        <p:nvSpPr>
          <p:cNvPr id="6" name="TextBox 5">
            <a:extLst>
              <a:ext uri="{FF2B5EF4-FFF2-40B4-BE49-F238E27FC236}">
                <a16:creationId xmlns:a16="http://schemas.microsoft.com/office/drawing/2014/main" id="{0A9A43C2-84F4-4923-96BE-8737D7492D74}"/>
              </a:ext>
            </a:extLst>
          </p:cNvPr>
          <p:cNvSpPr txBox="1"/>
          <p:nvPr/>
        </p:nvSpPr>
        <p:spPr>
          <a:xfrm>
            <a:off x="2901450" y="4219292"/>
            <a:ext cx="7147806" cy="1423467"/>
          </a:xfrm>
          <a:prstGeom prst="rect">
            <a:avLst/>
          </a:prstGeom>
          <a:noFill/>
        </p:spPr>
        <p:txBody>
          <a:bodyPr wrap="square">
            <a:spAutoFit/>
          </a:bodyPr>
          <a:lstStyle/>
          <a:p>
            <a:pPr algn="ctr"/>
            <a:r>
              <a:rPr lang="he-IL" sz="3600" dirty="0">
                <a:solidFill>
                  <a:srgbClr val="3A8B94"/>
                </a:solidFill>
                <a:latin typeface="UltimativyMF" panose="01000503000000020003" pitchFamily="50" charset="-79"/>
                <a:cs typeface="UltimativyMF" panose="01000503000000020003" pitchFamily="50" charset="-79"/>
              </a:rPr>
              <a:t>שליחות, שיווק ומיתוג עצמי</a:t>
            </a:r>
            <a:br>
              <a:rPr lang="en-US" sz="3600" dirty="0">
                <a:solidFill>
                  <a:srgbClr val="3A8B94"/>
                </a:solidFill>
                <a:latin typeface="UltimativyMF" panose="01000503000000020003" pitchFamily="50" charset="-79"/>
                <a:cs typeface="UltimativyMF" panose="01000503000000020003" pitchFamily="50" charset="-79"/>
              </a:rPr>
            </a:br>
            <a:r>
              <a:rPr lang="he-IL" sz="2000" dirty="0">
                <a:solidFill>
                  <a:srgbClr val="3A8B94"/>
                </a:solidFill>
                <a:latin typeface="UltimativyMF" panose="01000503000000020003" pitchFamily="50" charset="-79"/>
                <a:cs typeface="UltimativyMF" panose="01000503000000020003" pitchFamily="50" charset="-79"/>
              </a:rPr>
              <a:t>ויקי ברומר // מנהלת שיווק וגיוס שליחים</a:t>
            </a:r>
            <a:endParaRPr lang="he-IL" sz="2800" dirty="0">
              <a:solidFill>
                <a:srgbClr val="3A8B94"/>
              </a:solidFill>
              <a:latin typeface="UltimativyMF" panose="01000503000000020003" pitchFamily="50" charset="-79"/>
              <a:cs typeface="UltimativyMF" panose="01000503000000020003" pitchFamily="50" charset="-79"/>
            </a:endParaRPr>
          </a:p>
          <a:p>
            <a:pPr algn="ctr"/>
            <a:br>
              <a:rPr lang="en-US" sz="2000" dirty="0">
                <a:solidFill>
                  <a:schemeClr val="bg1"/>
                </a:solidFill>
                <a:highlight>
                  <a:srgbClr val="3A8B94"/>
                </a:highlight>
                <a:latin typeface="UltimativyMF" panose="01000503000000020003" pitchFamily="50" charset="-79"/>
                <a:cs typeface="UltimativyMF" panose="01000503000000020003" pitchFamily="50" charset="-79"/>
              </a:rPr>
            </a:br>
            <a:endParaRPr lang="he-IL" sz="1050" dirty="0">
              <a:solidFill>
                <a:schemeClr val="bg1"/>
              </a:solidFill>
              <a:highlight>
                <a:srgbClr val="3A8B94"/>
              </a:highlight>
            </a:endParaRPr>
          </a:p>
        </p:txBody>
      </p:sp>
      <p:pic>
        <p:nvPicPr>
          <p:cNvPr id="5" name="Picture 4" descr="Text&#10;&#10;Description automatically generated">
            <a:extLst>
              <a:ext uri="{FF2B5EF4-FFF2-40B4-BE49-F238E27FC236}">
                <a16:creationId xmlns:a16="http://schemas.microsoft.com/office/drawing/2014/main" id="{8D959A79-2949-4C58-8946-7DBD7A7D6BC9}"/>
              </a:ext>
            </a:extLst>
          </p:cNvPr>
          <p:cNvPicPr>
            <a:picLocks noChangeAspect="1"/>
          </p:cNvPicPr>
          <p:nvPr/>
        </p:nvPicPr>
        <p:blipFill>
          <a:blip r:embed="rId7">
            <a:duotone>
              <a:prstClr val="black"/>
              <a:srgbClr val="111111">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10049256" y="642990"/>
            <a:ext cx="1707338" cy="423472"/>
          </a:xfrm>
          <a:prstGeom prst="rect">
            <a:avLst/>
          </a:prstGeom>
        </p:spPr>
      </p:pic>
      <p:pic>
        <p:nvPicPr>
          <p:cNvPr id="8" name="Picture 7">
            <a:extLst>
              <a:ext uri="{FF2B5EF4-FFF2-40B4-BE49-F238E27FC236}">
                <a16:creationId xmlns:a16="http://schemas.microsoft.com/office/drawing/2014/main" id="{5BCFD927-08C4-48C0-9786-A38A5FCCD168}"/>
              </a:ext>
            </a:extLst>
          </p:cNvPr>
          <p:cNvPicPr>
            <a:picLocks noChangeAspect="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10">
                    <a14:imgEffect>
                      <a14:backgroundRemoval t="9910" b="96697" l="3218" r="96040">
                        <a14:foregroundMark x1="40842" y1="24024" x2="61510" y2="21622"/>
                        <a14:foregroundMark x1="40347" y1="24024" x2="66213" y2="59159"/>
                        <a14:foregroundMark x1="66213" y1="59159" x2="66213" y2="59159"/>
                        <a14:foregroundMark x1="66213" y1="33934" x2="35644" y2="63964"/>
                        <a14:foregroundMark x1="36510" y1="36036" x2="55569" y2="70270"/>
                        <a14:foregroundMark x1="55569" y1="70270" x2="55569" y2="70270"/>
                        <a14:foregroundMark x1="61757" y1="21622" x2="53094" y2="35135"/>
                        <a14:foregroundMark x1="53094" y1="35135" x2="43069" y2="67868"/>
                        <a14:foregroundMark x1="43069" y1="67868" x2="42698" y2="72973"/>
                        <a14:foregroundMark x1="37995" y1="55255" x2="62376" y2="70270"/>
                        <a14:foregroundMark x1="62376" y1="70270" x2="63119" y2="71772"/>
                        <a14:foregroundMark x1="41584" y1="70270" x2="51485" y2="79279"/>
                        <a14:foregroundMark x1="51485" y1="79279" x2="51485" y2="79279"/>
                        <a14:foregroundMark x1="5446" y1="94294" x2="25248" y2="94294"/>
                        <a14:foregroundMark x1="25248" y1="94294" x2="93069" y2="90090"/>
                        <a14:foregroundMark x1="93069" y1="90090" x2="96163" y2="90390"/>
                        <a14:foregroundMark x1="94926" y1="94294" x2="6312" y2="95796"/>
                        <a14:foregroundMark x1="6312" y1="95796" x2="4950" y2="94294"/>
                        <a14:foregroundMark x1="5198" y1="90390" x2="86015" y2="85285"/>
                        <a14:foregroundMark x1="86015" y1="85285" x2="95916" y2="86186"/>
                        <a14:foregroundMark x1="94926" y1="96697" x2="10396" y2="81682"/>
                        <a14:foregroundMark x1="3218" y1="86186" x2="16089" y2="90390"/>
                        <a14:backgroundMark x1="2351" y1="8408" x2="11634" y2="9910"/>
                        <a14:backgroundMark x1="11634" y1="9910" x2="19183" y2="9610"/>
                        <a14:backgroundMark x1="19183" y1="9610" x2="19678" y2="9610"/>
                        <a14:backgroundMark x1="19183" y1="9009" x2="1609" y2="6306"/>
                        <a14:backgroundMark x1="4579" y1="14414" x2="29579" y2="6907"/>
                        <a14:backgroundMark x1="29579" y1="6907" x2="42203" y2="6907"/>
                      </a14:backgroundRemoval>
                    </a14:imgEffect>
                  </a14:imgLayer>
                </a14:imgProps>
              </a:ext>
            </a:extLst>
          </a:blip>
          <a:stretch>
            <a:fillRect/>
          </a:stretch>
        </p:blipFill>
        <p:spPr>
          <a:xfrm>
            <a:off x="8484602" y="519604"/>
            <a:ext cx="1326911" cy="546858"/>
          </a:xfrm>
          <a:prstGeom prst="rect">
            <a:avLst/>
          </a:prstGeom>
        </p:spPr>
      </p:pic>
      <p:cxnSp>
        <p:nvCxnSpPr>
          <p:cNvPr id="10" name="Straight Connector 9">
            <a:extLst>
              <a:ext uri="{FF2B5EF4-FFF2-40B4-BE49-F238E27FC236}">
                <a16:creationId xmlns:a16="http://schemas.microsoft.com/office/drawing/2014/main" id="{B47F4B02-A02C-410F-B7D2-537F97645AE2}"/>
              </a:ext>
            </a:extLst>
          </p:cNvPr>
          <p:cNvCxnSpPr/>
          <p:nvPr/>
        </p:nvCxnSpPr>
        <p:spPr>
          <a:xfrm>
            <a:off x="9930384" y="670593"/>
            <a:ext cx="0" cy="395869"/>
          </a:xfrm>
          <a:prstGeom prst="line">
            <a:avLst/>
          </a:prstGeom>
          <a:ln w="3810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0AFD851-5234-46C1-84BE-2FD7D36D01E8}"/>
              </a:ext>
            </a:extLst>
          </p:cNvPr>
          <p:cNvSpPr txBox="1"/>
          <p:nvPr/>
        </p:nvSpPr>
        <p:spPr>
          <a:xfrm>
            <a:off x="9096246" y="5947314"/>
            <a:ext cx="6607626" cy="400110"/>
          </a:xfrm>
          <a:prstGeom prst="rect">
            <a:avLst/>
          </a:prstGeom>
          <a:noFill/>
        </p:spPr>
        <p:txBody>
          <a:bodyPr wrap="square">
            <a:spAutoFit/>
          </a:bodyPr>
          <a:lstStyle/>
          <a:p>
            <a:r>
              <a:rPr lang="he-IL" sz="2000" dirty="0">
                <a:solidFill>
                  <a:schemeClr val="bg1"/>
                </a:solidFill>
                <a:highlight>
                  <a:srgbClr val="3A8B94"/>
                </a:highlight>
                <a:latin typeface="UltimativyMF" panose="01000503000000020003" pitchFamily="50" charset="-79"/>
                <a:cs typeface="UltimativyMF" panose="01000503000000020003" pitchFamily="50" charset="-79"/>
              </a:rPr>
              <a:t>קורס הכשרת שליחים יולי 2023</a:t>
            </a:r>
            <a:endParaRPr lang="he-IL" sz="2000" dirty="0">
              <a:highlight>
                <a:srgbClr val="3A8B94"/>
              </a:highlight>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64263" y="-20548"/>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547166" y="445311"/>
            <a:ext cx="949057" cy="940777"/>
          </a:xfrm>
          <a:prstGeom prst="rect">
            <a:avLst/>
          </a:prstGeom>
          <a:noFill/>
          <a:ln>
            <a:noFill/>
          </a:ln>
        </p:spPr>
      </p:pic>
      <p:sp>
        <p:nvSpPr>
          <p:cNvPr id="25" name="TextBox 24">
            <a:extLst>
              <a:ext uri="{FF2B5EF4-FFF2-40B4-BE49-F238E27FC236}">
                <a16:creationId xmlns:a16="http://schemas.microsoft.com/office/drawing/2014/main" id="{FBA66466-857F-40B1-BA95-75AC69C7A623}"/>
              </a:ext>
            </a:extLst>
          </p:cNvPr>
          <p:cNvSpPr txBox="1"/>
          <p:nvPr/>
        </p:nvSpPr>
        <p:spPr>
          <a:xfrm>
            <a:off x="3372463" y="494819"/>
            <a:ext cx="5419775" cy="1077218"/>
          </a:xfrm>
          <a:prstGeom prst="rect">
            <a:avLst/>
          </a:prstGeom>
          <a:noFill/>
        </p:spPr>
        <p:txBody>
          <a:bodyPr wrap="square" rtlCol="1">
            <a:spAutoFit/>
          </a:bodyPr>
          <a:lstStyle/>
          <a:p>
            <a:pPr algn="ctr"/>
            <a:r>
              <a:rPr lang="en-US" sz="32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Lean Business Canvas Model</a:t>
            </a:r>
            <a:endParaRPr lang="he-IL" sz="32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endParaRPr>
          </a:p>
        </p:txBody>
      </p:sp>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2" name="Picture 1">
            <a:extLst>
              <a:ext uri="{FF2B5EF4-FFF2-40B4-BE49-F238E27FC236}">
                <a16:creationId xmlns:a16="http://schemas.microsoft.com/office/drawing/2014/main" id="{0B8F9228-A81B-89A5-1A2F-43F2318C0D8A}"/>
              </a:ext>
            </a:extLst>
          </p:cNvPr>
          <p:cNvPicPr>
            <a:picLocks noChangeAspect="1"/>
          </p:cNvPicPr>
          <p:nvPr/>
        </p:nvPicPr>
        <p:blipFill>
          <a:blip r:embed="rId5"/>
          <a:stretch>
            <a:fillRect/>
          </a:stretch>
        </p:blipFill>
        <p:spPr>
          <a:xfrm>
            <a:off x="2573498" y="1604339"/>
            <a:ext cx="7017704" cy="4758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932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A8B94"/>
        </a:solidFill>
        <a:effectLst/>
      </p:bgPr>
    </p:bg>
    <p:spTree>
      <p:nvGrpSpPr>
        <p:cNvPr id="1" name="Shape 75"/>
        <p:cNvGrpSpPr/>
        <p:nvPr/>
      </p:nvGrpSpPr>
      <p:grpSpPr>
        <a:xfrm>
          <a:off x="0" y="0"/>
          <a:ext cx="0" cy="0"/>
          <a:chOff x="0" y="0"/>
          <a:chExt cx="0" cy="0"/>
        </a:xfrm>
      </p:grpSpPr>
      <p:pic>
        <p:nvPicPr>
          <p:cNvPr id="77" name="Google Shape;77;p1" descr="Image"/>
          <p:cNvPicPr preferRelativeResize="0"/>
          <p:nvPr/>
        </p:nvPicPr>
        <p:blipFill rotWithShape="1">
          <a:blip r:embed="rId3">
            <a:alphaModFix/>
            <a:biLevel thresh="25000"/>
          </a:blip>
          <a:srcRect/>
          <a:stretch/>
        </p:blipFill>
        <p:spPr>
          <a:xfrm>
            <a:off x="10816694" y="263111"/>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sp>
        <p:nvSpPr>
          <p:cNvPr id="8" name="TextBox 7">
            <a:extLst>
              <a:ext uri="{FF2B5EF4-FFF2-40B4-BE49-F238E27FC236}">
                <a16:creationId xmlns:a16="http://schemas.microsoft.com/office/drawing/2014/main" id="{E5F4B28D-D9F6-49C4-9371-389596F67DC3}"/>
              </a:ext>
            </a:extLst>
          </p:cNvPr>
          <p:cNvSpPr txBox="1"/>
          <p:nvPr/>
        </p:nvSpPr>
        <p:spPr>
          <a:xfrm>
            <a:off x="787816" y="2505670"/>
            <a:ext cx="10246592" cy="1846659"/>
          </a:xfrm>
          <a:prstGeom prst="rect">
            <a:avLst/>
          </a:prstGeom>
          <a:noFill/>
        </p:spPr>
        <p:txBody>
          <a:bodyPr wrap="square">
            <a:spAutoFit/>
          </a:bodyPr>
          <a:lstStyle/>
          <a:p>
            <a:pPr algn="ctr" rtl="1"/>
            <a:r>
              <a:rPr lang="he-IL" sz="6600" dirty="0">
                <a:solidFill>
                  <a:schemeClr val="bg1"/>
                </a:solidFill>
                <a:latin typeface="UltimativyMF Black" panose="01000503000000020003" pitchFamily="50" charset="-79"/>
                <a:cs typeface="UltimativyMF Black" panose="01000503000000020003" pitchFamily="50" charset="-79"/>
              </a:rPr>
              <a:t>אז איך עושים את זה?</a:t>
            </a:r>
            <a:br>
              <a:rPr lang="en-US" sz="6600" dirty="0">
                <a:solidFill>
                  <a:schemeClr val="bg1"/>
                </a:solidFill>
                <a:latin typeface="UltimativyMF Black" panose="01000503000000020003" pitchFamily="50" charset="-79"/>
                <a:cs typeface="UltimativyMF Black" panose="01000503000000020003" pitchFamily="50" charset="-79"/>
              </a:rPr>
            </a:br>
            <a:r>
              <a:rPr lang="he-IL" sz="4800" dirty="0">
                <a:solidFill>
                  <a:schemeClr val="bg1"/>
                </a:solidFill>
                <a:latin typeface="UltimativyMF Black" panose="01000503000000020003" pitchFamily="50" charset="-79"/>
                <a:cs typeface="UltimativyMF Black" panose="01000503000000020003" pitchFamily="50" charset="-79"/>
              </a:rPr>
              <a:t>רשתות וקהלים</a:t>
            </a:r>
            <a:endParaRPr lang="he-IL" sz="6600" dirty="0">
              <a:solidFill>
                <a:schemeClr val="bg1"/>
              </a:solidFill>
              <a:latin typeface="UltimativyMF Black" panose="01000503000000020003" pitchFamily="50" charset="-79"/>
              <a:cs typeface="UltimativyMF Black" panose="01000503000000020003" pitchFamily="50" charset="-79"/>
            </a:endParaRPr>
          </a:p>
        </p:txBody>
      </p:sp>
    </p:spTree>
    <p:extLst>
      <p:ext uri="{BB962C8B-B14F-4D97-AF65-F5344CB8AC3E}">
        <p14:creationId xmlns:p14="http://schemas.microsoft.com/office/powerpoint/2010/main" val="400915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28829" y="67324"/>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816694" y="304055"/>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2" name="Image" descr="Image">
            <a:extLst>
              <a:ext uri="{FF2B5EF4-FFF2-40B4-BE49-F238E27FC236}">
                <a16:creationId xmlns:a16="http://schemas.microsoft.com/office/drawing/2014/main" id="{29A20AC8-143E-4BE2-CE3E-7C0652A97ACE}"/>
              </a:ext>
            </a:extLst>
          </p:cNvPr>
          <p:cNvPicPr>
            <a:picLocks noChangeAspect="1"/>
          </p:cNvPicPr>
          <p:nvPr/>
        </p:nvPicPr>
        <p:blipFill>
          <a:blip r:embed="rId5"/>
          <a:stretch>
            <a:fillRect/>
          </a:stretch>
        </p:blipFill>
        <p:spPr>
          <a:xfrm>
            <a:off x="2957702" y="-253551"/>
            <a:ext cx="6672696" cy="2670800"/>
          </a:xfrm>
          <a:prstGeom prst="rect">
            <a:avLst/>
          </a:prstGeom>
          <a:ln w="12700">
            <a:miter lim="400000"/>
          </a:ln>
        </p:spPr>
      </p:pic>
      <p:sp>
        <p:nvSpPr>
          <p:cNvPr id="3" name="TextBox 2">
            <a:extLst>
              <a:ext uri="{FF2B5EF4-FFF2-40B4-BE49-F238E27FC236}">
                <a16:creationId xmlns:a16="http://schemas.microsoft.com/office/drawing/2014/main" id="{FA1D07C2-F184-40C0-9A6B-B0C4CB559B2F}"/>
              </a:ext>
            </a:extLst>
          </p:cNvPr>
          <p:cNvSpPr txBox="1"/>
          <p:nvPr/>
        </p:nvSpPr>
        <p:spPr>
          <a:xfrm>
            <a:off x="2957702" y="670227"/>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כיצד?</a:t>
            </a:r>
          </a:p>
        </p:txBody>
      </p:sp>
      <p:pic>
        <p:nvPicPr>
          <p:cNvPr id="5" name="Picture 4">
            <a:extLst>
              <a:ext uri="{FF2B5EF4-FFF2-40B4-BE49-F238E27FC236}">
                <a16:creationId xmlns:a16="http://schemas.microsoft.com/office/drawing/2014/main" id="{295FF645-DCFC-0875-F990-F118221AF7F9}"/>
              </a:ext>
            </a:extLst>
          </p:cNvPr>
          <p:cNvPicPr>
            <a:picLocks noChangeAspect="1"/>
          </p:cNvPicPr>
          <p:nvPr/>
        </p:nvPicPr>
        <p:blipFill>
          <a:blip r:embed="rId6"/>
          <a:stretch>
            <a:fillRect/>
          </a:stretch>
        </p:blipFill>
        <p:spPr>
          <a:xfrm>
            <a:off x="2839201" y="2490108"/>
            <a:ext cx="893483" cy="756414"/>
          </a:xfrm>
          <a:prstGeom prst="rect">
            <a:avLst/>
          </a:prstGeom>
        </p:spPr>
      </p:pic>
      <p:pic>
        <p:nvPicPr>
          <p:cNvPr id="7" name="Picture 6">
            <a:extLst>
              <a:ext uri="{FF2B5EF4-FFF2-40B4-BE49-F238E27FC236}">
                <a16:creationId xmlns:a16="http://schemas.microsoft.com/office/drawing/2014/main" id="{75786D6C-C418-BABE-0EB0-052FC2D91579}"/>
              </a:ext>
            </a:extLst>
          </p:cNvPr>
          <p:cNvPicPr>
            <a:picLocks noChangeAspect="1"/>
          </p:cNvPicPr>
          <p:nvPr/>
        </p:nvPicPr>
        <p:blipFill>
          <a:blip r:embed="rId7"/>
          <a:stretch>
            <a:fillRect/>
          </a:stretch>
        </p:blipFill>
        <p:spPr>
          <a:xfrm>
            <a:off x="904298" y="4225871"/>
            <a:ext cx="4763291" cy="1277956"/>
          </a:xfrm>
          <a:prstGeom prst="rect">
            <a:avLst/>
          </a:prstGeom>
        </p:spPr>
      </p:pic>
      <p:pic>
        <p:nvPicPr>
          <p:cNvPr id="9" name="Picture 8">
            <a:extLst>
              <a:ext uri="{FF2B5EF4-FFF2-40B4-BE49-F238E27FC236}">
                <a16:creationId xmlns:a16="http://schemas.microsoft.com/office/drawing/2014/main" id="{02B5D879-520E-A044-F599-BEA4B6338A59}"/>
              </a:ext>
            </a:extLst>
          </p:cNvPr>
          <p:cNvPicPr>
            <a:picLocks noChangeAspect="1"/>
          </p:cNvPicPr>
          <p:nvPr/>
        </p:nvPicPr>
        <p:blipFill>
          <a:blip r:embed="rId8"/>
          <a:stretch>
            <a:fillRect/>
          </a:stretch>
        </p:blipFill>
        <p:spPr>
          <a:xfrm>
            <a:off x="6524237" y="4189726"/>
            <a:ext cx="4665142" cy="1446375"/>
          </a:xfrm>
          <a:prstGeom prst="rect">
            <a:avLst/>
          </a:prstGeom>
        </p:spPr>
      </p:pic>
      <p:pic>
        <p:nvPicPr>
          <p:cNvPr id="11" name="Picture 10">
            <a:extLst>
              <a:ext uri="{FF2B5EF4-FFF2-40B4-BE49-F238E27FC236}">
                <a16:creationId xmlns:a16="http://schemas.microsoft.com/office/drawing/2014/main" id="{75C4BA7E-3F48-79B0-96D0-DF0DE85DA650}"/>
              </a:ext>
            </a:extLst>
          </p:cNvPr>
          <p:cNvPicPr>
            <a:picLocks noChangeAspect="1"/>
          </p:cNvPicPr>
          <p:nvPr/>
        </p:nvPicPr>
        <p:blipFill>
          <a:blip r:embed="rId9"/>
          <a:stretch>
            <a:fillRect/>
          </a:stretch>
        </p:blipFill>
        <p:spPr>
          <a:xfrm>
            <a:off x="7981829" y="2441758"/>
            <a:ext cx="893483" cy="797752"/>
          </a:xfrm>
          <a:prstGeom prst="rect">
            <a:avLst/>
          </a:prstGeom>
        </p:spPr>
      </p:pic>
      <p:sp>
        <p:nvSpPr>
          <p:cNvPr id="19" name="TextBox 18">
            <a:extLst>
              <a:ext uri="{FF2B5EF4-FFF2-40B4-BE49-F238E27FC236}">
                <a16:creationId xmlns:a16="http://schemas.microsoft.com/office/drawing/2014/main" id="{FC565AB3-0C5C-8A9B-C9AE-A46502DD8195}"/>
              </a:ext>
            </a:extLst>
          </p:cNvPr>
          <p:cNvSpPr txBox="1"/>
          <p:nvPr/>
        </p:nvSpPr>
        <p:spPr>
          <a:xfrm>
            <a:off x="3909535" y="3386681"/>
            <a:ext cx="7147806" cy="830997"/>
          </a:xfrm>
          <a:prstGeom prst="rect">
            <a:avLst/>
          </a:prstGeom>
          <a:noFill/>
        </p:spPr>
        <p:txBody>
          <a:bodyPr wrap="square">
            <a:spAutoFit/>
          </a:bodyPr>
          <a:lstStyle/>
          <a:p>
            <a:pPr marL="285750" indent="-285750" algn="r" rtl="1">
              <a:buFontTx/>
              <a:buChar char="-"/>
            </a:pPr>
            <a:r>
              <a:rPr lang="he-IL" sz="1600" dirty="0">
                <a:solidFill>
                  <a:srgbClr val="3A8B94"/>
                </a:solidFill>
                <a:latin typeface="UltimativyMF" panose="01000503000000020003" pitchFamily="50" charset="-79"/>
                <a:cs typeface="UltimativyMF" panose="01000503000000020003" pitchFamily="50" charset="-79"/>
              </a:rPr>
              <a:t>אינסטגרם מחזיקה בעוקבים משני הדורות – מילניאלס ודור ה-</a:t>
            </a:r>
            <a:r>
              <a:rPr lang="en-US" sz="1600" dirty="0">
                <a:solidFill>
                  <a:srgbClr val="3A8B94"/>
                </a:solidFill>
                <a:latin typeface="UltimativyMF" panose="01000503000000020003" pitchFamily="50" charset="-79"/>
                <a:cs typeface="UltimativyMF" panose="01000503000000020003" pitchFamily="50" charset="-79"/>
              </a:rPr>
              <a:t>Z</a:t>
            </a:r>
            <a:endParaRPr lang="he-IL" sz="1600" dirty="0">
              <a:solidFill>
                <a:srgbClr val="3A8B94"/>
              </a:solidFill>
              <a:latin typeface="UltimativyMF" panose="01000503000000020003" pitchFamily="50" charset="-79"/>
              <a:cs typeface="UltimativyMF" panose="01000503000000020003" pitchFamily="50" charset="-79"/>
            </a:endParaRPr>
          </a:p>
          <a:p>
            <a:pPr marL="285750" indent="-285750" algn="r" rtl="1">
              <a:buFontTx/>
              <a:buChar char="-"/>
            </a:pPr>
            <a:r>
              <a:rPr lang="he-IL" sz="1600" dirty="0">
                <a:solidFill>
                  <a:srgbClr val="3A8B94"/>
                </a:solidFill>
                <a:latin typeface="UltimativyMF" panose="01000503000000020003" pitchFamily="50" charset="-79"/>
                <a:cs typeface="UltimativyMF" panose="01000503000000020003" pitchFamily="50" charset="-79"/>
              </a:rPr>
              <a:t>רילז מייצרים את המעורבות הגדולה ביותר – סרטוני וידאו קצרים</a:t>
            </a:r>
            <a:br>
              <a:rPr lang="en-US" sz="1600" dirty="0">
                <a:solidFill>
                  <a:srgbClr val="3A8B94"/>
                </a:solidFill>
                <a:latin typeface="UltimativyMF" panose="01000503000000020003" pitchFamily="50" charset="-79"/>
                <a:cs typeface="UltimativyMF" panose="01000503000000020003" pitchFamily="50" charset="-79"/>
              </a:rPr>
            </a:br>
            <a:endParaRPr lang="he-IL" sz="1600" dirty="0">
              <a:solidFill>
                <a:srgbClr val="3A8B94"/>
              </a:solidFill>
              <a:latin typeface="UltimativyMF" panose="01000503000000020003" pitchFamily="50" charset="-79"/>
              <a:cs typeface="UltimativyMF" panose="01000503000000020003" pitchFamily="50" charset="-79"/>
            </a:endParaRPr>
          </a:p>
        </p:txBody>
      </p:sp>
      <p:sp>
        <p:nvSpPr>
          <p:cNvPr id="20" name="TextBox 19">
            <a:extLst>
              <a:ext uri="{FF2B5EF4-FFF2-40B4-BE49-F238E27FC236}">
                <a16:creationId xmlns:a16="http://schemas.microsoft.com/office/drawing/2014/main" id="{29FF1A5B-F283-7567-BC2C-062536B7984D}"/>
              </a:ext>
            </a:extLst>
          </p:cNvPr>
          <p:cNvSpPr txBox="1"/>
          <p:nvPr/>
        </p:nvSpPr>
        <p:spPr>
          <a:xfrm>
            <a:off x="-2794109" y="3394055"/>
            <a:ext cx="7147806" cy="584775"/>
          </a:xfrm>
          <a:prstGeom prst="rect">
            <a:avLst/>
          </a:prstGeom>
          <a:noFill/>
        </p:spPr>
        <p:txBody>
          <a:bodyPr wrap="square">
            <a:spAutoFit/>
          </a:bodyPr>
          <a:lstStyle/>
          <a:p>
            <a:pPr marL="285750" indent="-285750" algn="r" rtl="1">
              <a:buFontTx/>
              <a:buChar char="-"/>
            </a:pPr>
            <a:r>
              <a:rPr lang="he-IL" sz="1600" dirty="0">
                <a:solidFill>
                  <a:srgbClr val="3A8B94"/>
                </a:solidFill>
                <a:latin typeface="UltimativyMF" panose="01000503000000020003" pitchFamily="50" charset="-79"/>
                <a:cs typeface="UltimativyMF" panose="01000503000000020003" pitchFamily="50" charset="-79"/>
              </a:rPr>
              <a:t>הרשת החברתית הגדולה ביותר</a:t>
            </a:r>
          </a:p>
          <a:p>
            <a:pPr marL="285750" indent="-285750" algn="r" rtl="1">
              <a:buFontTx/>
              <a:buChar char="-"/>
            </a:pPr>
            <a:r>
              <a:rPr lang="he-IL" sz="1600" dirty="0">
                <a:solidFill>
                  <a:srgbClr val="3A8B94"/>
                </a:solidFill>
                <a:latin typeface="UltimativyMF" panose="01000503000000020003" pitchFamily="50" charset="-79"/>
                <a:cs typeface="UltimativyMF" panose="01000503000000020003" pitchFamily="50" charset="-79"/>
              </a:rPr>
              <a:t>בוגרת יותר ( 25 ומעלה )</a:t>
            </a:r>
          </a:p>
        </p:txBody>
      </p:sp>
    </p:spTree>
    <p:extLst>
      <p:ext uri="{BB962C8B-B14F-4D97-AF65-F5344CB8AC3E}">
        <p14:creationId xmlns:p14="http://schemas.microsoft.com/office/powerpoint/2010/main" val="13516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28829" y="67324"/>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816694" y="304055"/>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2" name="Image" descr="Image">
            <a:extLst>
              <a:ext uri="{FF2B5EF4-FFF2-40B4-BE49-F238E27FC236}">
                <a16:creationId xmlns:a16="http://schemas.microsoft.com/office/drawing/2014/main" id="{29A20AC8-143E-4BE2-CE3E-7C0652A97ACE}"/>
              </a:ext>
            </a:extLst>
          </p:cNvPr>
          <p:cNvPicPr>
            <a:picLocks noChangeAspect="1"/>
          </p:cNvPicPr>
          <p:nvPr/>
        </p:nvPicPr>
        <p:blipFill>
          <a:blip r:embed="rId5"/>
          <a:stretch>
            <a:fillRect/>
          </a:stretch>
        </p:blipFill>
        <p:spPr>
          <a:xfrm>
            <a:off x="2957702" y="-253551"/>
            <a:ext cx="6672696" cy="2670800"/>
          </a:xfrm>
          <a:prstGeom prst="rect">
            <a:avLst/>
          </a:prstGeom>
          <a:ln w="12700">
            <a:miter lim="400000"/>
          </a:ln>
        </p:spPr>
      </p:pic>
      <p:sp>
        <p:nvSpPr>
          <p:cNvPr id="3" name="TextBox 2">
            <a:extLst>
              <a:ext uri="{FF2B5EF4-FFF2-40B4-BE49-F238E27FC236}">
                <a16:creationId xmlns:a16="http://schemas.microsoft.com/office/drawing/2014/main" id="{FA1D07C2-F184-40C0-9A6B-B0C4CB559B2F}"/>
              </a:ext>
            </a:extLst>
          </p:cNvPr>
          <p:cNvSpPr txBox="1"/>
          <p:nvPr/>
        </p:nvSpPr>
        <p:spPr>
          <a:xfrm>
            <a:off x="2957702" y="670227"/>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כיצד?</a:t>
            </a:r>
          </a:p>
        </p:txBody>
      </p:sp>
      <p:pic>
        <p:nvPicPr>
          <p:cNvPr id="4" name="Picture 3">
            <a:extLst>
              <a:ext uri="{FF2B5EF4-FFF2-40B4-BE49-F238E27FC236}">
                <a16:creationId xmlns:a16="http://schemas.microsoft.com/office/drawing/2014/main" id="{FD3243AB-E01B-5872-E05F-4B7BAC520915}"/>
              </a:ext>
            </a:extLst>
          </p:cNvPr>
          <p:cNvPicPr>
            <a:picLocks noChangeAspect="1"/>
          </p:cNvPicPr>
          <p:nvPr/>
        </p:nvPicPr>
        <p:blipFill>
          <a:blip r:embed="rId6"/>
          <a:stretch>
            <a:fillRect/>
          </a:stretch>
        </p:blipFill>
        <p:spPr>
          <a:xfrm>
            <a:off x="956155" y="4424156"/>
            <a:ext cx="4711434" cy="1399832"/>
          </a:xfrm>
          <a:prstGeom prst="rect">
            <a:avLst/>
          </a:prstGeom>
        </p:spPr>
      </p:pic>
      <p:pic>
        <p:nvPicPr>
          <p:cNvPr id="8" name="Picture 7">
            <a:extLst>
              <a:ext uri="{FF2B5EF4-FFF2-40B4-BE49-F238E27FC236}">
                <a16:creationId xmlns:a16="http://schemas.microsoft.com/office/drawing/2014/main" id="{BA6807AB-29CB-A6E1-FF7C-44E218EFDFC0}"/>
              </a:ext>
            </a:extLst>
          </p:cNvPr>
          <p:cNvPicPr>
            <a:picLocks noChangeAspect="1"/>
          </p:cNvPicPr>
          <p:nvPr/>
        </p:nvPicPr>
        <p:blipFill>
          <a:blip r:embed="rId7"/>
          <a:stretch>
            <a:fillRect/>
          </a:stretch>
        </p:blipFill>
        <p:spPr>
          <a:xfrm>
            <a:off x="2298980" y="2428198"/>
            <a:ext cx="842334" cy="824638"/>
          </a:xfrm>
          <a:prstGeom prst="rect">
            <a:avLst/>
          </a:prstGeom>
        </p:spPr>
      </p:pic>
      <p:pic>
        <p:nvPicPr>
          <p:cNvPr id="12" name="Picture 11">
            <a:extLst>
              <a:ext uri="{FF2B5EF4-FFF2-40B4-BE49-F238E27FC236}">
                <a16:creationId xmlns:a16="http://schemas.microsoft.com/office/drawing/2014/main" id="{4268B01E-3562-9EEA-68CB-FC65E32A5A82}"/>
              </a:ext>
            </a:extLst>
          </p:cNvPr>
          <p:cNvPicPr>
            <a:picLocks noChangeAspect="1"/>
          </p:cNvPicPr>
          <p:nvPr/>
        </p:nvPicPr>
        <p:blipFill>
          <a:blip r:embed="rId8"/>
          <a:stretch>
            <a:fillRect/>
          </a:stretch>
        </p:blipFill>
        <p:spPr>
          <a:xfrm>
            <a:off x="8024120" y="2457564"/>
            <a:ext cx="1026568" cy="962407"/>
          </a:xfrm>
          <a:prstGeom prst="rect">
            <a:avLst/>
          </a:prstGeom>
        </p:spPr>
      </p:pic>
      <p:pic>
        <p:nvPicPr>
          <p:cNvPr id="14" name="Picture 13">
            <a:extLst>
              <a:ext uri="{FF2B5EF4-FFF2-40B4-BE49-F238E27FC236}">
                <a16:creationId xmlns:a16="http://schemas.microsoft.com/office/drawing/2014/main" id="{5FC24BC9-CF53-D9D5-B21D-DAC6C6FA87C8}"/>
              </a:ext>
            </a:extLst>
          </p:cNvPr>
          <p:cNvPicPr>
            <a:picLocks noChangeAspect="1"/>
          </p:cNvPicPr>
          <p:nvPr/>
        </p:nvPicPr>
        <p:blipFill>
          <a:blip r:embed="rId9"/>
          <a:stretch>
            <a:fillRect/>
          </a:stretch>
        </p:blipFill>
        <p:spPr>
          <a:xfrm>
            <a:off x="6333772" y="4285821"/>
            <a:ext cx="5296639" cy="1428949"/>
          </a:xfrm>
          <a:prstGeom prst="rect">
            <a:avLst/>
          </a:prstGeom>
        </p:spPr>
      </p:pic>
      <p:sp>
        <p:nvSpPr>
          <p:cNvPr id="15" name="TextBox 14">
            <a:extLst>
              <a:ext uri="{FF2B5EF4-FFF2-40B4-BE49-F238E27FC236}">
                <a16:creationId xmlns:a16="http://schemas.microsoft.com/office/drawing/2014/main" id="{1391AE17-45DC-E007-950E-6623CCF2D910}"/>
              </a:ext>
            </a:extLst>
          </p:cNvPr>
          <p:cNvSpPr txBox="1"/>
          <p:nvPr/>
        </p:nvSpPr>
        <p:spPr>
          <a:xfrm>
            <a:off x="3935895" y="3474063"/>
            <a:ext cx="7147806" cy="584775"/>
          </a:xfrm>
          <a:prstGeom prst="rect">
            <a:avLst/>
          </a:prstGeom>
          <a:noFill/>
        </p:spPr>
        <p:txBody>
          <a:bodyPr wrap="square">
            <a:spAutoFit/>
          </a:bodyPr>
          <a:lstStyle/>
          <a:p>
            <a:pPr marL="285750" indent="-285750" algn="r" rtl="1">
              <a:buFontTx/>
              <a:buChar char="-"/>
            </a:pPr>
            <a:r>
              <a:rPr lang="he-IL" sz="1600" dirty="0">
                <a:solidFill>
                  <a:srgbClr val="3A8B94"/>
                </a:solidFill>
                <a:latin typeface="UltimativyMF" panose="01000503000000020003" pitchFamily="50" charset="-79"/>
                <a:cs typeface="UltimativyMF" panose="01000503000000020003" pitchFamily="50" charset="-79"/>
              </a:rPr>
              <a:t>קהל משכיל יותר</a:t>
            </a:r>
          </a:p>
          <a:p>
            <a:pPr marL="285750" indent="-285750" algn="r" rtl="1">
              <a:buFontTx/>
              <a:buChar char="-"/>
            </a:pPr>
            <a:r>
              <a:rPr lang="he-IL" sz="1600" dirty="0">
                <a:solidFill>
                  <a:srgbClr val="3A8B94"/>
                </a:solidFill>
                <a:latin typeface="UltimativyMF" panose="01000503000000020003" pitchFamily="50" charset="-79"/>
                <a:cs typeface="UltimativyMF" panose="01000503000000020003" pitchFamily="50" charset="-79"/>
              </a:rPr>
              <a:t>מקום ליצירת דיון ושיתוף תוכן אקטואלי</a:t>
            </a:r>
          </a:p>
        </p:txBody>
      </p:sp>
      <p:sp>
        <p:nvSpPr>
          <p:cNvPr id="16" name="TextBox 15">
            <a:extLst>
              <a:ext uri="{FF2B5EF4-FFF2-40B4-BE49-F238E27FC236}">
                <a16:creationId xmlns:a16="http://schemas.microsoft.com/office/drawing/2014/main" id="{C70EB7E2-6C26-A1FF-3066-2B5BA1B18DCD}"/>
              </a:ext>
            </a:extLst>
          </p:cNvPr>
          <p:cNvSpPr txBox="1"/>
          <p:nvPr/>
        </p:nvSpPr>
        <p:spPr>
          <a:xfrm>
            <a:off x="-1480217" y="3459482"/>
            <a:ext cx="7147806" cy="1569660"/>
          </a:xfrm>
          <a:prstGeom prst="rect">
            <a:avLst/>
          </a:prstGeom>
          <a:noFill/>
        </p:spPr>
        <p:txBody>
          <a:bodyPr wrap="square">
            <a:spAutoFit/>
          </a:bodyPr>
          <a:lstStyle/>
          <a:p>
            <a:pPr marL="285750" indent="-285750" algn="r" rtl="1">
              <a:buFontTx/>
              <a:buChar char="-"/>
            </a:pPr>
            <a:r>
              <a:rPr lang="he-IL" sz="1600" dirty="0">
                <a:solidFill>
                  <a:srgbClr val="3A8B94"/>
                </a:solidFill>
                <a:latin typeface="UltimativyMF" panose="01000503000000020003" pitchFamily="50" charset="-79"/>
                <a:cs typeface="UltimativyMF" panose="01000503000000020003" pitchFamily="50" charset="-79"/>
              </a:rPr>
              <a:t>הרשת החברתית הצומחת ביותר, הכי הרבה זמן מסך</a:t>
            </a:r>
          </a:p>
          <a:p>
            <a:pPr marL="285750" indent="-285750" algn="r" rtl="1">
              <a:buFontTx/>
              <a:buChar char="-"/>
            </a:pPr>
            <a:r>
              <a:rPr lang="he-IL" sz="1600" dirty="0">
                <a:solidFill>
                  <a:srgbClr val="3A8B94"/>
                </a:solidFill>
                <a:latin typeface="UltimativyMF" panose="01000503000000020003" pitchFamily="50" charset="-79"/>
                <a:cs typeface="UltimativyMF" panose="01000503000000020003" pitchFamily="50" charset="-79"/>
              </a:rPr>
              <a:t>עבודה עם משפיענים</a:t>
            </a:r>
          </a:p>
          <a:p>
            <a:pPr marL="285750" indent="-285750" algn="r" rtl="1">
              <a:buFontTx/>
              <a:buChar char="-"/>
            </a:pPr>
            <a:r>
              <a:rPr lang="he-IL" sz="1600" dirty="0">
                <a:solidFill>
                  <a:srgbClr val="3A8B94"/>
                </a:solidFill>
                <a:latin typeface="UltimativyMF" panose="01000503000000020003" pitchFamily="50" charset="-79"/>
                <a:cs typeface="UltimativyMF" panose="01000503000000020003" pitchFamily="50" charset="-79"/>
              </a:rPr>
              <a:t>הרשת מתבגרת כדי להתאים עצמה למפרסמים וצרכים עסקיים </a:t>
            </a:r>
          </a:p>
          <a:p>
            <a:pPr marL="285750" indent="-285750" algn="r" rtl="1">
              <a:buFontTx/>
              <a:buChar char="-"/>
            </a:pPr>
            <a:endParaRPr lang="en-US" sz="1600" dirty="0">
              <a:solidFill>
                <a:srgbClr val="3A8B94"/>
              </a:solidFill>
              <a:latin typeface="UltimativyMF" panose="01000503000000020003" pitchFamily="50" charset="-79"/>
              <a:cs typeface="UltimativyMF" panose="01000503000000020003" pitchFamily="50" charset="-79"/>
            </a:endParaRPr>
          </a:p>
          <a:p>
            <a:pPr algn="r" rtl="1"/>
            <a:br>
              <a:rPr lang="en-US" sz="1600" dirty="0">
                <a:solidFill>
                  <a:srgbClr val="3A8B94"/>
                </a:solidFill>
                <a:latin typeface="UltimativyMF" panose="01000503000000020003" pitchFamily="50" charset="-79"/>
                <a:cs typeface="UltimativyMF" panose="01000503000000020003" pitchFamily="50" charset="-79"/>
              </a:rPr>
            </a:br>
            <a:endParaRPr lang="he-IL" sz="1600" dirty="0">
              <a:solidFill>
                <a:srgbClr val="3A8B94"/>
              </a:solidFill>
              <a:latin typeface="UltimativyMF" panose="01000503000000020003" pitchFamily="50" charset="-79"/>
              <a:cs typeface="UltimativyMF" panose="01000503000000020003" pitchFamily="50" charset="-79"/>
            </a:endParaRPr>
          </a:p>
        </p:txBody>
      </p:sp>
    </p:spTree>
    <p:extLst>
      <p:ext uri="{BB962C8B-B14F-4D97-AF65-F5344CB8AC3E}">
        <p14:creationId xmlns:p14="http://schemas.microsoft.com/office/powerpoint/2010/main" val="9761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1" y="0"/>
            <a:ext cx="12192000" cy="6858000"/>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816694" y="304055"/>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2" name="Image" descr="Image">
            <a:extLst>
              <a:ext uri="{FF2B5EF4-FFF2-40B4-BE49-F238E27FC236}">
                <a16:creationId xmlns:a16="http://schemas.microsoft.com/office/drawing/2014/main" id="{29A20AC8-143E-4BE2-CE3E-7C0652A97ACE}"/>
              </a:ext>
            </a:extLst>
          </p:cNvPr>
          <p:cNvPicPr>
            <a:picLocks noChangeAspect="1"/>
          </p:cNvPicPr>
          <p:nvPr/>
        </p:nvPicPr>
        <p:blipFill>
          <a:blip r:embed="rId5"/>
          <a:stretch>
            <a:fillRect/>
          </a:stretch>
        </p:blipFill>
        <p:spPr>
          <a:xfrm>
            <a:off x="2957702" y="-253551"/>
            <a:ext cx="6672696" cy="2670800"/>
          </a:xfrm>
          <a:prstGeom prst="rect">
            <a:avLst/>
          </a:prstGeom>
          <a:ln w="12700">
            <a:miter lim="400000"/>
          </a:ln>
        </p:spPr>
      </p:pic>
      <p:sp>
        <p:nvSpPr>
          <p:cNvPr id="3" name="TextBox 2">
            <a:extLst>
              <a:ext uri="{FF2B5EF4-FFF2-40B4-BE49-F238E27FC236}">
                <a16:creationId xmlns:a16="http://schemas.microsoft.com/office/drawing/2014/main" id="{FA1D07C2-F184-40C0-9A6B-B0C4CB559B2F}"/>
              </a:ext>
            </a:extLst>
          </p:cNvPr>
          <p:cNvSpPr txBox="1"/>
          <p:nvPr/>
        </p:nvSpPr>
        <p:spPr>
          <a:xfrm>
            <a:off x="2957702" y="670227"/>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כיצד?</a:t>
            </a:r>
          </a:p>
        </p:txBody>
      </p:sp>
      <p:pic>
        <p:nvPicPr>
          <p:cNvPr id="6" name="Picture 5">
            <a:extLst>
              <a:ext uri="{FF2B5EF4-FFF2-40B4-BE49-F238E27FC236}">
                <a16:creationId xmlns:a16="http://schemas.microsoft.com/office/drawing/2014/main" id="{BF28FBDF-8C81-D90B-6F9E-0C76E3A54B3C}"/>
              </a:ext>
            </a:extLst>
          </p:cNvPr>
          <p:cNvPicPr>
            <a:picLocks noChangeAspect="1"/>
          </p:cNvPicPr>
          <p:nvPr/>
        </p:nvPicPr>
        <p:blipFill>
          <a:blip r:embed="rId6"/>
          <a:stretch>
            <a:fillRect/>
          </a:stretch>
        </p:blipFill>
        <p:spPr>
          <a:xfrm>
            <a:off x="1407867" y="4694667"/>
            <a:ext cx="4953691" cy="1590897"/>
          </a:xfrm>
          <a:prstGeom prst="rect">
            <a:avLst/>
          </a:prstGeom>
        </p:spPr>
      </p:pic>
      <p:pic>
        <p:nvPicPr>
          <p:cNvPr id="9" name="Picture 8">
            <a:extLst>
              <a:ext uri="{FF2B5EF4-FFF2-40B4-BE49-F238E27FC236}">
                <a16:creationId xmlns:a16="http://schemas.microsoft.com/office/drawing/2014/main" id="{934506C1-8950-13D5-B845-5C082A67E746}"/>
              </a:ext>
            </a:extLst>
          </p:cNvPr>
          <p:cNvPicPr>
            <a:picLocks noChangeAspect="1"/>
          </p:cNvPicPr>
          <p:nvPr/>
        </p:nvPicPr>
        <p:blipFill>
          <a:blip r:embed="rId7"/>
          <a:stretch>
            <a:fillRect/>
          </a:stretch>
        </p:blipFill>
        <p:spPr>
          <a:xfrm>
            <a:off x="2792929" y="2500435"/>
            <a:ext cx="1316953" cy="1055523"/>
          </a:xfrm>
          <a:prstGeom prst="rect">
            <a:avLst/>
          </a:prstGeom>
        </p:spPr>
      </p:pic>
      <p:pic>
        <p:nvPicPr>
          <p:cNvPr id="11" name="Picture 10">
            <a:extLst>
              <a:ext uri="{FF2B5EF4-FFF2-40B4-BE49-F238E27FC236}">
                <a16:creationId xmlns:a16="http://schemas.microsoft.com/office/drawing/2014/main" id="{D51C7415-ED42-C764-A3F8-418CC4AE61FA}"/>
              </a:ext>
            </a:extLst>
          </p:cNvPr>
          <p:cNvPicPr>
            <a:picLocks noChangeAspect="1"/>
          </p:cNvPicPr>
          <p:nvPr/>
        </p:nvPicPr>
        <p:blipFill>
          <a:blip r:embed="rId8"/>
          <a:stretch>
            <a:fillRect/>
          </a:stretch>
        </p:blipFill>
        <p:spPr>
          <a:xfrm>
            <a:off x="6537960" y="4454026"/>
            <a:ext cx="5477639" cy="1714739"/>
          </a:xfrm>
          <a:prstGeom prst="rect">
            <a:avLst/>
          </a:prstGeom>
        </p:spPr>
      </p:pic>
      <p:pic>
        <p:nvPicPr>
          <p:cNvPr id="15" name="Picture 14">
            <a:extLst>
              <a:ext uri="{FF2B5EF4-FFF2-40B4-BE49-F238E27FC236}">
                <a16:creationId xmlns:a16="http://schemas.microsoft.com/office/drawing/2014/main" id="{60BBEE95-770F-018B-1AA2-B867F890633D}"/>
              </a:ext>
            </a:extLst>
          </p:cNvPr>
          <p:cNvPicPr>
            <a:picLocks noChangeAspect="1"/>
          </p:cNvPicPr>
          <p:nvPr/>
        </p:nvPicPr>
        <p:blipFill>
          <a:blip r:embed="rId9"/>
          <a:stretch>
            <a:fillRect/>
          </a:stretch>
        </p:blipFill>
        <p:spPr>
          <a:xfrm>
            <a:off x="8153600" y="2530931"/>
            <a:ext cx="1318253" cy="994530"/>
          </a:xfrm>
          <a:prstGeom prst="rect">
            <a:avLst/>
          </a:prstGeom>
        </p:spPr>
      </p:pic>
      <p:sp>
        <p:nvSpPr>
          <p:cNvPr id="16" name="TextBox 15">
            <a:extLst>
              <a:ext uri="{FF2B5EF4-FFF2-40B4-BE49-F238E27FC236}">
                <a16:creationId xmlns:a16="http://schemas.microsoft.com/office/drawing/2014/main" id="{48CB8E85-D0A7-7F55-C0C4-FFE231708F2B}"/>
              </a:ext>
            </a:extLst>
          </p:cNvPr>
          <p:cNvSpPr txBox="1"/>
          <p:nvPr/>
        </p:nvSpPr>
        <p:spPr>
          <a:xfrm>
            <a:off x="2883844" y="3742293"/>
            <a:ext cx="7147806" cy="830997"/>
          </a:xfrm>
          <a:prstGeom prst="rect">
            <a:avLst/>
          </a:prstGeom>
          <a:noFill/>
        </p:spPr>
        <p:txBody>
          <a:bodyPr wrap="square">
            <a:spAutoFit/>
          </a:bodyPr>
          <a:lstStyle/>
          <a:p>
            <a:pPr marL="285750" indent="-285750" algn="r" rtl="1">
              <a:buFontTx/>
              <a:buChar char="-"/>
            </a:pPr>
            <a:r>
              <a:rPr lang="he-IL" sz="1600" dirty="0">
                <a:solidFill>
                  <a:srgbClr val="3A8B94"/>
                </a:solidFill>
                <a:latin typeface="UltimativyMF" panose="01000503000000020003" pitchFamily="50" charset="-79"/>
                <a:cs typeface="UltimativyMF" panose="01000503000000020003" pitchFamily="50" charset="-79"/>
              </a:rPr>
              <a:t>סקאלה רחבה של גילאים</a:t>
            </a:r>
          </a:p>
          <a:p>
            <a:pPr marL="285750" indent="-285750" algn="r" rtl="1">
              <a:buFontTx/>
              <a:buChar char="-"/>
            </a:pPr>
            <a:r>
              <a:rPr lang="he-IL" sz="1600" dirty="0">
                <a:solidFill>
                  <a:srgbClr val="3A8B94"/>
                </a:solidFill>
                <a:latin typeface="UltimativyMF" panose="01000503000000020003" pitchFamily="50" charset="-79"/>
                <a:cs typeface="UltimativyMF" panose="01000503000000020003" pitchFamily="50" charset="-79"/>
              </a:rPr>
              <a:t>צריכת תוכן בידורית </a:t>
            </a:r>
          </a:p>
          <a:p>
            <a:pPr algn="r" rtl="1"/>
            <a:r>
              <a:rPr lang="he-IL" sz="1600" dirty="0">
                <a:solidFill>
                  <a:srgbClr val="3A8B94"/>
                </a:solidFill>
                <a:latin typeface="UltimativyMF" panose="01000503000000020003" pitchFamily="50" charset="-79"/>
                <a:cs typeface="UltimativyMF" panose="01000503000000020003" pitchFamily="50" charset="-79"/>
              </a:rPr>
              <a:t>- </a:t>
            </a:r>
            <a:r>
              <a:rPr lang="en-US" sz="1600" dirty="0">
                <a:solidFill>
                  <a:srgbClr val="3A8B94"/>
                </a:solidFill>
                <a:latin typeface="UltimativyMF" panose="01000503000000020003" pitchFamily="50" charset="-79"/>
                <a:cs typeface="UltimativyMF" panose="01000503000000020003" pitchFamily="50" charset="-79"/>
              </a:rPr>
              <a:t> </a:t>
            </a:r>
            <a:r>
              <a:rPr lang="en-US" sz="1600" dirty="0" err="1">
                <a:solidFill>
                  <a:srgbClr val="3A8B94"/>
                </a:solidFill>
                <a:latin typeface="UltimativyMF" panose="01000503000000020003" pitchFamily="50" charset="-79"/>
                <a:cs typeface="UltimativyMF" panose="01000503000000020003" pitchFamily="50" charset="-79"/>
              </a:rPr>
              <a:t>Youtube</a:t>
            </a:r>
            <a:r>
              <a:rPr lang="en-US" sz="1600" dirty="0">
                <a:solidFill>
                  <a:srgbClr val="3A8B94"/>
                </a:solidFill>
                <a:latin typeface="UltimativyMF" panose="01000503000000020003" pitchFamily="50" charset="-79"/>
                <a:cs typeface="UltimativyMF" panose="01000503000000020003" pitchFamily="50" charset="-79"/>
              </a:rPr>
              <a:t> shorts</a:t>
            </a:r>
            <a:endParaRPr lang="he-IL" sz="1600" dirty="0">
              <a:solidFill>
                <a:srgbClr val="3A8B94"/>
              </a:solidFill>
              <a:latin typeface="UltimativyMF" panose="01000503000000020003" pitchFamily="50" charset="-79"/>
              <a:cs typeface="UltimativyMF" panose="01000503000000020003" pitchFamily="50" charset="-79"/>
            </a:endParaRPr>
          </a:p>
        </p:txBody>
      </p:sp>
      <p:sp>
        <p:nvSpPr>
          <p:cNvPr id="17" name="TextBox 16">
            <a:extLst>
              <a:ext uri="{FF2B5EF4-FFF2-40B4-BE49-F238E27FC236}">
                <a16:creationId xmlns:a16="http://schemas.microsoft.com/office/drawing/2014/main" id="{CBFFA2E3-C652-42CB-122F-54261220F74B}"/>
              </a:ext>
            </a:extLst>
          </p:cNvPr>
          <p:cNvSpPr txBox="1"/>
          <p:nvPr/>
        </p:nvSpPr>
        <p:spPr>
          <a:xfrm>
            <a:off x="-2850410" y="3678493"/>
            <a:ext cx="7147806" cy="584775"/>
          </a:xfrm>
          <a:prstGeom prst="rect">
            <a:avLst/>
          </a:prstGeom>
          <a:noFill/>
        </p:spPr>
        <p:txBody>
          <a:bodyPr wrap="square">
            <a:spAutoFit/>
          </a:bodyPr>
          <a:lstStyle/>
          <a:p>
            <a:pPr marL="285750" indent="-285750" algn="r" rtl="1">
              <a:buFontTx/>
              <a:buChar char="-"/>
            </a:pPr>
            <a:r>
              <a:rPr lang="he-IL" sz="1600" dirty="0">
                <a:solidFill>
                  <a:srgbClr val="3A8B94"/>
                </a:solidFill>
                <a:latin typeface="UltimativyMF" panose="01000503000000020003" pitchFamily="50" charset="-79"/>
                <a:cs typeface="UltimativyMF" panose="01000503000000020003" pitchFamily="50" charset="-79"/>
              </a:rPr>
              <a:t>קהל צעיר – דור ה</a:t>
            </a:r>
            <a:r>
              <a:rPr lang="en-US" sz="1600" dirty="0">
                <a:solidFill>
                  <a:srgbClr val="3A8B94"/>
                </a:solidFill>
                <a:latin typeface="UltimativyMF" panose="01000503000000020003" pitchFamily="50" charset="-79"/>
                <a:cs typeface="UltimativyMF" panose="01000503000000020003" pitchFamily="50" charset="-79"/>
              </a:rPr>
              <a:t>Z</a:t>
            </a:r>
            <a:endParaRPr lang="he-IL" sz="1600" dirty="0">
              <a:solidFill>
                <a:srgbClr val="3A8B94"/>
              </a:solidFill>
              <a:latin typeface="UltimativyMF" panose="01000503000000020003" pitchFamily="50" charset="-79"/>
              <a:cs typeface="UltimativyMF" panose="01000503000000020003" pitchFamily="50" charset="-79"/>
            </a:endParaRPr>
          </a:p>
          <a:p>
            <a:pPr marL="285750" indent="-285750" algn="r" rtl="1">
              <a:buFontTx/>
              <a:buChar char="-"/>
            </a:pPr>
            <a:r>
              <a:rPr lang="he-IL" sz="1600" dirty="0">
                <a:solidFill>
                  <a:srgbClr val="3A8B94"/>
                </a:solidFill>
                <a:latin typeface="UltimativyMF" panose="01000503000000020003" pitchFamily="50" charset="-79"/>
                <a:cs typeface="UltimativyMF" panose="01000503000000020003" pitchFamily="50" charset="-79"/>
              </a:rPr>
              <a:t>מקום להתעדכן בטרנדים</a:t>
            </a:r>
          </a:p>
        </p:txBody>
      </p:sp>
    </p:spTree>
    <p:extLst>
      <p:ext uri="{BB962C8B-B14F-4D97-AF65-F5344CB8AC3E}">
        <p14:creationId xmlns:p14="http://schemas.microsoft.com/office/powerpoint/2010/main" val="132723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64263" y="-20548"/>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807537" y="233353"/>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3" name="Picture 2" descr="Graphical user interface, application&#10;&#10;Description automatically generated">
            <a:extLst>
              <a:ext uri="{FF2B5EF4-FFF2-40B4-BE49-F238E27FC236}">
                <a16:creationId xmlns:a16="http://schemas.microsoft.com/office/drawing/2014/main" id="{C259A984-2223-4DCE-93D3-E1100A2BA9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758" y="2739064"/>
            <a:ext cx="4748089" cy="267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823BAAAA-D3BC-4AC1-A2DF-0F4565DDB0FB}"/>
              </a:ext>
            </a:extLst>
          </p:cNvPr>
          <p:cNvPicPr>
            <a:picLocks noChangeAspect="1"/>
          </p:cNvPicPr>
          <p:nvPr/>
        </p:nvPicPr>
        <p:blipFill>
          <a:blip r:embed="rId6"/>
          <a:stretch>
            <a:fillRect/>
          </a:stretch>
        </p:blipFill>
        <p:spPr>
          <a:xfrm>
            <a:off x="9105877" y="1941627"/>
            <a:ext cx="2650717" cy="3965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46D455EC-CB38-49D6-8E43-F6F30FB84DA9}"/>
              </a:ext>
            </a:extLst>
          </p:cNvPr>
          <p:cNvPicPr>
            <a:picLocks noChangeAspect="1"/>
          </p:cNvPicPr>
          <p:nvPr/>
        </p:nvPicPr>
        <p:blipFill>
          <a:blip r:embed="rId7"/>
          <a:stretch>
            <a:fillRect/>
          </a:stretch>
        </p:blipFill>
        <p:spPr>
          <a:xfrm>
            <a:off x="435406" y="2693591"/>
            <a:ext cx="3188396" cy="2670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 descr="Image">
            <a:extLst>
              <a:ext uri="{FF2B5EF4-FFF2-40B4-BE49-F238E27FC236}">
                <a16:creationId xmlns:a16="http://schemas.microsoft.com/office/drawing/2014/main" id="{E9092230-BEFD-4145-B0CB-AA7324A9DB63}"/>
              </a:ext>
            </a:extLst>
          </p:cNvPr>
          <p:cNvPicPr>
            <a:picLocks noChangeAspect="1"/>
          </p:cNvPicPr>
          <p:nvPr/>
        </p:nvPicPr>
        <p:blipFill>
          <a:blip r:embed="rId8"/>
          <a:stretch>
            <a:fillRect/>
          </a:stretch>
        </p:blipFill>
        <p:spPr>
          <a:xfrm>
            <a:off x="2950382" y="158210"/>
            <a:ext cx="6672696" cy="2670800"/>
          </a:xfrm>
          <a:prstGeom prst="rect">
            <a:avLst/>
          </a:prstGeom>
          <a:ln w="12700">
            <a:miter lim="400000"/>
          </a:ln>
        </p:spPr>
      </p:pic>
      <p:sp>
        <p:nvSpPr>
          <p:cNvPr id="15" name="TextBox 14">
            <a:extLst>
              <a:ext uri="{FF2B5EF4-FFF2-40B4-BE49-F238E27FC236}">
                <a16:creationId xmlns:a16="http://schemas.microsoft.com/office/drawing/2014/main" id="{284FB8EE-5188-4615-A80D-80AD67BA96F0}"/>
              </a:ext>
            </a:extLst>
          </p:cNvPr>
          <p:cNvSpPr txBox="1"/>
          <p:nvPr/>
        </p:nvSpPr>
        <p:spPr>
          <a:xfrm>
            <a:off x="3198555" y="1018297"/>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איפה אפי?!</a:t>
            </a:r>
          </a:p>
        </p:txBody>
      </p:sp>
    </p:spTree>
    <p:extLst>
      <p:ext uri="{BB962C8B-B14F-4D97-AF65-F5344CB8AC3E}">
        <p14:creationId xmlns:p14="http://schemas.microsoft.com/office/powerpoint/2010/main" val="18861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28829" y="67324"/>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816694" y="304055"/>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2" name="Image" descr="Image">
            <a:extLst>
              <a:ext uri="{FF2B5EF4-FFF2-40B4-BE49-F238E27FC236}">
                <a16:creationId xmlns:a16="http://schemas.microsoft.com/office/drawing/2014/main" id="{29A20AC8-143E-4BE2-CE3E-7C0652A97ACE}"/>
              </a:ext>
            </a:extLst>
          </p:cNvPr>
          <p:cNvPicPr>
            <a:picLocks noChangeAspect="1"/>
          </p:cNvPicPr>
          <p:nvPr/>
        </p:nvPicPr>
        <p:blipFill>
          <a:blip r:embed="rId5"/>
          <a:stretch>
            <a:fillRect/>
          </a:stretch>
        </p:blipFill>
        <p:spPr>
          <a:xfrm>
            <a:off x="2720147" y="24177"/>
            <a:ext cx="6672696" cy="2670800"/>
          </a:xfrm>
          <a:prstGeom prst="rect">
            <a:avLst/>
          </a:prstGeom>
          <a:ln w="12700">
            <a:miter lim="400000"/>
          </a:ln>
        </p:spPr>
      </p:pic>
      <p:sp>
        <p:nvSpPr>
          <p:cNvPr id="3" name="TextBox 2">
            <a:extLst>
              <a:ext uri="{FF2B5EF4-FFF2-40B4-BE49-F238E27FC236}">
                <a16:creationId xmlns:a16="http://schemas.microsoft.com/office/drawing/2014/main" id="{FA1D07C2-F184-40C0-9A6B-B0C4CB559B2F}"/>
              </a:ext>
            </a:extLst>
          </p:cNvPr>
          <p:cNvSpPr txBox="1"/>
          <p:nvPr/>
        </p:nvSpPr>
        <p:spPr>
          <a:xfrm>
            <a:off x="2968320" y="884264"/>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כיצד?</a:t>
            </a:r>
          </a:p>
        </p:txBody>
      </p:sp>
      <p:pic>
        <p:nvPicPr>
          <p:cNvPr id="5" name="Picture 4">
            <a:extLst>
              <a:ext uri="{FF2B5EF4-FFF2-40B4-BE49-F238E27FC236}">
                <a16:creationId xmlns:a16="http://schemas.microsoft.com/office/drawing/2014/main" id="{5CA0F5D5-6585-1D9A-50A9-439379A8CE67}"/>
              </a:ext>
            </a:extLst>
          </p:cNvPr>
          <p:cNvPicPr>
            <a:picLocks noChangeAspect="1"/>
          </p:cNvPicPr>
          <p:nvPr/>
        </p:nvPicPr>
        <p:blipFill>
          <a:blip r:embed="rId6"/>
          <a:stretch>
            <a:fillRect/>
          </a:stretch>
        </p:blipFill>
        <p:spPr>
          <a:xfrm>
            <a:off x="862418" y="2456795"/>
            <a:ext cx="4735695" cy="2521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52FA58C4-5E4E-86A5-DFCF-3668602FCE90}"/>
              </a:ext>
            </a:extLst>
          </p:cNvPr>
          <p:cNvSpPr txBox="1"/>
          <p:nvPr/>
        </p:nvSpPr>
        <p:spPr>
          <a:xfrm>
            <a:off x="6294050" y="2456795"/>
            <a:ext cx="4069820" cy="4401205"/>
          </a:xfrm>
          <a:prstGeom prst="rect">
            <a:avLst/>
          </a:prstGeom>
          <a:noFill/>
        </p:spPr>
        <p:txBody>
          <a:bodyPr wrap="square">
            <a:spAutoFit/>
          </a:bodyPr>
          <a:lstStyle/>
          <a:p>
            <a:pPr marL="514350" indent="-514350" algn="r" rtl="1">
              <a:buAutoNum type="arabicPeriod"/>
            </a:pPr>
            <a:r>
              <a:rPr lang="he-IL" sz="2000" dirty="0">
                <a:solidFill>
                  <a:srgbClr val="3A8B94"/>
                </a:solidFill>
                <a:latin typeface="UltimativyMF" panose="01000503000000020003" pitchFamily="50" charset="-79"/>
                <a:cs typeface="UltimativyMF" panose="01000503000000020003" pitchFamily="50" charset="-79"/>
              </a:rPr>
              <a:t>צעד ראשון – איתור הפלטפורמות הרלוונטיות לקהל שלי</a:t>
            </a:r>
          </a:p>
          <a:p>
            <a:pPr marL="514350" indent="-514350" algn="r" rtl="1">
              <a:buAutoNum type="arabicPeriod"/>
            </a:pPr>
            <a:r>
              <a:rPr lang="he-IL" sz="2000" dirty="0">
                <a:solidFill>
                  <a:srgbClr val="3A8B94"/>
                </a:solidFill>
                <a:latin typeface="UltimativyMF" panose="01000503000000020003" pitchFamily="50" charset="-79"/>
                <a:cs typeface="UltimativyMF" panose="01000503000000020003" pitchFamily="50" charset="-79"/>
              </a:rPr>
              <a:t>פתיחת פרופיל שליח.ה –ייצוגי, רשמי, לעלות שם תוכן שמייצג את העבודה שלכם בשליחות, לא תוכן אישי. לבדוק אם כבר קיים חשבון מהשליח.ה הקודם</a:t>
            </a:r>
          </a:p>
          <a:p>
            <a:pPr marL="514350" indent="-514350" algn="r" rtl="1">
              <a:buAutoNum type="arabicPeriod"/>
            </a:pPr>
            <a:r>
              <a:rPr lang="he-IL" sz="2000" dirty="0">
                <a:solidFill>
                  <a:srgbClr val="3A8B94"/>
                </a:solidFill>
                <a:latin typeface="UltimativyMF" panose="01000503000000020003" pitchFamily="50" charset="-79"/>
                <a:cs typeface="UltimativyMF" panose="01000503000000020003" pitchFamily="50" charset="-79"/>
              </a:rPr>
              <a:t> יצירת גאנט תוכן והעלאת תכנים בהתאם להצעת הערך הייחודית שלכם, בפינות קבועות ומתעדכנות – פינת המילה העברית השבועית, סלנג, אקטואליה, מקום בארץ לקראת שבת – כל רעיון שמתאים למה שהקהל שלכם מתעניין בו ומחפש </a:t>
            </a:r>
            <a:br>
              <a:rPr lang="en-US" sz="2000" dirty="0">
                <a:solidFill>
                  <a:srgbClr val="3A8B94"/>
                </a:solidFill>
                <a:latin typeface="UltimativyMF" panose="01000503000000020003" pitchFamily="50" charset="-79"/>
                <a:cs typeface="UltimativyMF" panose="01000503000000020003" pitchFamily="50" charset="-79"/>
              </a:rPr>
            </a:br>
            <a:endParaRPr lang="he-IL" sz="2000" dirty="0">
              <a:solidFill>
                <a:srgbClr val="3A8B94"/>
              </a:solidFill>
              <a:latin typeface="UltimativyMF" panose="01000503000000020003" pitchFamily="50" charset="-79"/>
              <a:cs typeface="UltimativyMF" panose="01000503000000020003" pitchFamily="50" charset="-79"/>
            </a:endParaRPr>
          </a:p>
        </p:txBody>
      </p:sp>
    </p:spTree>
    <p:extLst>
      <p:ext uri="{BB962C8B-B14F-4D97-AF65-F5344CB8AC3E}">
        <p14:creationId xmlns:p14="http://schemas.microsoft.com/office/powerpoint/2010/main" val="76868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28829" y="67324"/>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816694" y="304055"/>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2" name="Image" descr="Image">
            <a:extLst>
              <a:ext uri="{FF2B5EF4-FFF2-40B4-BE49-F238E27FC236}">
                <a16:creationId xmlns:a16="http://schemas.microsoft.com/office/drawing/2014/main" id="{29A20AC8-143E-4BE2-CE3E-7C0652A97ACE}"/>
              </a:ext>
            </a:extLst>
          </p:cNvPr>
          <p:cNvPicPr>
            <a:picLocks noChangeAspect="1"/>
          </p:cNvPicPr>
          <p:nvPr/>
        </p:nvPicPr>
        <p:blipFill>
          <a:blip r:embed="rId5"/>
          <a:stretch>
            <a:fillRect/>
          </a:stretch>
        </p:blipFill>
        <p:spPr>
          <a:xfrm>
            <a:off x="2720147" y="-277070"/>
            <a:ext cx="6672696" cy="2670800"/>
          </a:xfrm>
          <a:prstGeom prst="rect">
            <a:avLst/>
          </a:prstGeom>
          <a:ln w="12700">
            <a:miter lim="400000"/>
          </a:ln>
        </p:spPr>
      </p:pic>
      <p:sp>
        <p:nvSpPr>
          <p:cNvPr id="3" name="TextBox 2">
            <a:extLst>
              <a:ext uri="{FF2B5EF4-FFF2-40B4-BE49-F238E27FC236}">
                <a16:creationId xmlns:a16="http://schemas.microsoft.com/office/drawing/2014/main" id="{FA1D07C2-F184-40C0-9A6B-B0C4CB559B2F}"/>
              </a:ext>
            </a:extLst>
          </p:cNvPr>
          <p:cNvSpPr txBox="1"/>
          <p:nvPr/>
        </p:nvSpPr>
        <p:spPr>
          <a:xfrm>
            <a:off x="2968320" y="583017"/>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כיצד?</a:t>
            </a:r>
          </a:p>
        </p:txBody>
      </p:sp>
      <p:sp>
        <p:nvSpPr>
          <p:cNvPr id="6" name="TextBox 5">
            <a:extLst>
              <a:ext uri="{FF2B5EF4-FFF2-40B4-BE49-F238E27FC236}">
                <a16:creationId xmlns:a16="http://schemas.microsoft.com/office/drawing/2014/main" id="{52FA58C4-5E4E-86A5-DFCF-3668602FCE90}"/>
              </a:ext>
            </a:extLst>
          </p:cNvPr>
          <p:cNvSpPr txBox="1"/>
          <p:nvPr/>
        </p:nvSpPr>
        <p:spPr>
          <a:xfrm>
            <a:off x="5099305" y="1843690"/>
            <a:ext cx="4069820" cy="6801862"/>
          </a:xfrm>
          <a:prstGeom prst="rect">
            <a:avLst/>
          </a:prstGeom>
          <a:noFill/>
        </p:spPr>
        <p:txBody>
          <a:bodyPr wrap="square">
            <a:spAutoFit/>
          </a:bodyPr>
          <a:lstStyle/>
          <a:p>
            <a:pPr marL="514350" indent="-514350" algn="r" rtl="1">
              <a:buAutoNum type="arabicPeriod"/>
            </a:pPr>
            <a:r>
              <a:rPr lang="he-IL" sz="1600" dirty="0">
                <a:solidFill>
                  <a:srgbClr val="3A8B94"/>
                </a:solidFill>
                <a:latin typeface="UltimativyMF" panose="01000503000000020003" pitchFamily="50" charset="-79"/>
                <a:cs typeface="UltimativyMF" panose="01000503000000020003" pitchFamily="50" charset="-79"/>
              </a:rPr>
              <a:t>להבין מי "מובילי דעת הקהל" בקהילה/בקמפוס ולהזמין אותם לעקוב אחרי הדפים שלכם. לצלם אותם לאחת הפינות שלכם ולתייג לתייג לתייג את חברי הקהילה בתכנים הרלוונטיים</a:t>
            </a:r>
          </a:p>
          <a:p>
            <a:pPr marL="514350" indent="-514350" algn="r" rtl="1">
              <a:buAutoNum type="arabicPeriod"/>
            </a:pPr>
            <a:r>
              <a:rPr lang="he-IL" sz="1600" dirty="0">
                <a:solidFill>
                  <a:srgbClr val="3A8B94"/>
                </a:solidFill>
                <a:latin typeface="UltimativyMF" panose="01000503000000020003" pitchFamily="50" charset="-79"/>
                <a:cs typeface="UltimativyMF" panose="01000503000000020003" pitchFamily="50" charset="-79"/>
              </a:rPr>
              <a:t>למתג את העמוד – היילייטס ממותגים, מסגרת קבועה לכל פינה / עיצוב שתעלו</a:t>
            </a:r>
          </a:p>
          <a:p>
            <a:pPr marL="514350" indent="-514350" algn="r" rtl="1">
              <a:buAutoNum type="arabicPeriod"/>
            </a:pPr>
            <a:r>
              <a:rPr lang="he-IL" sz="1600" dirty="0">
                <a:solidFill>
                  <a:srgbClr val="3A8B94"/>
                </a:solidFill>
                <a:latin typeface="UltimativyMF" panose="01000503000000020003" pitchFamily="50" charset="-79"/>
                <a:cs typeface="UltimativyMF" panose="01000503000000020003" pitchFamily="50" charset="-79"/>
              </a:rPr>
              <a:t>לייצר תוכן רלוונטי, מעניין, כנה - איכות התוכן שתייצרו תשפיע על שיעורי ההצלחה שלו, ההפצה והעניין שהוא יעורר. </a:t>
            </a:r>
          </a:p>
          <a:p>
            <a:pPr marL="514350" indent="-514350" algn="r" rtl="1">
              <a:buAutoNum type="arabicPeriod"/>
            </a:pPr>
            <a:r>
              <a:rPr lang="he-IL" sz="1600" dirty="0">
                <a:solidFill>
                  <a:srgbClr val="3A8B94"/>
                </a:solidFill>
                <a:latin typeface="UltimativyMF" panose="01000503000000020003" pitchFamily="50" charset="-79"/>
                <a:cs typeface="UltimativyMF" panose="01000503000000020003" pitchFamily="50" charset="-79"/>
              </a:rPr>
              <a:t>רצוי מאד לא לפרסם תכנים צפויים, נדושים או חסרי ערך ממשי. </a:t>
            </a:r>
          </a:p>
          <a:p>
            <a:pPr marL="514350" indent="-514350" algn="r" rtl="1">
              <a:buAutoNum type="arabicPeriod"/>
            </a:pPr>
            <a:r>
              <a:rPr lang="he-IL" sz="1600" dirty="0">
                <a:solidFill>
                  <a:srgbClr val="3A8B94"/>
                </a:solidFill>
                <a:latin typeface="UltimativyMF" panose="01000503000000020003" pitchFamily="50" charset="-79"/>
                <a:cs typeface="UltimativyMF" panose="01000503000000020003" pitchFamily="50" charset="-79"/>
              </a:rPr>
              <a:t>שימו לב: להיות רלוונטי אינו מספיק. צריך לזכור את הצעת הערך הייחודית אליה עלינו לשאוף.</a:t>
            </a:r>
          </a:p>
          <a:p>
            <a:pPr marL="514350" indent="-514350" algn="r" rtl="1">
              <a:buAutoNum type="arabicPeriod"/>
            </a:pPr>
            <a:r>
              <a:rPr lang="he-IL" sz="1600" dirty="0">
                <a:solidFill>
                  <a:srgbClr val="3A8B94"/>
                </a:solidFill>
                <a:latin typeface="UltimativyMF" panose="01000503000000020003" pitchFamily="50" charset="-79"/>
                <a:cs typeface="UltimativyMF" panose="01000503000000020003" pitchFamily="50" charset="-79"/>
              </a:rPr>
              <a:t>עוד בנושא אמון: מומלץ לא לפרסם תכנים פרסומיים או להפוך את הנכס הדיגיטלי ללוח מודעות. קהל הקוראים אינו תמים, והתוצאה של פעילות כזו עלולה להזיק יותר מאשר החשיפה תועיל. כאמור לעיל, את ההבטחה </a:t>
            </a:r>
            <a:r>
              <a:rPr lang="he-IL" sz="1600" dirty="0" err="1">
                <a:solidFill>
                  <a:srgbClr val="3A8B94"/>
                </a:solidFill>
                <a:latin typeface="UltimativyMF" panose="01000503000000020003" pitchFamily="50" charset="-79"/>
                <a:cs typeface="UltimativyMF" panose="01000503000000020003" pitchFamily="50" charset="-79"/>
              </a:rPr>
              <a:t>המוצרית</a:t>
            </a:r>
            <a:r>
              <a:rPr lang="he-IL" sz="1600" dirty="0">
                <a:solidFill>
                  <a:srgbClr val="3A8B94"/>
                </a:solidFill>
                <a:latin typeface="UltimativyMF" panose="01000503000000020003" pitchFamily="50" charset="-79"/>
                <a:cs typeface="UltimativyMF" panose="01000503000000020003" pitchFamily="50" charset="-79"/>
              </a:rPr>
              <a:t> שלכם יש לקיים, אחרת כל המהלכים היפים שעשיתם אינם שווים הרבה.</a:t>
            </a:r>
          </a:p>
          <a:p>
            <a:pPr marL="342900" indent="-342900" algn="r" rtl="1">
              <a:buFont typeface="+mj-lt"/>
              <a:buAutoNum type="arabicPeriod"/>
            </a:pPr>
            <a:endParaRPr lang="he-IL" sz="1600" dirty="0"/>
          </a:p>
          <a:p>
            <a:pPr algn="r" rtl="1"/>
            <a:endParaRPr lang="he-IL" sz="2800" b="1" dirty="0"/>
          </a:p>
          <a:p>
            <a:pPr algn="r" rtl="1"/>
            <a:endParaRPr lang="he-IL" sz="2800" b="1" dirty="0"/>
          </a:p>
          <a:p>
            <a:pPr algn="r" rtl="1"/>
            <a:endParaRPr lang="en-US" sz="2800" dirty="0"/>
          </a:p>
          <a:p>
            <a:pPr marL="514350" indent="-514350" algn="r" rtl="1">
              <a:buAutoNum type="arabicPeriod"/>
            </a:pPr>
            <a:endParaRPr lang="he-IL" sz="1600" dirty="0">
              <a:solidFill>
                <a:srgbClr val="3A8B94"/>
              </a:solidFill>
              <a:latin typeface="UltimativyMF" panose="01000503000000020003" pitchFamily="50" charset="-79"/>
              <a:cs typeface="UltimativyMF" panose="01000503000000020003" pitchFamily="50" charset="-79"/>
            </a:endParaRPr>
          </a:p>
        </p:txBody>
      </p:sp>
      <p:pic>
        <p:nvPicPr>
          <p:cNvPr id="7" name="Picture 6" descr="A screenshot of a phone&#10;&#10;Description automatically generated with medium confidence">
            <a:extLst>
              <a:ext uri="{FF2B5EF4-FFF2-40B4-BE49-F238E27FC236}">
                <a16:creationId xmlns:a16="http://schemas.microsoft.com/office/drawing/2014/main" id="{5C6F5CB3-D021-EC78-F543-85C664171C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0147" y="1982712"/>
            <a:ext cx="1823866" cy="4053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846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4">
            <a:alphaModFix/>
          </a:blip>
          <a:srcRect/>
          <a:stretch/>
        </p:blipFill>
        <p:spPr>
          <a:xfrm>
            <a:off x="28829" y="67324"/>
            <a:ext cx="12036177" cy="6790676"/>
          </a:xfrm>
          <a:prstGeom prst="rect">
            <a:avLst/>
          </a:prstGeom>
          <a:noFill/>
          <a:ln>
            <a:noFill/>
          </a:ln>
        </p:spPr>
      </p:pic>
      <p:pic>
        <p:nvPicPr>
          <p:cNvPr id="77" name="Google Shape;77;p1" descr="Image"/>
          <p:cNvPicPr preferRelativeResize="0"/>
          <p:nvPr/>
        </p:nvPicPr>
        <p:blipFill rotWithShape="1">
          <a:blip r:embed="rId5">
            <a:alphaModFix/>
          </a:blip>
          <a:srcRect/>
          <a:stretch/>
        </p:blipFill>
        <p:spPr>
          <a:xfrm>
            <a:off x="10816694" y="304055"/>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2" name="Image" descr="Image">
            <a:extLst>
              <a:ext uri="{FF2B5EF4-FFF2-40B4-BE49-F238E27FC236}">
                <a16:creationId xmlns:a16="http://schemas.microsoft.com/office/drawing/2014/main" id="{29A20AC8-143E-4BE2-CE3E-7C0652A97ACE}"/>
              </a:ext>
            </a:extLst>
          </p:cNvPr>
          <p:cNvPicPr>
            <a:picLocks noChangeAspect="1"/>
          </p:cNvPicPr>
          <p:nvPr/>
        </p:nvPicPr>
        <p:blipFill>
          <a:blip r:embed="rId6"/>
          <a:stretch>
            <a:fillRect/>
          </a:stretch>
        </p:blipFill>
        <p:spPr>
          <a:xfrm>
            <a:off x="2720147" y="-277070"/>
            <a:ext cx="6672696" cy="2670800"/>
          </a:xfrm>
          <a:prstGeom prst="rect">
            <a:avLst/>
          </a:prstGeom>
          <a:ln w="12700">
            <a:miter lim="400000"/>
          </a:ln>
        </p:spPr>
      </p:pic>
      <p:sp>
        <p:nvSpPr>
          <p:cNvPr id="3" name="TextBox 2">
            <a:extLst>
              <a:ext uri="{FF2B5EF4-FFF2-40B4-BE49-F238E27FC236}">
                <a16:creationId xmlns:a16="http://schemas.microsoft.com/office/drawing/2014/main" id="{FA1D07C2-F184-40C0-9A6B-B0C4CB559B2F}"/>
              </a:ext>
            </a:extLst>
          </p:cNvPr>
          <p:cNvSpPr txBox="1"/>
          <p:nvPr/>
        </p:nvSpPr>
        <p:spPr>
          <a:xfrm>
            <a:off x="2968320" y="583017"/>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כיצד?</a:t>
            </a:r>
            <a:r>
              <a:rPr lang="en-US"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 Z</a:t>
            </a:r>
            <a:endPar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endParaRPr>
          </a:p>
        </p:txBody>
      </p:sp>
      <p:pic>
        <p:nvPicPr>
          <p:cNvPr id="4" name="Online Media 1" title="HOW TO SPEAK GEN Z">
            <a:hlinkClick r:id="" action="ppaction://media"/>
            <a:extLst>
              <a:ext uri="{FF2B5EF4-FFF2-40B4-BE49-F238E27FC236}">
                <a16:creationId xmlns:a16="http://schemas.microsoft.com/office/drawing/2014/main" id="{4F444CD5-7820-BA46-6953-1E6E8879102A}"/>
              </a:ext>
            </a:extLst>
          </p:cNvPr>
          <p:cNvPicPr>
            <a:picLocks noRot="1" noChangeAspect="1"/>
          </p:cNvPicPr>
          <p:nvPr>
            <a:videoFile r:link="rId1"/>
          </p:nvPr>
        </p:nvPicPr>
        <p:blipFill>
          <a:blip r:embed="rId7"/>
          <a:stretch>
            <a:fillRect/>
          </a:stretch>
        </p:blipFill>
        <p:spPr>
          <a:xfrm>
            <a:off x="1685590" y="1924994"/>
            <a:ext cx="7985233" cy="4511657"/>
          </a:xfrm>
          <a:prstGeom prst="rect">
            <a:avLst/>
          </a:prstGeom>
        </p:spPr>
      </p:pic>
    </p:spTree>
    <p:extLst>
      <p:ext uri="{BB962C8B-B14F-4D97-AF65-F5344CB8AC3E}">
        <p14:creationId xmlns:p14="http://schemas.microsoft.com/office/powerpoint/2010/main" val="255758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28829" y="67324"/>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816694" y="304055"/>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2" name="Image" descr="Image">
            <a:extLst>
              <a:ext uri="{FF2B5EF4-FFF2-40B4-BE49-F238E27FC236}">
                <a16:creationId xmlns:a16="http://schemas.microsoft.com/office/drawing/2014/main" id="{29A20AC8-143E-4BE2-CE3E-7C0652A97ACE}"/>
              </a:ext>
            </a:extLst>
          </p:cNvPr>
          <p:cNvPicPr>
            <a:picLocks noChangeAspect="1"/>
          </p:cNvPicPr>
          <p:nvPr/>
        </p:nvPicPr>
        <p:blipFill>
          <a:blip r:embed="rId5"/>
          <a:stretch>
            <a:fillRect/>
          </a:stretch>
        </p:blipFill>
        <p:spPr>
          <a:xfrm>
            <a:off x="2720147" y="-277070"/>
            <a:ext cx="6672696" cy="2670800"/>
          </a:xfrm>
          <a:prstGeom prst="rect">
            <a:avLst/>
          </a:prstGeom>
          <a:ln w="12700">
            <a:miter lim="400000"/>
          </a:ln>
        </p:spPr>
      </p:pic>
      <p:sp>
        <p:nvSpPr>
          <p:cNvPr id="3" name="TextBox 2">
            <a:extLst>
              <a:ext uri="{FF2B5EF4-FFF2-40B4-BE49-F238E27FC236}">
                <a16:creationId xmlns:a16="http://schemas.microsoft.com/office/drawing/2014/main" id="{FA1D07C2-F184-40C0-9A6B-B0C4CB559B2F}"/>
              </a:ext>
            </a:extLst>
          </p:cNvPr>
          <p:cNvSpPr txBox="1"/>
          <p:nvPr/>
        </p:nvSpPr>
        <p:spPr>
          <a:xfrm>
            <a:off x="2968320" y="583017"/>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כיצד?</a:t>
            </a:r>
            <a:r>
              <a:rPr lang="en-US"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 Z</a:t>
            </a:r>
            <a:endPar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endParaRPr>
          </a:p>
        </p:txBody>
      </p:sp>
      <p:sp>
        <p:nvSpPr>
          <p:cNvPr id="5" name="TextBox 4">
            <a:extLst>
              <a:ext uri="{FF2B5EF4-FFF2-40B4-BE49-F238E27FC236}">
                <a16:creationId xmlns:a16="http://schemas.microsoft.com/office/drawing/2014/main" id="{AD1EA08D-F24D-24A5-7CD1-0D239A69EB16}"/>
              </a:ext>
            </a:extLst>
          </p:cNvPr>
          <p:cNvSpPr txBox="1"/>
          <p:nvPr/>
        </p:nvSpPr>
        <p:spPr>
          <a:xfrm>
            <a:off x="1447385" y="2128644"/>
            <a:ext cx="8461643" cy="3108543"/>
          </a:xfrm>
          <a:prstGeom prst="rect">
            <a:avLst/>
          </a:prstGeom>
          <a:noFill/>
        </p:spPr>
        <p:txBody>
          <a:bodyPr wrap="square" rtlCol="1">
            <a:spAutoFit/>
          </a:bodyPr>
          <a:lstStyle/>
          <a:p>
            <a:pPr marL="571500" indent="-571500" algn="r" rtl="1">
              <a:buClr>
                <a:srgbClr val="3A8B94"/>
              </a:buClr>
              <a:buFont typeface="Arial" panose="020B0604020202020204" pitchFamily="34" charset="0"/>
              <a:buChar char="•"/>
            </a:pPr>
            <a:r>
              <a:rPr lang="he-IL" sz="2800" b="1" dirty="0">
                <a:solidFill>
                  <a:srgbClr val="3A8B94"/>
                </a:solidFill>
                <a:latin typeface="Arial Nova Cond" panose="020B0506020202020204" pitchFamily="34" charset="0"/>
                <a:cs typeface="UltimativyMF" panose="01000503000000020003" pitchFamily="50" charset="-79"/>
              </a:rPr>
              <a:t>תוכן ויזואלי שתופס את העין: </a:t>
            </a:r>
            <a:r>
              <a:rPr lang="he-IL" sz="2800" dirty="0">
                <a:solidFill>
                  <a:srgbClr val="3A8B94"/>
                </a:solidFill>
                <a:latin typeface="Arial Nova Cond" panose="020B0506020202020204" pitchFamily="34" charset="0"/>
                <a:cs typeface="UltimativyMF" panose="01000503000000020003" pitchFamily="50" charset="-79"/>
              </a:rPr>
              <a:t>סרטונים </a:t>
            </a:r>
            <a:r>
              <a:rPr lang="he-IL" sz="2800" u="sng" dirty="0">
                <a:solidFill>
                  <a:srgbClr val="3A8B94"/>
                </a:solidFill>
                <a:latin typeface="Arial Nova Cond" panose="020B0506020202020204" pitchFamily="34" charset="0"/>
                <a:cs typeface="UltimativyMF" panose="01000503000000020003" pitchFamily="50" charset="-79"/>
              </a:rPr>
              <a:t>קצרים</a:t>
            </a:r>
            <a:r>
              <a:rPr lang="he-IL" sz="2800" dirty="0">
                <a:solidFill>
                  <a:srgbClr val="3A8B94"/>
                </a:solidFill>
                <a:latin typeface="Arial Nova Cond" panose="020B0506020202020204" pitchFamily="34" charset="0"/>
                <a:cs typeface="UltimativyMF" panose="01000503000000020003" pitchFamily="50" charset="-79"/>
              </a:rPr>
              <a:t>, אפקטים ויזואליים, מוזיקה (</a:t>
            </a:r>
            <a:r>
              <a:rPr lang="he-IL" sz="2800" dirty="0" err="1">
                <a:solidFill>
                  <a:srgbClr val="3A8B94"/>
                </a:solidFill>
                <a:latin typeface="Arial Nova Cond" panose="020B0506020202020204" pitchFamily="34" charset="0"/>
                <a:cs typeface="UltimativyMF" panose="01000503000000020003" pitchFamily="50" charset="-79"/>
              </a:rPr>
              <a:t>טיקטוק</a:t>
            </a:r>
            <a:r>
              <a:rPr lang="he-IL" sz="2800" dirty="0">
                <a:solidFill>
                  <a:srgbClr val="3A8B94"/>
                </a:solidFill>
                <a:latin typeface="Arial Nova Cond" panose="020B0506020202020204" pitchFamily="34" charset="0"/>
                <a:cs typeface="UltimativyMF" panose="01000503000000020003" pitchFamily="50" charset="-79"/>
              </a:rPr>
              <a:t>)</a:t>
            </a:r>
          </a:p>
          <a:p>
            <a:pPr marL="571500" indent="-571500" algn="r" rtl="1">
              <a:buClr>
                <a:srgbClr val="3A8B94"/>
              </a:buClr>
              <a:buFont typeface="Arial" panose="020B0604020202020204" pitchFamily="34" charset="0"/>
              <a:buChar char="•"/>
            </a:pPr>
            <a:r>
              <a:rPr lang="he-IL" sz="2800" dirty="0">
                <a:solidFill>
                  <a:srgbClr val="3A8B94"/>
                </a:solidFill>
                <a:latin typeface="Arial Nova Cond" panose="020B0506020202020204" pitchFamily="34" charset="0"/>
                <a:cs typeface="UltimativyMF" panose="01000503000000020003" pitchFamily="50" charset="-79"/>
              </a:rPr>
              <a:t>מסרים קצרים וחדים </a:t>
            </a:r>
            <a:r>
              <a:rPr lang="he-IL" sz="2800" dirty="0" err="1">
                <a:solidFill>
                  <a:srgbClr val="3A8B94"/>
                </a:solidFill>
                <a:latin typeface="Arial Nova Cond" panose="020B0506020202020204" pitchFamily="34" charset="0"/>
                <a:cs typeface="UltimativyMF" panose="01000503000000020003" pitchFamily="50" charset="-79"/>
              </a:rPr>
              <a:t>בויזו'אל</a:t>
            </a:r>
            <a:r>
              <a:rPr lang="he-IL" sz="2800" dirty="0">
                <a:solidFill>
                  <a:srgbClr val="3A8B94"/>
                </a:solidFill>
                <a:latin typeface="Arial Nova Cond" panose="020B0506020202020204" pitchFamily="34" charset="0"/>
                <a:cs typeface="UltimativyMF" panose="01000503000000020003" pitchFamily="50" charset="-79"/>
              </a:rPr>
              <a:t> (תמונה, </a:t>
            </a:r>
            <a:r>
              <a:rPr lang="he-IL" sz="2800" dirty="0" err="1">
                <a:solidFill>
                  <a:srgbClr val="3A8B94"/>
                </a:solidFill>
                <a:latin typeface="Arial Nova Cond" panose="020B0506020202020204" pitchFamily="34" charset="0"/>
                <a:cs typeface="UltimativyMF" panose="01000503000000020003" pitchFamily="50" charset="-79"/>
              </a:rPr>
              <a:t>סטורי</a:t>
            </a:r>
            <a:r>
              <a:rPr lang="he-IL" sz="2800" dirty="0">
                <a:solidFill>
                  <a:srgbClr val="3A8B94"/>
                </a:solidFill>
                <a:latin typeface="Arial Nova Cond" panose="020B0506020202020204" pitchFamily="34" charset="0"/>
                <a:cs typeface="UltimativyMF" panose="01000503000000020003" pitchFamily="50" charset="-79"/>
              </a:rPr>
              <a:t>)</a:t>
            </a:r>
          </a:p>
          <a:p>
            <a:pPr marL="571500" indent="-571500" algn="r" rtl="1">
              <a:buClr>
                <a:srgbClr val="3A8B94"/>
              </a:buClr>
              <a:buFont typeface="Arial" panose="020B0604020202020204" pitchFamily="34" charset="0"/>
              <a:buChar char="•"/>
            </a:pPr>
            <a:r>
              <a:rPr lang="he-IL" sz="2800" dirty="0">
                <a:solidFill>
                  <a:srgbClr val="3A8B94"/>
                </a:solidFill>
                <a:latin typeface="Arial Nova Cond" panose="020B0506020202020204" pitchFamily="34" charset="0"/>
                <a:cs typeface="UltimativyMF" panose="01000503000000020003" pitchFamily="50" charset="-79"/>
              </a:rPr>
              <a:t>תוכן אינטראקטיבי – סקרים, כפתורים, שאלות</a:t>
            </a:r>
          </a:p>
          <a:p>
            <a:pPr marL="571500" indent="-571500" algn="r" rtl="1">
              <a:buClr>
                <a:srgbClr val="3A8B94"/>
              </a:buClr>
              <a:buFont typeface="Arial" panose="020B0604020202020204" pitchFamily="34" charset="0"/>
              <a:buChar char="•"/>
            </a:pPr>
            <a:r>
              <a:rPr lang="he-IL" sz="2800" dirty="0">
                <a:solidFill>
                  <a:srgbClr val="3A8B94"/>
                </a:solidFill>
                <a:latin typeface="Arial Nova Cond" panose="020B0506020202020204" pitchFamily="34" charset="0"/>
                <a:cs typeface="UltimativyMF" panose="01000503000000020003" pitchFamily="50" charset="-79"/>
              </a:rPr>
              <a:t>משפיענים – שיווק דרך "חברים"</a:t>
            </a:r>
          </a:p>
          <a:p>
            <a:pPr marL="571500" indent="-571500" algn="r" rtl="1">
              <a:buClr>
                <a:srgbClr val="3A8B94"/>
              </a:buClr>
              <a:buFont typeface="Arial" panose="020B0604020202020204" pitchFamily="34" charset="0"/>
              <a:buChar char="•"/>
            </a:pPr>
            <a:r>
              <a:rPr lang="en-US" sz="2800" dirty="0">
                <a:solidFill>
                  <a:srgbClr val="3A8B94"/>
                </a:solidFill>
                <a:latin typeface="Arial Nova Cond" panose="020B0506020202020204" pitchFamily="34" charset="0"/>
                <a:cs typeface="UltimativyMF" panose="01000503000000020003" pitchFamily="50" charset="-79"/>
              </a:rPr>
              <a:t>FOMO</a:t>
            </a:r>
            <a:r>
              <a:rPr lang="he-IL" sz="2800" dirty="0">
                <a:solidFill>
                  <a:srgbClr val="3A8B94"/>
                </a:solidFill>
                <a:latin typeface="Arial Nova Cond" panose="020B0506020202020204" pitchFamily="34" charset="0"/>
                <a:cs typeface="UltimativyMF" panose="01000503000000020003" pitchFamily="50" charset="-79"/>
              </a:rPr>
              <a:t> – </a:t>
            </a:r>
            <a:r>
              <a:rPr lang="he-IL" sz="2800" dirty="0" err="1">
                <a:solidFill>
                  <a:srgbClr val="3A8B94"/>
                </a:solidFill>
                <a:latin typeface="Arial Nova Cond" panose="020B0506020202020204" pitchFamily="34" charset="0"/>
                <a:cs typeface="UltimativyMF" panose="01000503000000020003" pitchFamily="50" charset="-79"/>
              </a:rPr>
              <a:t>סטוריז</a:t>
            </a:r>
            <a:r>
              <a:rPr lang="he-IL" sz="2800" dirty="0">
                <a:solidFill>
                  <a:srgbClr val="3A8B94"/>
                </a:solidFill>
                <a:latin typeface="Arial Nova Cond" panose="020B0506020202020204" pitchFamily="34" charset="0"/>
                <a:cs typeface="UltimativyMF" panose="01000503000000020003" pitchFamily="50" charset="-79"/>
              </a:rPr>
              <a:t>, רילז מיידיים ועקביים מהשטח</a:t>
            </a:r>
          </a:p>
          <a:p>
            <a:pPr marL="571500" indent="-571500" algn="r" rtl="1">
              <a:buClr>
                <a:srgbClr val="3A8B94"/>
              </a:buClr>
              <a:buFont typeface="Arial" panose="020B0604020202020204" pitchFamily="34" charset="0"/>
              <a:buChar char="•"/>
            </a:pPr>
            <a:r>
              <a:rPr lang="he-IL" sz="2800" dirty="0">
                <a:solidFill>
                  <a:srgbClr val="3A8B94"/>
                </a:solidFill>
                <a:latin typeface="Arial Nova Cond" panose="020B0506020202020204" pitchFamily="34" charset="0"/>
                <a:cs typeface="UltimativyMF" panose="01000503000000020003" pitchFamily="50" charset="-79"/>
              </a:rPr>
              <a:t>חוש הומור ואותנטיות</a:t>
            </a:r>
          </a:p>
        </p:txBody>
      </p:sp>
    </p:spTree>
    <p:extLst>
      <p:ext uri="{BB962C8B-B14F-4D97-AF65-F5344CB8AC3E}">
        <p14:creationId xmlns:p14="http://schemas.microsoft.com/office/powerpoint/2010/main" val="4265114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A8B94"/>
        </a:solidFill>
        <a:effectLst/>
      </p:bgPr>
    </p:bg>
    <p:spTree>
      <p:nvGrpSpPr>
        <p:cNvPr id="1" name="Shape 75"/>
        <p:cNvGrpSpPr/>
        <p:nvPr/>
      </p:nvGrpSpPr>
      <p:grpSpPr>
        <a:xfrm>
          <a:off x="0" y="0"/>
          <a:ext cx="0" cy="0"/>
          <a:chOff x="0" y="0"/>
          <a:chExt cx="0" cy="0"/>
        </a:xfrm>
      </p:grpSpPr>
      <p:pic>
        <p:nvPicPr>
          <p:cNvPr id="77" name="Google Shape;77;p1" descr="Image"/>
          <p:cNvPicPr preferRelativeResize="0"/>
          <p:nvPr/>
        </p:nvPicPr>
        <p:blipFill rotWithShape="1">
          <a:blip r:embed="rId3">
            <a:alphaModFix/>
            <a:biLevel thresh="25000"/>
          </a:blip>
          <a:srcRect/>
          <a:stretch/>
        </p:blipFill>
        <p:spPr>
          <a:xfrm>
            <a:off x="10816694" y="263111"/>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sp>
        <p:nvSpPr>
          <p:cNvPr id="8" name="TextBox 7">
            <a:extLst>
              <a:ext uri="{FF2B5EF4-FFF2-40B4-BE49-F238E27FC236}">
                <a16:creationId xmlns:a16="http://schemas.microsoft.com/office/drawing/2014/main" id="{E5F4B28D-D9F6-49C4-9371-389596F67DC3}"/>
              </a:ext>
            </a:extLst>
          </p:cNvPr>
          <p:cNvSpPr txBox="1"/>
          <p:nvPr/>
        </p:nvSpPr>
        <p:spPr>
          <a:xfrm>
            <a:off x="1044630" y="2191204"/>
            <a:ext cx="10246592" cy="1107996"/>
          </a:xfrm>
          <a:prstGeom prst="rect">
            <a:avLst/>
          </a:prstGeom>
          <a:noFill/>
        </p:spPr>
        <p:txBody>
          <a:bodyPr wrap="square">
            <a:spAutoFit/>
          </a:bodyPr>
          <a:lstStyle/>
          <a:p>
            <a:pPr algn="ctr" rtl="1"/>
            <a:r>
              <a:rPr lang="he-IL" sz="6600" dirty="0">
                <a:solidFill>
                  <a:schemeClr val="bg1"/>
                </a:solidFill>
                <a:latin typeface="UltimativyMF Black" panose="01000503000000020003" pitchFamily="50" charset="-79"/>
                <a:cs typeface="UltimativyMF Black" panose="01000503000000020003" pitchFamily="50" charset="-79"/>
              </a:rPr>
              <a:t>ברוכים הבאים ליחידה לשליחות!</a:t>
            </a:r>
          </a:p>
        </p:txBody>
      </p:sp>
      <p:sp>
        <p:nvSpPr>
          <p:cNvPr id="3" name="TextBox 2">
            <a:extLst>
              <a:ext uri="{FF2B5EF4-FFF2-40B4-BE49-F238E27FC236}">
                <a16:creationId xmlns:a16="http://schemas.microsoft.com/office/drawing/2014/main" id="{1468C109-1B87-16F0-E675-F34051F5681B}"/>
              </a:ext>
            </a:extLst>
          </p:cNvPr>
          <p:cNvSpPr txBox="1"/>
          <p:nvPr/>
        </p:nvSpPr>
        <p:spPr>
          <a:xfrm>
            <a:off x="1044630" y="3555958"/>
            <a:ext cx="10246592" cy="707886"/>
          </a:xfrm>
          <a:prstGeom prst="rect">
            <a:avLst/>
          </a:prstGeom>
          <a:noFill/>
        </p:spPr>
        <p:txBody>
          <a:bodyPr wrap="square">
            <a:spAutoFit/>
          </a:bodyPr>
          <a:lstStyle/>
          <a:p>
            <a:pPr algn="ctr" rtl="1"/>
            <a:r>
              <a:rPr lang="he-IL" sz="4000" dirty="0">
                <a:solidFill>
                  <a:schemeClr val="bg1"/>
                </a:solidFill>
                <a:latin typeface="UltimativyMF Black" panose="01000503000000020003" pitchFamily="50" charset="-79"/>
                <a:cs typeface="UltimativyMF Black" panose="01000503000000020003" pitchFamily="50" charset="-79"/>
              </a:rPr>
              <a:t>שלום | למה שליחות | יעד |  סושיאל מדיה ואני</a:t>
            </a:r>
          </a:p>
        </p:txBody>
      </p:sp>
    </p:spTree>
    <p:extLst>
      <p:ext uri="{BB962C8B-B14F-4D97-AF65-F5344CB8AC3E}">
        <p14:creationId xmlns:p14="http://schemas.microsoft.com/office/powerpoint/2010/main" val="422947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28829" y="67324"/>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816694" y="304055"/>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2" name="Image" descr="Image">
            <a:extLst>
              <a:ext uri="{FF2B5EF4-FFF2-40B4-BE49-F238E27FC236}">
                <a16:creationId xmlns:a16="http://schemas.microsoft.com/office/drawing/2014/main" id="{29A20AC8-143E-4BE2-CE3E-7C0652A97ACE}"/>
              </a:ext>
            </a:extLst>
          </p:cNvPr>
          <p:cNvPicPr>
            <a:picLocks noChangeAspect="1"/>
          </p:cNvPicPr>
          <p:nvPr/>
        </p:nvPicPr>
        <p:blipFill>
          <a:blip r:embed="rId5"/>
          <a:stretch>
            <a:fillRect/>
          </a:stretch>
        </p:blipFill>
        <p:spPr>
          <a:xfrm>
            <a:off x="2799157" y="1899499"/>
            <a:ext cx="6672696" cy="2670800"/>
          </a:xfrm>
          <a:prstGeom prst="rect">
            <a:avLst/>
          </a:prstGeom>
          <a:ln w="12700">
            <a:miter lim="400000"/>
          </a:ln>
        </p:spPr>
      </p:pic>
      <p:sp>
        <p:nvSpPr>
          <p:cNvPr id="3" name="TextBox 2">
            <a:extLst>
              <a:ext uri="{FF2B5EF4-FFF2-40B4-BE49-F238E27FC236}">
                <a16:creationId xmlns:a16="http://schemas.microsoft.com/office/drawing/2014/main" id="{FA1D07C2-F184-40C0-9A6B-B0C4CB559B2F}"/>
              </a:ext>
            </a:extLst>
          </p:cNvPr>
          <p:cNvSpPr txBox="1"/>
          <p:nvPr/>
        </p:nvSpPr>
        <p:spPr>
          <a:xfrm>
            <a:off x="3047330" y="2759586"/>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מה הבעיה היום?</a:t>
            </a:r>
          </a:p>
        </p:txBody>
      </p:sp>
    </p:spTree>
    <p:extLst>
      <p:ext uri="{BB962C8B-B14F-4D97-AF65-F5344CB8AC3E}">
        <p14:creationId xmlns:p14="http://schemas.microsoft.com/office/powerpoint/2010/main" val="2115577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28829" y="67324"/>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816694" y="304055"/>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2" name="Image" descr="Image">
            <a:extLst>
              <a:ext uri="{FF2B5EF4-FFF2-40B4-BE49-F238E27FC236}">
                <a16:creationId xmlns:a16="http://schemas.microsoft.com/office/drawing/2014/main" id="{29A20AC8-143E-4BE2-CE3E-7C0652A97ACE}"/>
              </a:ext>
            </a:extLst>
          </p:cNvPr>
          <p:cNvPicPr>
            <a:picLocks noChangeAspect="1"/>
          </p:cNvPicPr>
          <p:nvPr/>
        </p:nvPicPr>
        <p:blipFill>
          <a:blip r:embed="rId5"/>
          <a:stretch>
            <a:fillRect/>
          </a:stretch>
        </p:blipFill>
        <p:spPr>
          <a:xfrm>
            <a:off x="2799157" y="1899499"/>
            <a:ext cx="6672696" cy="2670800"/>
          </a:xfrm>
          <a:prstGeom prst="rect">
            <a:avLst/>
          </a:prstGeom>
          <a:ln w="12700">
            <a:miter lim="400000"/>
          </a:ln>
        </p:spPr>
      </p:pic>
      <p:sp>
        <p:nvSpPr>
          <p:cNvPr id="3" name="TextBox 2">
            <a:extLst>
              <a:ext uri="{FF2B5EF4-FFF2-40B4-BE49-F238E27FC236}">
                <a16:creationId xmlns:a16="http://schemas.microsoft.com/office/drawing/2014/main" id="{FA1D07C2-F184-40C0-9A6B-B0C4CB559B2F}"/>
              </a:ext>
            </a:extLst>
          </p:cNvPr>
          <p:cNvSpPr txBox="1"/>
          <p:nvPr/>
        </p:nvSpPr>
        <p:spPr>
          <a:xfrm>
            <a:off x="3047330" y="2759586"/>
            <a:ext cx="5419775" cy="1754326"/>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והפתרון?</a:t>
            </a:r>
          </a:p>
          <a:p>
            <a:pPr algn="ctr"/>
            <a:endPar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endParaRPr>
          </a:p>
        </p:txBody>
      </p:sp>
      <p:sp>
        <p:nvSpPr>
          <p:cNvPr id="5" name="TextBox 4">
            <a:extLst>
              <a:ext uri="{FF2B5EF4-FFF2-40B4-BE49-F238E27FC236}">
                <a16:creationId xmlns:a16="http://schemas.microsoft.com/office/drawing/2014/main" id="{50D254CA-0077-EA5B-2868-33A37730D2B7}"/>
              </a:ext>
            </a:extLst>
          </p:cNvPr>
          <p:cNvSpPr txBox="1"/>
          <p:nvPr/>
        </p:nvSpPr>
        <p:spPr>
          <a:xfrm>
            <a:off x="3418579" y="3911792"/>
            <a:ext cx="6132284" cy="369332"/>
          </a:xfrm>
          <a:prstGeom prst="rect">
            <a:avLst/>
          </a:prstGeom>
          <a:noFill/>
        </p:spPr>
        <p:txBody>
          <a:bodyPr wrap="square">
            <a:spAutoFit/>
          </a:bodyPr>
          <a:lstStyle/>
          <a:p>
            <a:r>
              <a:rPr lang="he-IL" dirty="0"/>
              <a:t>https://www.youtube.com/watch?v=4f3VHbNUejs</a:t>
            </a:r>
          </a:p>
        </p:txBody>
      </p:sp>
    </p:spTree>
    <p:extLst>
      <p:ext uri="{BB962C8B-B14F-4D97-AF65-F5344CB8AC3E}">
        <p14:creationId xmlns:p14="http://schemas.microsoft.com/office/powerpoint/2010/main" val="903908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0" y="0"/>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816694" y="263111"/>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3" name="Picture 2">
            <a:extLst>
              <a:ext uri="{FF2B5EF4-FFF2-40B4-BE49-F238E27FC236}">
                <a16:creationId xmlns:a16="http://schemas.microsoft.com/office/drawing/2014/main" id="{4FE709C4-9487-4B75-AAE5-278ACD8549B5}"/>
              </a:ext>
            </a:extLst>
          </p:cNvPr>
          <p:cNvPicPr>
            <a:picLocks noChangeAspect="1"/>
          </p:cNvPicPr>
          <p:nvPr/>
        </p:nvPicPr>
        <p:blipFill>
          <a:blip r:embed="rId5"/>
          <a:stretch>
            <a:fillRect/>
          </a:stretch>
        </p:blipFill>
        <p:spPr>
          <a:xfrm>
            <a:off x="8430883" y="2159683"/>
            <a:ext cx="1017381" cy="111755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DF14FB39-C037-4C19-94A1-10C6CDA11ED1}"/>
              </a:ext>
            </a:extLst>
          </p:cNvPr>
          <p:cNvPicPr>
            <a:picLocks noChangeAspect="1"/>
          </p:cNvPicPr>
          <p:nvPr/>
        </p:nvPicPr>
        <p:blipFill>
          <a:blip r:embed="rId6"/>
          <a:stretch>
            <a:fillRect/>
          </a:stretch>
        </p:blipFill>
        <p:spPr>
          <a:xfrm>
            <a:off x="6879319" y="2116250"/>
            <a:ext cx="998413" cy="1183141"/>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E500A0DC-EB72-413E-B6C9-546335FF422D}"/>
              </a:ext>
            </a:extLst>
          </p:cNvPr>
          <p:cNvPicPr>
            <a:picLocks noChangeAspect="1"/>
          </p:cNvPicPr>
          <p:nvPr/>
        </p:nvPicPr>
        <p:blipFill>
          <a:blip r:embed="rId7"/>
          <a:stretch>
            <a:fillRect/>
          </a:stretch>
        </p:blipFill>
        <p:spPr>
          <a:xfrm>
            <a:off x="4447454" y="2224957"/>
            <a:ext cx="1884590" cy="1008360"/>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4645B492-AACD-489D-A251-D179F8C02087}"/>
              </a:ext>
            </a:extLst>
          </p:cNvPr>
          <p:cNvPicPr>
            <a:picLocks noChangeAspect="1"/>
          </p:cNvPicPr>
          <p:nvPr/>
        </p:nvPicPr>
        <p:blipFill>
          <a:blip r:embed="rId8"/>
          <a:stretch>
            <a:fillRect/>
          </a:stretch>
        </p:blipFill>
        <p:spPr>
          <a:xfrm>
            <a:off x="2858985" y="2248915"/>
            <a:ext cx="1041194" cy="984402"/>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0038AC52-BFB5-4938-B8B7-B19962B505C9}"/>
              </a:ext>
            </a:extLst>
          </p:cNvPr>
          <p:cNvPicPr>
            <a:picLocks noChangeAspect="1"/>
          </p:cNvPicPr>
          <p:nvPr/>
        </p:nvPicPr>
        <p:blipFill>
          <a:blip r:embed="rId9"/>
          <a:stretch>
            <a:fillRect/>
          </a:stretch>
        </p:blipFill>
        <p:spPr>
          <a:xfrm>
            <a:off x="2942916" y="3696472"/>
            <a:ext cx="1914525" cy="904875"/>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066C251F-3D78-4C10-8BC2-948336115AB2}"/>
              </a:ext>
            </a:extLst>
          </p:cNvPr>
          <p:cNvPicPr>
            <a:picLocks noChangeAspect="1"/>
          </p:cNvPicPr>
          <p:nvPr/>
        </p:nvPicPr>
        <p:blipFill>
          <a:blip r:embed="rId10"/>
          <a:stretch>
            <a:fillRect/>
          </a:stretch>
        </p:blipFill>
        <p:spPr>
          <a:xfrm>
            <a:off x="5154341" y="3666590"/>
            <a:ext cx="941657" cy="970901"/>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14C5F8E0-0F18-4A89-B865-7B51171BE821}"/>
              </a:ext>
            </a:extLst>
          </p:cNvPr>
          <p:cNvPicPr>
            <a:picLocks noChangeAspect="1"/>
          </p:cNvPicPr>
          <p:nvPr/>
        </p:nvPicPr>
        <p:blipFill>
          <a:blip r:embed="rId11"/>
          <a:stretch>
            <a:fillRect/>
          </a:stretch>
        </p:blipFill>
        <p:spPr>
          <a:xfrm>
            <a:off x="6392898" y="3888588"/>
            <a:ext cx="1647825" cy="647700"/>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75FB02BD-F011-4532-8256-55A01C7981E6}"/>
              </a:ext>
            </a:extLst>
          </p:cNvPr>
          <p:cNvSpPr txBox="1"/>
          <p:nvPr/>
        </p:nvSpPr>
        <p:spPr>
          <a:xfrm>
            <a:off x="863388" y="897565"/>
            <a:ext cx="9523562" cy="923330"/>
          </a:xfrm>
          <a:prstGeom prst="rect">
            <a:avLst/>
          </a:prstGeom>
          <a:noFill/>
        </p:spPr>
        <p:txBody>
          <a:bodyPr wrap="square">
            <a:spAutoFit/>
          </a:bodyPr>
          <a:lstStyle/>
          <a:p>
            <a:pPr algn="ctr" rtl="1"/>
            <a:r>
              <a:rPr lang="he-IL" sz="5400" dirty="0">
                <a:solidFill>
                  <a:srgbClr val="3A8B94"/>
                </a:solidFill>
                <a:latin typeface="UltimativyMF Black" panose="01000503000000020003" pitchFamily="50" charset="-79"/>
                <a:cs typeface="UltimativyMF Black" panose="01000503000000020003" pitchFamily="50" charset="-79"/>
              </a:rPr>
              <a:t>אפליקציות ואתרים שימושיים</a:t>
            </a:r>
          </a:p>
        </p:txBody>
      </p:sp>
      <p:cxnSp>
        <p:nvCxnSpPr>
          <p:cNvPr id="14" name="Straight Connector 13">
            <a:extLst>
              <a:ext uri="{FF2B5EF4-FFF2-40B4-BE49-F238E27FC236}">
                <a16:creationId xmlns:a16="http://schemas.microsoft.com/office/drawing/2014/main" id="{8B5BB214-C8B2-4986-8FB5-93C7048CEEB2}"/>
              </a:ext>
            </a:extLst>
          </p:cNvPr>
          <p:cNvCxnSpPr>
            <a:cxnSpLocks/>
          </p:cNvCxnSpPr>
          <p:nvPr/>
        </p:nvCxnSpPr>
        <p:spPr>
          <a:xfrm>
            <a:off x="4732009" y="884008"/>
            <a:ext cx="2224585" cy="0"/>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E0A1A4D-B175-42C2-A6B3-8690AE70EB09}"/>
              </a:ext>
            </a:extLst>
          </p:cNvPr>
          <p:cNvCxnSpPr>
            <a:cxnSpLocks/>
          </p:cNvCxnSpPr>
          <p:nvPr/>
        </p:nvCxnSpPr>
        <p:spPr>
          <a:xfrm>
            <a:off x="4857441" y="1744006"/>
            <a:ext cx="2224585" cy="0"/>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954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0" y="-34724"/>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816694" y="263111"/>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sp>
        <p:nvSpPr>
          <p:cNvPr id="13" name="TextBox 12">
            <a:extLst>
              <a:ext uri="{FF2B5EF4-FFF2-40B4-BE49-F238E27FC236}">
                <a16:creationId xmlns:a16="http://schemas.microsoft.com/office/drawing/2014/main" id="{75FB02BD-F011-4532-8256-55A01C7981E6}"/>
              </a:ext>
            </a:extLst>
          </p:cNvPr>
          <p:cNvSpPr txBox="1"/>
          <p:nvPr/>
        </p:nvSpPr>
        <p:spPr>
          <a:xfrm>
            <a:off x="863388" y="897565"/>
            <a:ext cx="9523562" cy="923330"/>
          </a:xfrm>
          <a:prstGeom prst="rect">
            <a:avLst/>
          </a:prstGeom>
          <a:noFill/>
        </p:spPr>
        <p:txBody>
          <a:bodyPr wrap="square">
            <a:spAutoFit/>
          </a:bodyPr>
          <a:lstStyle/>
          <a:p>
            <a:pPr algn="ctr" rtl="1"/>
            <a:r>
              <a:rPr lang="he-IL" sz="5400" dirty="0">
                <a:solidFill>
                  <a:srgbClr val="3A8B94"/>
                </a:solidFill>
                <a:latin typeface="UltimativyMF Black" panose="01000503000000020003" pitchFamily="50" charset="-79"/>
                <a:cs typeface="UltimativyMF Black" panose="01000503000000020003" pitchFamily="50" charset="-79"/>
              </a:rPr>
              <a:t>ולא לשכוח!</a:t>
            </a:r>
          </a:p>
        </p:txBody>
      </p:sp>
      <p:cxnSp>
        <p:nvCxnSpPr>
          <p:cNvPr id="14" name="Straight Connector 13">
            <a:extLst>
              <a:ext uri="{FF2B5EF4-FFF2-40B4-BE49-F238E27FC236}">
                <a16:creationId xmlns:a16="http://schemas.microsoft.com/office/drawing/2014/main" id="{8B5BB214-C8B2-4986-8FB5-93C7048CEEB2}"/>
              </a:ext>
            </a:extLst>
          </p:cNvPr>
          <p:cNvCxnSpPr>
            <a:cxnSpLocks/>
          </p:cNvCxnSpPr>
          <p:nvPr/>
        </p:nvCxnSpPr>
        <p:spPr>
          <a:xfrm>
            <a:off x="4732009" y="884008"/>
            <a:ext cx="2224585" cy="0"/>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E0A1A4D-B175-42C2-A6B3-8690AE70EB09}"/>
              </a:ext>
            </a:extLst>
          </p:cNvPr>
          <p:cNvCxnSpPr>
            <a:cxnSpLocks/>
          </p:cNvCxnSpPr>
          <p:nvPr/>
        </p:nvCxnSpPr>
        <p:spPr>
          <a:xfrm>
            <a:off x="4857441" y="1744006"/>
            <a:ext cx="2224585" cy="0"/>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EC15FA8-81D6-4095-AF4B-817A99E296D7}"/>
              </a:ext>
            </a:extLst>
          </p:cNvPr>
          <p:cNvSpPr txBox="1"/>
          <p:nvPr/>
        </p:nvSpPr>
        <p:spPr>
          <a:xfrm>
            <a:off x="1247082" y="2459504"/>
            <a:ext cx="8990878" cy="3416320"/>
          </a:xfrm>
          <a:prstGeom prst="rect">
            <a:avLst/>
          </a:prstGeom>
          <a:noFill/>
        </p:spPr>
        <p:txBody>
          <a:bodyPr wrap="square">
            <a:spAutoFit/>
          </a:bodyPr>
          <a:lstStyle/>
          <a:p>
            <a:pPr algn="ctr" rtl="1"/>
            <a:r>
              <a:rPr lang="he-IL" sz="2400" dirty="0">
                <a:solidFill>
                  <a:srgbClr val="FA06B4"/>
                </a:solidFill>
                <a:latin typeface="UltimativyMF" panose="01000503000000020003" pitchFamily="50" charset="-79"/>
                <a:cs typeface="UltimativyMF" panose="01000503000000020003" pitchFamily="50" charset="-79"/>
              </a:rPr>
              <a:t>&gt;&gt; </a:t>
            </a:r>
            <a:r>
              <a:rPr lang="en-US" sz="2400" dirty="0">
                <a:solidFill>
                  <a:srgbClr val="3A8B94"/>
                </a:solidFill>
                <a:latin typeface="UltimativyMF" panose="01000503000000020003" pitchFamily="50" charset="-79"/>
                <a:cs typeface="UltimativyMF" panose="01000503000000020003" pitchFamily="50" charset="-79"/>
                <a:hlinkClick r:id="rId5">
                  <a:extLst>
                    <a:ext uri="{A12FA001-AC4F-418D-AE19-62706E023703}">
                      <ahyp:hlinkClr xmlns:ahyp="http://schemas.microsoft.com/office/drawing/2018/hyperlinkcolor" val="tx"/>
                    </a:ext>
                  </a:extLst>
                </a:hlinkClick>
              </a:rPr>
              <a:t>Vickyb@wzo.org.il</a:t>
            </a:r>
            <a:br>
              <a:rPr lang="en-US" sz="2400" dirty="0">
                <a:solidFill>
                  <a:srgbClr val="FA06B4"/>
                </a:solidFill>
                <a:latin typeface="UltimativyMF" panose="01000503000000020003" pitchFamily="50" charset="-79"/>
                <a:cs typeface="UltimativyMF" panose="01000503000000020003" pitchFamily="50" charset="-79"/>
              </a:rPr>
            </a:br>
            <a:br>
              <a:rPr lang="en-US" sz="2400" dirty="0">
                <a:solidFill>
                  <a:srgbClr val="FA06B4"/>
                </a:solidFill>
                <a:latin typeface="UltimativyMF" panose="01000503000000020003" pitchFamily="50" charset="-79"/>
                <a:cs typeface="UltimativyMF" panose="01000503000000020003" pitchFamily="50" charset="-79"/>
              </a:rPr>
            </a:br>
            <a:r>
              <a:rPr lang="he-IL" sz="2400" dirty="0">
                <a:solidFill>
                  <a:srgbClr val="3A8B94"/>
                </a:solidFill>
                <a:latin typeface="UltimativyMF" panose="01000503000000020003" pitchFamily="50" charset="-79"/>
                <a:cs typeface="UltimativyMF" panose="01000503000000020003" pitchFamily="50" charset="-79"/>
              </a:rPr>
              <a:t> </a:t>
            </a:r>
            <a:r>
              <a:rPr lang="he-IL" sz="2400" dirty="0">
                <a:solidFill>
                  <a:srgbClr val="FA06B4"/>
                </a:solidFill>
                <a:latin typeface="UltimativyMF" panose="01000503000000020003" pitchFamily="50" charset="-79"/>
                <a:cs typeface="UltimativyMF" panose="01000503000000020003" pitchFamily="50" charset="-79"/>
              </a:rPr>
              <a:t>&gt;&gt; </a:t>
            </a:r>
            <a:r>
              <a:rPr lang="he-IL" sz="2400" dirty="0">
                <a:solidFill>
                  <a:srgbClr val="3A8B94"/>
                </a:solidFill>
                <a:latin typeface="UltimativyMF" panose="01000503000000020003" pitchFamily="50" charset="-79"/>
                <a:cs typeface="UltimativyMF" panose="01000503000000020003" pitchFamily="50" charset="-79"/>
              </a:rPr>
              <a:t>לתייג @</a:t>
            </a:r>
            <a:r>
              <a:rPr lang="en-US" sz="2400" dirty="0">
                <a:solidFill>
                  <a:srgbClr val="3A8B94"/>
                </a:solidFill>
                <a:latin typeface="UltimativyMF" panose="01000503000000020003" pitchFamily="50" charset="-79"/>
                <a:cs typeface="UltimativyMF" panose="01000503000000020003" pitchFamily="50" charset="-79"/>
              </a:rPr>
              <a:t> Hayechida</a:t>
            </a:r>
            <a:r>
              <a:rPr lang="he-IL" sz="2400" dirty="0">
                <a:solidFill>
                  <a:srgbClr val="3A8B94"/>
                </a:solidFill>
                <a:latin typeface="UltimativyMF" panose="01000503000000020003" pitchFamily="50" charset="-79"/>
                <a:cs typeface="UltimativyMF" panose="01000503000000020003" pitchFamily="50" charset="-79"/>
              </a:rPr>
              <a:t> ו- </a:t>
            </a:r>
            <a:r>
              <a:rPr lang="en-US" sz="2400" dirty="0">
                <a:solidFill>
                  <a:srgbClr val="3A8B94"/>
                </a:solidFill>
                <a:latin typeface="UltimativyMF" panose="01000503000000020003" pitchFamily="50" charset="-79"/>
                <a:cs typeface="UltimativyMF" panose="01000503000000020003" pitchFamily="50" charset="-79"/>
              </a:rPr>
              <a:t> @Hasochnut</a:t>
            </a:r>
            <a:r>
              <a:rPr lang="he-IL" sz="2400" dirty="0" err="1">
                <a:solidFill>
                  <a:srgbClr val="3A8B94"/>
                </a:solidFill>
                <a:latin typeface="UltimativyMF" panose="01000503000000020003" pitchFamily="50" charset="-79"/>
                <a:cs typeface="UltimativyMF" panose="01000503000000020003" pitchFamily="50" charset="-79"/>
              </a:rPr>
              <a:t>בסושיאל</a:t>
            </a:r>
            <a:endParaRPr lang="he-IL" sz="2400" dirty="0">
              <a:solidFill>
                <a:srgbClr val="3A8B94"/>
              </a:solidFill>
              <a:latin typeface="UltimativyMF" panose="01000503000000020003" pitchFamily="50" charset="-79"/>
              <a:cs typeface="UltimativyMF" panose="01000503000000020003" pitchFamily="50" charset="-79"/>
            </a:endParaRPr>
          </a:p>
          <a:p>
            <a:pPr algn="ctr" rtl="1"/>
            <a:endParaRPr lang="he-IL" sz="2400" dirty="0">
              <a:solidFill>
                <a:srgbClr val="3A8B94"/>
              </a:solidFill>
              <a:latin typeface="UltimativyMF" panose="01000503000000020003" pitchFamily="50" charset="-79"/>
              <a:cs typeface="UltimativyMF" panose="01000503000000020003" pitchFamily="50" charset="-79"/>
            </a:endParaRPr>
          </a:p>
          <a:p>
            <a:pPr algn="ctr" rtl="1"/>
            <a:r>
              <a:rPr lang="he-IL" sz="2400" dirty="0">
                <a:solidFill>
                  <a:srgbClr val="FA06B4"/>
                </a:solidFill>
                <a:latin typeface="UltimativyMF" panose="01000503000000020003" pitchFamily="50" charset="-79"/>
                <a:cs typeface="UltimativyMF" panose="01000503000000020003" pitchFamily="50" charset="-79"/>
              </a:rPr>
              <a:t>&gt;&gt;</a:t>
            </a:r>
            <a:r>
              <a:rPr lang="he-IL" sz="2400" dirty="0">
                <a:solidFill>
                  <a:srgbClr val="3A8B94"/>
                </a:solidFill>
                <a:latin typeface="UltimativyMF" panose="01000503000000020003" pitchFamily="50" charset="-79"/>
                <a:cs typeface="UltimativyMF" panose="01000503000000020003" pitchFamily="50" charset="-79"/>
              </a:rPr>
              <a:t>לעקוב אחרינו</a:t>
            </a:r>
          </a:p>
          <a:p>
            <a:pPr algn="ctr" rtl="1"/>
            <a:endParaRPr lang="he-IL" sz="2400" dirty="0">
              <a:solidFill>
                <a:srgbClr val="3A8B94"/>
              </a:solidFill>
              <a:latin typeface="UltimativyMF" panose="01000503000000020003" pitchFamily="50" charset="-79"/>
              <a:cs typeface="UltimativyMF" panose="01000503000000020003" pitchFamily="50" charset="-79"/>
            </a:endParaRPr>
          </a:p>
          <a:p>
            <a:pPr algn="ctr" rtl="1"/>
            <a:r>
              <a:rPr lang="he-IL" sz="2400" dirty="0">
                <a:solidFill>
                  <a:srgbClr val="FA06B4"/>
                </a:solidFill>
                <a:latin typeface="UltimativyMF" panose="01000503000000020003" pitchFamily="50" charset="-79"/>
                <a:cs typeface="UltimativyMF" panose="01000503000000020003" pitchFamily="50" charset="-79"/>
              </a:rPr>
              <a:t>&gt;&gt;</a:t>
            </a:r>
            <a:r>
              <a:rPr lang="he-IL" sz="2400" dirty="0">
                <a:solidFill>
                  <a:srgbClr val="3A8B94"/>
                </a:solidFill>
                <a:latin typeface="UltimativyMF" panose="01000503000000020003" pitchFamily="50" charset="-79"/>
                <a:cs typeface="UltimativyMF" panose="01000503000000020003" pitchFamily="50" charset="-79"/>
              </a:rPr>
              <a:t> לספר לנו על פעילויות שאתם מובילים </a:t>
            </a:r>
          </a:p>
          <a:p>
            <a:pPr algn="ctr" rtl="1"/>
            <a:endParaRPr lang="he-IL" sz="2400" dirty="0">
              <a:solidFill>
                <a:srgbClr val="3A8B94"/>
              </a:solidFill>
              <a:latin typeface="UltimativyMF" panose="01000503000000020003" pitchFamily="50" charset="-79"/>
              <a:cs typeface="UltimativyMF" panose="01000503000000020003" pitchFamily="50" charset="-79"/>
            </a:endParaRPr>
          </a:p>
          <a:p>
            <a:pPr algn="ctr" rtl="1"/>
            <a:r>
              <a:rPr lang="he-IL" sz="2400" dirty="0">
                <a:solidFill>
                  <a:srgbClr val="FA06B4"/>
                </a:solidFill>
                <a:latin typeface="UltimativyMF" panose="01000503000000020003" pitchFamily="50" charset="-79"/>
                <a:cs typeface="UltimativyMF" panose="01000503000000020003" pitchFamily="50" charset="-79"/>
              </a:rPr>
              <a:t>&gt;&gt;</a:t>
            </a:r>
            <a:r>
              <a:rPr lang="he-IL" sz="2400" dirty="0">
                <a:solidFill>
                  <a:srgbClr val="3A8B94"/>
                </a:solidFill>
                <a:latin typeface="UltimativyMF" panose="01000503000000020003" pitchFamily="50" charset="-79"/>
                <a:cs typeface="UltimativyMF" panose="01000503000000020003" pitchFamily="50" charset="-79"/>
              </a:rPr>
              <a:t> לשתף את התכנים ולהמליץ לחברים </a:t>
            </a:r>
            <a:r>
              <a:rPr lang="he-IL" sz="2400" dirty="0">
                <a:solidFill>
                  <a:srgbClr val="3A8B94"/>
                </a:solidFill>
                <a:latin typeface="UltimativyMF" panose="01000503000000020003" pitchFamily="50" charset="-79"/>
                <a:cs typeface="UltimativyMF" panose="01000503000000020003" pitchFamily="50" charset="-79"/>
                <a:sym typeface="Wingdings" panose="05000000000000000000" pitchFamily="2" charset="2"/>
              </a:rPr>
              <a:t></a:t>
            </a:r>
            <a:endParaRPr lang="he-IL" sz="2400" dirty="0">
              <a:solidFill>
                <a:srgbClr val="3A8B94"/>
              </a:solidFill>
              <a:latin typeface="UltimativyMF" panose="01000503000000020003" pitchFamily="50" charset="-79"/>
              <a:cs typeface="UltimativyMF" panose="01000503000000020003" pitchFamily="50" charset="-79"/>
            </a:endParaRPr>
          </a:p>
        </p:txBody>
      </p:sp>
    </p:spTree>
    <p:extLst>
      <p:ext uri="{BB962C8B-B14F-4D97-AF65-F5344CB8AC3E}">
        <p14:creationId xmlns:p14="http://schemas.microsoft.com/office/powerpoint/2010/main" val="4045787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A8B94"/>
        </a:solidFill>
        <a:effectLst/>
      </p:bgPr>
    </p:bg>
    <p:spTree>
      <p:nvGrpSpPr>
        <p:cNvPr id="1" name="Shape 75"/>
        <p:cNvGrpSpPr/>
        <p:nvPr/>
      </p:nvGrpSpPr>
      <p:grpSpPr>
        <a:xfrm>
          <a:off x="0" y="0"/>
          <a:ext cx="0" cy="0"/>
          <a:chOff x="0" y="0"/>
          <a:chExt cx="0" cy="0"/>
        </a:xfrm>
      </p:grpSpPr>
      <p:pic>
        <p:nvPicPr>
          <p:cNvPr id="77" name="Google Shape;77;p1" descr="Image"/>
          <p:cNvPicPr preferRelativeResize="0"/>
          <p:nvPr/>
        </p:nvPicPr>
        <p:blipFill rotWithShape="1">
          <a:blip r:embed="rId3">
            <a:alphaModFix/>
            <a:biLevel thresh="25000"/>
          </a:blip>
          <a:srcRect/>
          <a:stretch/>
        </p:blipFill>
        <p:spPr>
          <a:xfrm>
            <a:off x="10816694" y="263111"/>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sp>
        <p:nvSpPr>
          <p:cNvPr id="8" name="TextBox 7">
            <a:extLst>
              <a:ext uri="{FF2B5EF4-FFF2-40B4-BE49-F238E27FC236}">
                <a16:creationId xmlns:a16="http://schemas.microsoft.com/office/drawing/2014/main" id="{E5F4B28D-D9F6-49C4-9371-389596F67DC3}"/>
              </a:ext>
            </a:extLst>
          </p:cNvPr>
          <p:cNvSpPr txBox="1"/>
          <p:nvPr/>
        </p:nvSpPr>
        <p:spPr>
          <a:xfrm>
            <a:off x="2063941" y="2875002"/>
            <a:ext cx="8064118" cy="1107996"/>
          </a:xfrm>
          <a:prstGeom prst="rect">
            <a:avLst/>
          </a:prstGeom>
          <a:noFill/>
        </p:spPr>
        <p:txBody>
          <a:bodyPr wrap="square">
            <a:spAutoFit/>
          </a:bodyPr>
          <a:lstStyle/>
          <a:p>
            <a:pPr algn="ctr" rtl="1"/>
            <a:r>
              <a:rPr lang="he-IL" sz="6600" dirty="0">
                <a:solidFill>
                  <a:schemeClr val="bg1"/>
                </a:solidFill>
                <a:latin typeface="UltimativyMF Black" panose="01000503000000020003" pitchFamily="50" charset="-79"/>
                <a:cs typeface="UltimativyMF Black" panose="01000503000000020003" pitchFamily="50" charset="-79"/>
              </a:rPr>
              <a:t>עכשיו אתם</a:t>
            </a:r>
          </a:p>
        </p:txBody>
      </p:sp>
    </p:spTree>
    <p:extLst>
      <p:ext uri="{BB962C8B-B14F-4D97-AF65-F5344CB8AC3E}">
        <p14:creationId xmlns:p14="http://schemas.microsoft.com/office/powerpoint/2010/main" val="93650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77911" y="62237"/>
            <a:ext cx="12036177" cy="673352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407262" y="497624"/>
            <a:ext cx="949057" cy="940777"/>
          </a:xfrm>
          <a:prstGeom prst="rect">
            <a:avLst/>
          </a:prstGeom>
          <a:noFill/>
          <a:ln>
            <a:noFill/>
          </a:ln>
        </p:spPr>
      </p:pic>
      <p:pic>
        <p:nvPicPr>
          <p:cNvPr id="12" name="Picture 11">
            <a:extLst>
              <a:ext uri="{FF2B5EF4-FFF2-40B4-BE49-F238E27FC236}">
                <a16:creationId xmlns:a16="http://schemas.microsoft.com/office/drawing/2014/main" id="{66D9CB52-8B52-48D5-B77C-2C25833C0F2F}"/>
              </a:ext>
            </a:extLst>
          </p:cNvPr>
          <p:cNvPicPr>
            <a:picLocks noChangeAspect="1"/>
          </p:cNvPicPr>
          <p:nvPr/>
        </p:nvPicPr>
        <p:blipFill>
          <a:blip r:embed="rId5"/>
          <a:stretch>
            <a:fillRect/>
          </a:stretch>
        </p:blipFill>
        <p:spPr>
          <a:xfrm>
            <a:off x="5139205" y="1942589"/>
            <a:ext cx="2505845" cy="3477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F559DD3D-CFEC-48B0-8F9B-18AF41635B90}"/>
              </a:ext>
            </a:extLst>
          </p:cNvPr>
          <p:cNvPicPr>
            <a:picLocks noChangeAspect="1"/>
          </p:cNvPicPr>
          <p:nvPr/>
        </p:nvPicPr>
        <p:blipFill>
          <a:blip r:embed="rId6"/>
          <a:stretch>
            <a:fillRect/>
          </a:stretch>
        </p:blipFill>
        <p:spPr>
          <a:xfrm>
            <a:off x="8066601" y="2037752"/>
            <a:ext cx="3689991" cy="3381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9E157CFE-D37C-46EB-B8AD-F48ADFBB10FD}"/>
              </a:ext>
            </a:extLst>
          </p:cNvPr>
          <p:cNvPicPr>
            <a:picLocks noChangeAspect="1"/>
          </p:cNvPicPr>
          <p:nvPr/>
        </p:nvPicPr>
        <p:blipFill>
          <a:blip r:embed="rId7"/>
          <a:stretch>
            <a:fillRect/>
          </a:stretch>
        </p:blipFill>
        <p:spPr>
          <a:xfrm>
            <a:off x="804753" y="2037752"/>
            <a:ext cx="3762900" cy="3381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480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7" presetClass="emph" presetSubtype="2" fill="hold" nodeType="clickEffect">
                                  <p:stCondLst>
                                    <p:cond delay="0"/>
                                  </p:stCondLst>
                                  <p:childTnLst>
                                    <p:animClr clrSpc="rgb" dir="cw">
                                      <p:cBhvr>
                                        <p:cTn id="18" dur="2000" fill="hold"/>
                                        <p:tgtEl>
                                          <p:spTgt spid="15"/>
                                        </p:tgtEl>
                                        <p:attrNameLst>
                                          <p:attrName>stroke.color</p:attrName>
                                        </p:attrNameLst>
                                      </p:cBhvr>
                                      <p:to>
                                        <a:srgbClr val="FF3399"/>
                                      </p:to>
                                    </p:animClr>
                                    <p:set>
                                      <p:cBhvr>
                                        <p:cTn id="19" dur="2000" fill="hold"/>
                                        <p:tgtEl>
                                          <p:spTgt spid="15"/>
                                        </p:tgtEl>
                                        <p:attrNameLst>
                                          <p:attrName>stroke.on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7" presetClass="emph" presetSubtype="2" fill="hold" nodeType="clickEffect">
                                  <p:stCondLst>
                                    <p:cond delay="0"/>
                                  </p:stCondLst>
                                  <p:childTnLst>
                                    <p:animClr clrSpc="rgb" dir="cw">
                                      <p:cBhvr>
                                        <p:cTn id="23" dur="2000" fill="hold"/>
                                        <p:tgtEl>
                                          <p:spTgt spid="12"/>
                                        </p:tgtEl>
                                        <p:attrNameLst>
                                          <p:attrName>stroke.color</p:attrName>
                                        </p:attrNameLst>
                                      </p:cBhvr>
                                      <p:to>
                                        <a:srgbClr val="FF3399"/>
                                      </p:to>
                                    </p:animClr>
                                    <p:set>
                                      <p:cBhvr>
                                        <p:cTn id="24" dur="2000" fill="hold"/>
                                        <p:tgtEl>
                                          <p:spTgt spid="12"/>
                                        </p:tgtEl>
                                        <p:attrNameLst>
                                          <p:attrName>stroke.on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7" presetClass="emph" presetSubtype="2" fill="hold" nodeType="clickEffect">
                                  <p:stCondLst>
                                    <p:cond delay="0"/>
                                  </p:stCondLst>
                                  <p:childTnLst>
                                    <p:animClr clrSpc="rgb" dir="cw">
                                      <p:cBhvr>
                                        <p:cTn id="28" dur="2000" fill="hold"/>
                                        <p:tgtEl>
                                          <p:spTgt spid="19"/>
                                        </p:tgtEl>
                                        <p:attrNameLst>
                                          <p:attrName>stroke.color</p:attrName>
                                        </p:attrNameLst>
                                      </p:cBhvr>
                                      <p:to>
                                        <a:srgbClr val="FF3399"/>
                                      </p:to>
                                    </p:animClr>
                                    <p:set>
                                      <p:cBhvr>
                                        <p:cTn id="29" dur="2000" fill="hold"/>
                                        <p:tgtEl>
                                          <p:spTgt spid="1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64263" y="-20548"/>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547166" y="445311"/>
            <a:ext cx="949057" cy="940777"/>
          </a:xfrm>
          <a:prstGeom prst="rect">
            <a:avLst/>
          </a:prstGeom>
          <a:noFill/>
          <a:ln>
            <a:noFill/>
          </a:ln>
        </p:spPr>
      </p:pic>
      <p:pic>
        <p:nvPicPr>
          <p:cNvPr id="24" name="Image" descr="Image">
            <a:extLst>
              <a:ext uri="{FF2B5EF4-FFF2-40B4-BE49-F238E27FC236}">
                <a16:creationId xmlns:a16="http://schemas.microsoft.com/office/drawing/2014/main" id="{877D17DE-B0CC-4915-88D7-18E79C3D6815}"/>
              </a:ext>
            </a:extLst>
          </p:cNvPr>
          <p:cNvPicPr>
            <a:picLocks noChangeAspect="1"/>
          </p:cNvPicPr>
          <p:nvPr/>
        </p:nvPicPr>
        <p:blipFill>
          <a:blip r:embed="rId5"/>
          <a:stretch>
            <a:fillRect/>
          </a:stretch>
        </p:blipFill>
        <p:spPr>
          <a:xfrm>
            <a:off x="3195257" y="758200"/>
            <a:ext cx="6672696" cy="2670800"/>
          </a:xfrm>
          <a:prstGeom prst="rect">
            <a:avLst/>
          </a:prstGeom>
          <a:ln w="12700">
            <a:miter lim="400000"/>
          </a:ln>
        </p:spPr>
      </p:pic>
      <p:sp>
        <p:nvSpPr>
          <p:cNvPr id="25" name="TextBox 24">
            <a:extLst>
              <a:ext uri="{FF2B5EF4-FFF2-40B4-BE49-F238E27FC236}">
                <a16:creationId xmlns:a16="http://schemas.microsoft.com/office/drawing/2014/main" id="{FBA66466-857F-40B1-BA95-75AC69C7A623}"/>
              </a:ext>
            </a:extLst>
          </p:cNvPr>
          <p:cNvSpPr txBox="1"/>
          <p:nvPr/>
        </p:nvSpPr>
        <p:spPr>
          <a:xfrm>
            <a:off x="3443430" y="1618287"/>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שיעור מס' 1</a:t>
            </a:r>
          </a:p>
        </p:txBody>
      </p:sp>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sp>
        <p:nvSpPr>
          <p:cNvPr id="28" name="TextBox 27">
            <a:extLst>
              <a:ext uri="{FF2B5EF4-FFF2-40B4-BE49-F238E27FC236}">
                <a16:creationId xmlns:a16="http://schemas.microsoft.com/office/drawing/2014/main" id="{CBE9DEAA-035C-44D6-BA0A-8115C1EDF0EC}"/>
              </a:ext>
            </a:extLst>
          </p:cNvPr>
          <p:cNvSpPr txBox="1"/>
          <p:nvPr/>
        </p:nvSpPr>
        <p:spPr>
          <a:xfrm>
            <a:off x="2324047" y="3056088"/>
            <a:ext cx="7147806" cy="5078313"/>
          </a:xfrm>
          <a:prstGeom prst="rect">
            <a:avLst/>
          </a:prstGeom>
          <a:noFill/>
        </p:spPr>
        <p:txBody>
          <a:bodyPr wrap="square">
            <a:spAutoFit/>
          </a:bodyPr>
          <a:lstStyle/>
          <a:p>
            <a:pPr algn="ctr" rtl="1"/>
            <a:r>
              <a:rPr lang="he-IL" sz="3600" dirty="0">
                <a:solidFill>
                  <a:srgbClr val="3A8B94"/>
                </a:solidFill>
                <a:latin typeface="UltimativyMF" panose="01000503000000020003" pitchFamily="50" charset="-79"/>
                <a:cs typeface="UltimativyMF" panose="01000503000000020003" pitchFamily="50" charset="-79"/>
              </a:rPr>
              <a:t>קהל יעד קהל יעד קהל יעד קהל יעד</a:t>
            </a:r>
          </a:p>
          <a:p>
            <a:pPr algn="ctr" rtl="1"/>
            <a:r>
              <a:rPr lang="he-IL" sz="3600" dirty="0">
                <a:solidFill>
                  <a:srgbClr val="3A8B94"/>
                </a:solidFill>
                <a:latin typeface="UltimativyMF" panose="01000503000000020003" pitchFamily="50" charset="-79"/>
                <a:cs typeface="UltimativyMF" panose="01000503000000020003" pitchFamily="50" charset="-79"/>
              </a:rPr>
              <a:t>קהל יעד קהל יעד קהל יעד קהל יעד</a:t>
            </a:r>
          </a:p>
          <a:p>
            <a:pPr algn="ctr" rtl="1"/>
            <a:r>
              <a:rPr lang="he-IL" sz="3600" dirty="0">
                <a:solidFill>
                  <a:srgbClr val="3A8B94"/>
                </a:solidFill>
                <a:latin typeface="UltimativyMF" panose="01000503000000020003" pitchFamily="50" charset="-79"/>
                <a:cs typeface="UltimativyMF" panose="01000503000000020003" pitchFamily="50" charset="-79"/>
              </a:rPr>
              <a:t>קהל יעד קהל יעד קהל יעד קהל יעד</a:t>
            </a:r>
          </a:p>
          <a:p>
            <a:pPr algn="ctr" rtl="1"/>
            <a:r>
              <a:rPr lang="he-IL" sz="3600" dirty="0">
                <a:solidFill>
                  <a:srgbClr val="3A8B94"/>
                </a:solidFill>
                <a:latin typeface="UltimativyMF" panose="01000503000000020003" pitchFamily="50" charset="-79"/>
                <a:cs typeface="UltimativyMF" panose="01000503000000020003" pitchFamily="50" charset="-79"/>
              </a:rPr>
              <a:t>קהל יעד קהל יעד קהל יעד קהל יעד</a:t>
            </a:r>
          </a:p>
          <a:p>
            <a:pPr algn="ctr" rtl="1"/>
            <a:r>
              <a:rPr lang="he-IL" sz="3600" dirty="0">
                <a:solidFill>
                  <a:srgbClr val="3A8B94"/>
                </a:solidFill>
                <a:latin typeface="UltimativyMF" panose="01000503000000020003" pitchFamily="50" charset="-79"/>
                <a:cs typeface="UltimativyMF" panose="01000503000000020003" pitchFamily="50" charset="-79"/>
              </a:rPr>
              <a:t>קהל יעד קהל יעד קהל יעד קהל יעד</a:t>
            </a:r>
          </a:p>
          <a:p>
            <a:pPr algn="ctr" rtl="1"/>
            <a:r>
              <a:rPr lang="he-IL" sz="3600" dirty="0">
                <a:solidFill>
                  <a:srgbClr val="3A8B94"/>
                </a:solidFill>
                <a:latin typeface="UltimativyMF" panose="01000503000000020003" pitchFamily="50" charset="-79"/>
                <a:cs typeface="UltimativyMF" panose="01000503000000020003" pitchFamily="50" charset="-79"/>
              </a:rPr>
              <a:t>קהל יעד קהל יעד קהל יעד קהל יעד</a:t>
            </a:r>
          </a:p>
          <a:p>
            <a:pPr algn="ctr" rtl="1"/>
            <a:endParaRPr lang="he-IL" sz="3600" dirty="0">
              <a:solidFill>
                <a:srgbClr val="3A8B94"/>
              </a:solidFill>
              <a:latin typeface="UltimativyMF" panose="01000503000000020003" pitchFamily="50" charset="-79"/>
              <a:cs typeface="UltimativyMF" panose="01000503000000020003" pitchFamily="50" charset="-79"/>
            </a:endParaRPr>
          </a:p>
          <a:p>
            <a:pPr marL="457200" indent="-457200" algn="ctr" rtl="1">
              <a:buAutoNum type="arabicPeriod"/>
            </a:pPr>
            <a:endParaRPr lang="he-IL" sz="3600" dirty="0">
              <a:solidFill>
                <a:srgbClr val="3A8B94"/>
              </a:solidFill>
              <a:latin typeface="UltimativyMF" panose="01000503000000020003" pitchFamily="50" charset="-79"/>
              <a:cs typeface="UltimativyMF" panose="01000503000000020003" pitchFamily="50" charset="-79"/>
            </a:endParaRPr>
          </a:p>
          <a:p>
            <a:pPr algn="r" rtl="1"/>
            <a:endParaRPr lang="he-IL" sz="3600" dirty="0">
              <a:solidFill>
                <a:srgbClr val="3A8B94"/>
              </a:solidFill>
              <a:latin typeface="UltimativyMF" panose="01000503000000020003" pitchFamily="50" charset="-79"/>
              <a:cs typeface="UltimativyMF" panose="01000503000000020003" pitchFamily="50" charset="-79"/>
            </a:endParaRPr>
          </a:p>
        </p:txBody>
      </p:sp>
    </p:spTree>
    <p:extLst>
      <p:ext uri="{BB962C8B-B14F-4D97-AF65-F5344CB8AC3E}">
        <p14:creationId xmlns:p14="http://schemas.microsoft.com/office/powerpoint/2010/main" val="78055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64263" y="-20548"/>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547166" y="445311"/>
            <a:ext cx="949057" cy="940777"/>
          </a:xfrm>
          <a:prstGeom prst="rect">
            <a:avLst/>
          </a:prstGeom>
          <a:noFill/>
          <a:ln>
            <a:noFill/>
          </a:ln>
        </p:spPr>
      </p:pic>
      <p:pic>
        <p:nvPicPr>
          <p:cNvPr id="24" name="Image" descr="Image">
            <a:extLst>
              <a:ext uri="{FF2B5EF4-FFF2-40B4-BE49-F238E27FC236}">
                <a16:creationId xmlns:a16="http://schemas.microsoft.com/office/drawing/2014/main" id="{877D17DE-B0CC-4915-88D7-18E79C3D6815}"/>
              </a:ext>
            </a:extLst>
          </p:cNvPr>
          <p:cNvPicPr>
            <a:picLocks noChangeAspect="1"/>
          </p:cNvPicPr>
          <p:nvPr/>
        </p:nvPicPr>
        <p:blipFill>
          <a:blip r:embed="rId5"/>
          <a:stretch>
            <a:fillRect/>
          </a:stretch>
        </p:blipFill>
        <p:spPr>
          <a:xfrm>
            <a:off x="3137939" y="87872"/>
            <a:ext cx="6672696" cy="2670800"/>
          </a:xfrm>
          <a:prstGeom prst="rect">
            <a:avLst/>
          </a:prstGeom>
          <a:ln w="12700">
            <a:miter lim="400000"/>
          </a:ln>
        </p:spPr>
      </p:pic>
      <p:sp>
        <p:nvSpPr>
          <p:cNvPr id="25" name="TextBox 24">
            <a:extLst>
              <a:ext uri="{FF2B5EF4-FFF2-40B4-BE49-F238E27FC236}">
                <a16:creationId xmlns:a16="http://schemas.microsoft.com/office/drawing/2014/main" id="{FBA66466-857F-40B1-BA95-75AC69C7A623}"/>
              </a:ext>
            </a:extLst>
          </p:cNvPr>
          <p:cNvSpPr txBox="1"/>
          <p:nvPr/>
        </p:nvSpPr>
        <p:spPr>
          <a:xfrm>
            <a:off x="3386112" y="947959"/>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למי?</a:t>
            </a:r>
          </a:p>
        </p:txBody>
      </p:sp>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3" name="Picture 2">
            <a:extLst>
              <a:ext uri="{FF2B5EF4-FFF2-40B4-BE49-F238E27FC236}">
                <a16:creationId xmlns:a16="http://schemas.microsoft.com/office/drawing/2014/main" id="{7183A99E-550D-CA50-C7BE-0AF74A3EB05F}"/>
              </a:ext>
            </a:extLst>
          </p:cNvPr>
          <p:cNvPicPr>
            <a:picLocks noChangeAspect="1"/>
          </p:cNvPicPr>
          <p:nvPr/>
        </p:nvPicPr>
        <p:blipFill>
          <a:blip r:embed="rId6">
            <a:duotone>
              <a:prstClr val="black"/>
              <a:srgbClr val="3A8B94">
                <a:tint val="45000"/>
                <a:satMod val="400000"/>
              </a:srgbClr>
            </a:duotone>
          </a:blip>
          <a:stretch>
            <a:fillRect/>
          </a:stretch>
        </p:blipFill>
        <p:spPr>
          <a:xfrm>
            <a:off x="273675" y="2610853"/>
            <a:ext cx="1746770" cy="1968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AEF6FF13-CC74-DEE8-7D45-E8C872955E0B}"/>
              </a:ext>
            </a:extLst>
          </p:cNvPr>
          <p:cNvPicPr>
            <a:picLocks noChangeAspect="1"/>
          </p:cNvPicPr>
          <p:nvPr/>
        </p:nvPicPr>
        <p:blipFill>
          <a:blip r:embed="rId7">
            <a:duotone>
              <a:prstClr val="black"/>
              <a:srgbClr val="3A8B94">
                <a:tint val="45000"/>
                <a:satMod val="400000"/>
              </a:srgbClr>
            </a:duotone>
          </a:blip>
          <a:stretch>
            <a:fillRect/>
          </a:stretch>
        </p:blipFill>
        <p:spPr>
          <a:xfrm>
            <a:off x="2163381" y="2610853"/>
            <a:ext cx="1831102" cy="1978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4431A1AC-DF19-34D1-FC15-F2C0D40B991B}"/>
              </a:ext>
            </a:extLst>
          </p:cNvPr>
          <p:cNvPicPr>
            <a:picLocks noChangeAspect="1"/>
          </p:cNvPicPr>
          <p:nvPr/>
        </p:nvPicPr>
        <p:blipFill>
          <a:blip r:embed="rId8">
            <a:duotone>
              <a:prstClr val="black"/>
              <a:srgbClr val="3A8B94">
                <a:tint val="45000"/>
                <a:satMod val="400000"/>
              </a:srgbClr>
            </a:duotone>
          </a:blip>
          <a:stretch>
            <a:fillRect/>
          </a:stretch>
        </p:blipFill>
        <p:spPr>
          <a:xfrm>
            <a:off x="4185533" y="2610853"/>
            <a:ext cx="1613676" cy="1945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F6759BBE-D7C2-1C8A-DD80-F038108ED67C}"/>
              </a:ext>
            </a:extLst>
          </p:cNvPr>
          <p:cNvPicPr>
            <a:picLocks noChangeAspect="1"/>
          </p:cNvPicPr>
          <p:nvPr/>
        </p:nvPicPr>
        <p:blipFill>
          <a:blip r:embed="rId9">
            <a:duotone>
              <a:prstClr val="black"/>
              <a:srgbClr val="3A8B94">
                <a:tint val="45000"/>
                <a:satMod val="400000"/>
              </a:srgbClr>
            </a:duotone>
          </a:blip>
          <a:stretch>
            <a:fillRect/>
          </a:stretch>
        </p:blipFill>
        <p:spPr>
          <a:xfrm>
            <a:off x="5943329" y="2577477"/>
            <a:ext cx="2685634" cy="1978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7FD3B4A9-41C7-7270-E7BE-52639F1ACF4C}"/>
              </a:ext>
            </a:extLst>
          </p:cNvPr>
          <p:cNvPicPr>
            <a:picLocks noChangeAspect="1"/>
          </p:cNvPicPr>
          <p:nvPr/>
        </p:nvPicPr>
        <p:blipFill>
          <a:blip r:embed="rId10">
            <a:duotone>
              <a:prstClr val="black"/>
              <a:srgbClr val="3A8B94">
                <a:tint val="45000"/>
                <a:satMod val="400000"/>
              </a:srgbClr>
            </a:duotone>
          </a:blip>
          <a:stretch>
            <a:fillRect/>
          </a:stretch>
        </p:blipFill>
        <p:spPr>
          <a:xfrm>
            <a:off x="8779365" y="2535621"/>
            <a:ext cx="3037434" cy="2001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235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64263" y="-20548"/>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547166" y="445311"/>
            <a:ext cx="949057" cy="940777"/>
          </a:xfrm>
          <a:prstGeom prst="rect">
            <a:avLst/>
          </a:prstGeom>
          <a:noFill/>
          <a:ln>
            <a:noFill/>
          </a:ln>
        </p:spPr>
      </p:pic>
      <p:pic>
        <p:nvPicPr>
          <p:cNvPr id="24" name="Image" descr="Image">
            <a:extLst>
              <a:ext uri="{FF2B5EF4-FFF2-40B4-BE49-F238E27FC236}">
                <a16:creationId xmlns:a16="http://schemas.microsoft.com/office/drawing/2014/main" id="{877D17DE-B0CC-4915-88D7-18E79C3D6815}"/>
              </a:ext>
            </a:extLst>
          </p:cNvPr>
          <p:cNvPicPr>
            <a:picLocks noChangeAspect="1"/>
          </p:cNvPicPr>
          <p:nvPr/>
        </p:nvPicPr>
        <p:blipFill>
          <a:blip r:embed="rId5"/>
          <a:stretch>
            <a:fillRect/>
          </a:stretch>
        </p:blipFill>
        <p:spPr>
          <a:xfrm>
            <a:off x="3137939" y="87872"/>
            <a:ext cx="6672696" cy="2670800"/>
          </a:xfrm>
          <a:prstGeom prst="rect">
            <a:avLst/>
          </a:prstGeom>
          <a:ln w="12700">
            <a:miter lim="400000"/>
          </a:ln>
        </p:spPr>
      </p:pic>
      <p:sp>
        <p:nvSpPr>
          <p:cNvPr id="25" name="TextBox 24">
            <a:extLst>
              <a:ext uri="{FF2B5EF4-FFF2-40B4-BE49-F238E27FC236}">
                <a16:creationId xmlns:a16="http://schemas.microsoft.com/office/drawing/2014/main" id="{FBA66466-857F-40B1-BA95-75AC69C7A623}"/>
              </a:ext>
            </a:extLst>
          </p:cNvPr>
          <p:cNvSpPr txBox="1"/>
          <p:nvPr/>
        </p:nvSpPr>
        <p:spPr>
          <a:xfrm>
            <a:off x="3386112" y="947959"/>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למי?</a:t>
            </a:r>
          </a:p>
        </p:txBody>
      </p:sp>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sp>
        <p:nvSpPr>
          <p:cNvPr id="4" name="TextBox 3">
            <a:extLst>
              <a:ext uri="{FF2B5EF4-FFF2-40B4-BE49-F238E27FC236}">
                <a16:creationId xmlns:a16="http://schemas.microsoft.com/office/drawing/2014/main" id="{9D4F035A-1666-E4BA-D82A-27137AA47582}"/>
              </a:ext>
            </a:extLst>
          </p:cNvPr>
          <p:cNvSpPr txBox="1"/>
          <p:nvPr/>
        </p:nvSpPr>
        <p:spPr>
          <a:xfrm>
            <a:off x="1519881" y="2398128"/>
            <a:ext cx="8110543" cy="3970318"/>
          </a:xfrm>
          <a:prstGeom prst="rect">
            <a:avLst/>
          </a:prstGeom>
          <a:noFill/>
        </p:spPr>
        <p:txBody>
          <a:bodyPr wrap="square">
            <a:spAutoFit/>
          </a:bodyPr>
          <a:lstStyle/>
          <a:p>
            <a:pPr algn="r" rtl="1"/>
            <a:r>
              <a:rPr lang="he-IL" sz="2800" dirty="0">
                <a:solidFill>
                  <a:srgbClr val="3A8B94"/>
                </a:solidFill>
                <a:latin typeface="UltimativyMF" panose="01000503000000020003" pitchFamily="50" charset="-79"/>
                <a:cs typeface="UltimativyMF" panose="01000503000000020003" pitchFamily="50" charset="-79"/>
              </a:rPr>
              <a:t>שאלות לשאול אודות קהל היעד:</a:t>
            </a:r>
            <a:br>
              <a:rPr lang="en-US" sz="2800" dirty="0">
                <a:solidFill>
                  <a:srgbClr val="3A8B94"/>
                </a:solidFill>
                <a:latin typeface="UltimativyMF" panose="01000503000000020003" pitchFamily="50" charset="-79"/>
                <a:cs typeface="UltimativyMF" panose="01000503000000020003" pitchFamily="50" charset="-79"/>
              </a:rPr>
            </a:br>
            <a:r>
              <a:rPr lang="en-US" sz="2800" dirty="0">
                <a:solidFill>
                  <a:srgbClr val="3A8B94"/>
                </a:solidFill>
                <a:latin typeface="UltimativyMF" panose="01000503000000020003" pitchFamily="50" charset="-79"/>
                <a:cs typeface="UltimativyMF" panose="01000503000000020003" pitchFamily="50" charset="-79"/>
              </a:rPr>
              <a:t>1</a:t>
            </a:r>
            <a:r>
              <a:rPr lang="he-IL" sz="2800" dirty="0">
                <a:solidFill>
                  <a:srgbClr val="3A8B94"/>
                </a:solidFill>
                <a:latin typeface="UltimativyMF" panose="01000503000000020003" pitchFamily="50" charset="-79"/>
                <a:cs typeface="UltimativyMF" panose="01000503000000020003" pitchFamily="50" charset="-79"/>
              </a:rPr>
              <a:t>. מי הלקוח שלי? (יכול להיות יותר מאחד)</a:t>
            </a:r>
            <a:br>
              <a:rPr lang="en-US" sz="2800" dirty="0">
                <a:solidFill>
                  <a:srgbClr val="3A8B94"/>
                </a:solidFill>
                <a:latin typeface="UltimativyMF" panose="01000503000000020003" pitchFamily="50" charset="-79"/>
                <a:cs typeface="UltimativyMF" panose="01000503000000020003" pitchFamily="50" charset="-79"/>
              </a:rPr>
            </a:br>
            <a:r>
              <a:rPr lang="en-US" sz="2800" dirty="0">
                <a:solidFill>
                  <a:srgbClr val="3A8B94"/>
                </a:solidFill>
                <a:latin typeface="UltimativyMF" panose="01000503000000020003" pitchFamily="50" charset="-79"/>
                <a:cs typeface="UltimativyMF" panose="01000503000000020003" pitchFamily="50" charset="-79"/>
              </a:rPr>
              <a:t>2</a:t>
            </a:r>
            <a:r>
              <a:rPr lang="he-IL" sz="2800" dirty="0">
                <a:solidFill>
                  <a:srgbClr val="3A8B94"/>
                </a:solidFill>
                <a:latin typeface="UltimativyMF" panose="01000503000000020003" pitchFamily="50" charset="-79"/>
                <a:cs typeface="UltimativyMF" panose="01000503000000020003" pitchFamily="50" charset="-79"/>
              </a:rPr>
              <a:t>. על איזה צורך של הלקוח אני נותן מענה? (לנסח 3 בעיות שיכולות להיות לו בסטטוס שלו בחיים)</a:t>
            </a:r>
            <a:br>
              <a:rPr lang="en-US" sz="2800" dirty="0">
                <a:solidFill>
                  <a:srgbClr val="3A8B94"/>
                </a:solidFill>
                <a:latin typeface="UltimativyMF" panose="01000503000000020003" pitchFamily="50" charset="-79"/>
                <a:cs typeface="UltimativyMF" panose="01000503000000020003" pitchFamily="50" charset="-79"/>
              </a:rPr>
            </a:br>
            <a:r>
              <a:rPr lang="en-US" sz="2800" dirty="0">
                <a:solidFill>
                  <a:srgbClr val="3A8B94"/>
                </a:solidFill>
                <a:latin typeface="UltimativyMF" panose="01000503000000020003" pitchFamily="50" charset="-79"/>
                <a:cs typeface="UltimativyMF" panose="01000503000000020003" pitchFamily="50" charset="-79"/>
              </a:rPr>
              <a:t> </a:t>
            </a:r>
            <a:r>
              <a:rPr lang="he-IL" sz="2800" dirty="0">
                <a:solidFill>
                  <a:srgbClr val="3A8B94"/>
                </a:solidFill>
                <a:latin typeface="UltimativyMF" panose="01000503000000020003" pitchFamily="50" charset="-79"/>
                <a:cs typeface="UltimativyMF" panose="01000503000000020003" pitchFamily="50" charset="-79"/>
              </a:rPr>
              <a:t>מה הפתרון שאני מציע לבעיה שלו?</a:t>
            </a:r>
            <a:br>
              <a:rPr lang="en-US" sz="2800" dirty="0">
                <a:solidFill>
                  <a:srgbClr val="3A8B94"/>
                </a:solidFill>
                <a:latin typeface="UltimativyMF" panose="01000503000000020003" pitchFamily="50" charset="-79"/>
                <a:cs typeface="UltimativyMF" panose="01000503000000020003" pitchFamily="50" charset="-79"/>
              </a:rPr>
            </a:br>
            <a:r>
              <a:rPr lang="he-IL" sz="2800" dirty="0">
                <a:solidFill>
                  <a:srgbClr val="3A8B94"/>
                </a:solidFill>
                <a:latin typeface="UltimativyMF" panose="01000503000000020003" pitchFamily="50" charset="-79"/>
                <a:cs typeface="UltimativyMF" panose="01000503000000020003" pitchFamily="50" charset="-79"/>
              </a:rPr>
              <a:t>3. איפה אני מוצא את הלקוח שלי?</a:t>
            </a:r>
            <a:br>
              <a:rPr lang="en-US" sz="2800" dirty="0">
                <a:solidFill>
                  <a:srgbClr val="3A8B94"/>
                </a:solidFill>
                <a:latin typeface="UltimativyMF" panose="01000503000000020003" pitchFamily="50" charset="-79"/>
                <a:cs typeface="UltimativyMF" panose="01000503000000020003" pitchFamily="50" charset="-79"/>
              </a:rPr>
            </a:br>
            <a:r>
              <a:rPr lang="en-US" sz="2800" dirty="0">
                <a:solidFill>
                  <a:srgbClr val="3A8B94"/>
                </a:solidFill>
                <a:latin typeface="UltimativyMF" panose="01000503000000020003" pitchFamily="50" charset="-79"/>
                <a:cs typeface="UltimativyMF" panose="01000503000000020003" pitchFamily="50" charset="-79"/>
              </a:rPr>
              <a:t>4</a:t>
            </a:r>
            <a:r>
              <a:rPr lang="he-IL" sz="2800" dirty="0">
                <a:solidFill>
                  <a:srgbClr val="3A8B94"/>
                </a:solidFill>
                <a:latin typeface="UltimativyMF" panose="01000503000000020003" pitchFamily="50" charset="-79"/>
                <a:cs typeface="UltimativyMF" panose="01000503000000020003" pitchFamily="50" charset="-79"/>
              </a:rPr>
              <a:t>. איך הלקוח יישמע עליי?</a:t>
            </a:r>
            <a:br>
              <a:rPr lang="en-US" sz="2800" dirty="0">
                <a:solidFill>
                  <a:srgbClr val="3A8B94"/>
                </a:solidFill>
                <a:latin typeface="UltimativyMF" panose="01000503000000020003" pitchFamily="50" charset="-79"/>
                <a:cs typeface="UltimativyMF" panose="01000503000000020003" pitchFamily="50" charset="-79"/>
              </a:rPr>
            </a:br>
            <a:r>
              <a:rPr lang="he-IL" sz="2800" dirty="0">
                <a:solidFill>
                  <a:srgbClr val="3A8B94"/>
                </a:solidFill>
                <a:latin typeface="UltimativyMF" panose="01000503000000020003" pitchFamily="50" charset="-79"/>
                <a:cs typeface="UltimativyMF" panose="01000503000000020003" pitchFamily="50" charset="-79"/>
              </a:rPr>
              <a:t>5. מה התועלת שהלקוח מקבל ממני?</a:t>
            </a:r>
            <a:br>
              <a:rPr lang="en-US" sz="2800" dirty="0">
                <a:solidFill>
                  <a:srgbClr val="3A8B94"/>
                </a:solidFill>
                <a:latin typeface="UltimativyMF" panose="01000503000000020003" pitchFamily="50" charset="-79"/>
                <a:cs typeface="UltimativyMF" panose="01000503000000020003" pitchFamily="50" charset="-79"/>
              </a:rPr>
            </a:br>
            <a:endParaRPr lang="he-IL" sz="2800" dirty="0">
              <a:solidFill>
                <a:srgbClr val="3A8B94"/>
              </a:solidFill>
              <a:latin typeface="UltimativyMF" panose="01000503000000020003" pitchFamily="50" charset="-79"/>
              <a:cs typeface="UltimativyMF" panose="01000503000000020003" pitchFamily="50" charset="-79"/>
            </a:endParaRPr>
          </a:p>
        </p:txBody>
      </p:sp>
    </p:spTree>
    <p:extLst>
      <p:ext uri="{BB962C8B-B14F-4D97-AF65-F5344CB8AC3E}">
        <p14:creationId xmlns:p14="http://schemas.microsoft.com/office/powerpoint/2010/main" val="329737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64263" y="-20548"/>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547166" y="445311"/>
            <a:ext cx="949057" cy="940777"/>
          </a:xfrm>
          <a:prstGeom prst="rect">
            <a:avLst/>
          </a:prstGeom>
          <a:noFill/>
          <a:ln>
            <a:noFill/>
          </a:ln>
        </p:spPr>
      </p:pic>
      <p:pic>
        <p:nvPicPr>
          <p:cNvPr id="24" name="Image" descr="Image">
            <a:extLst>
              <a:ext uri="{FF2B5EF4-FFF2-40B4-BE49-F238E27FC236}">
                <a16:creationId xmlns:a16="http://schemas.microsoft.com/office/drawing/2014/main" id="{877D17DE-B0CC-4915-88D7-18E79C3D6815}"/>
              </a:ext>
            </a:extLst>
          </p:cNvPr>
          <p:cNvPicPr>
            <a:picLocks noChangeAspect="1"/>
          </p:cNvPicPr>
          <p:nvPr/>
        </p:nvPicPr>
        <p:blipFill>
          <a:blip r:embed="rId5"/>
          <a:stretch>
            <a:fillRect/>
          </a:stretch>
        </p:blipFill>
        <p:spPr>
          <a:xfrm>
            <a:off x="2715981" y="-416940"/>
            <a:ext cx="6672696" cy="2670800"/>
          </a:xfrm>
          <a:prstGeom prst="rect">
            <a:avLst/>
          </a:prstGeom>
          <a:ln w="12700">
            <a:miter lim="400000"/>
          </a:ln>
        </p:spPr>
      </p:pic>
      <p:sp>
        <p:nvSpPr>
          <p:cNvPr id="25" name="TextBox 24">
            <a:extLst>
              <a:ext uri="{FF2B5EF4-FFF2-40B4-BE49-F238E27FC236}">
                <a16:creationId xmlns:a16="http://schemas.microsoft.com/office/drawing/2014/main" id="{FBA66466-857F-40B1-BA95-75AC69C7A623}"/>
              </a:ext>
            </a:extLst>
          </p:cNvPr>
          <p:cNvSpPr txBox="1"/>
          <p:nvPr/>
        </p:nvSpPr>
        <p:spPr>
          <a:xfrm>
            <a:off x="2964154" y="443147"/>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למי?</a:t>
            </a:r>
          </a:p>
        </p:txBody>
      </p:sp>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2" name="Picture 1">
            <a:extLst>
              <a:ext uri="{FF2B5EF4-FFF2-40B4-BE49-F238E27FC236}">
                <a16:creationId xmlns:a16="http://schemas.microsoft.com/office/drawing/2014/main" id="{ED4D86A2-CBDD-7CBC-8F38-ADDE47FBB45B}"/>
              </a:ext>
            </a:extLst>
          </p:cNvPr>
          <p:cNvPicPr>
            <a:picLocks noChangeAspect="1"/>
          </p:cNvPicPr>
          <p:nvPr/>
        </p:nvPicPr>
        <p:blipFill>
          <a:blip r:embed="rId6"/>
          <a:stretch>
            <a:fillRect/>
          </a:stretch>
        </p:blipFill>
        <p:spPr>
          <a:xfrm>
            <a:off x="2162105" y="1861398"/>
            <a:ext cx="7011720" cy="4204795"/>
          </a:xfrm>
          <a:prstGeom prst="rect">
            <a:avLst/>
          </a:prstGeom>
          <a:ln w="38100" cap="sq">
            <a:solidFill>
              <a:srgbClr val="3A8B9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314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77911" y="0"/>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547166" y="445311"/>
            <a:ext cx="949057" cy="940777"/>
          </a:xfrm>
          <a:prstGeom prst="rect">
            <a:avLst/>
          </a:prstGeom>
          <a:noFill/>
          <a:ln>
            <a:noFill/>
          </a:ln>
        </p:spPr>
      </p:pic>
      <p:pic>
        <p:nvPicPr>
          <p:cNvPr id="24" name="Image" descr="Image">
            <a:extLst>
              <a:ext uri="{FF2B5EF4-FFF2-40B4-BE49-F238E27FC236}">
                <a16:creationId xmlns:a16="http://schemas.microsoft.com/office/drawing/2014/main" id="{877D17DE-B0CC-4915-88D7-18E79C3D6815}"/>
              </a:ext>
            </a:extLst>
          </p:cNvPr>
          <p:cNvPicPr>
            <a:picLocks noChangeAspect="1"/>
          </p:cNvPicPr>
          <p:nvPr/>
        </p:nvPicPr>
        <p:blipFill>
          <a:blip r:embed="rId5"/>
          <a:stretch>
            <a:fillRect/>
          </a:stretch>
        </p:blipFill>
        <p:spPr>
          <a:xfrm>
            <a:off x="2957702" y="-353853"/>
            <a:ext cx="6672696" cy="2670800"/>
          </a:xfrm>
          <a:prstGeom prst="rect">
            <a:avLst/>
          </a:prstGeom>
          <a:ln w="12700">
            <a:miter lim="400000"/>
          </a:ln>
        </p:spPr>
      </p:pic>
      <p:sp>
        <p:nvSpPr>
          <p:cNvPr id="25" name="TextBox 24">
            <a:extLst>
              <a:ext uri="{FF2B5EF4-FFF2-40B4-BE49-F238E27FC236}">
                <a16:creationId xmlns:a16="http://schemas.microsoft.com/office/drawing/2014/main" id="{FBA66466-857F-40B1-BA95-75AC69C7A623}"/>
              </a:ext>
            </a:extLst>
          </p:cNvPr>
          <p:cNvSpPr txBox="1"/>
          <p:nvPr/>
        </p:nvSpPr>
        <p:spPr>
          <a:xfrm>
            <a:off x="3205875" y="506234"/>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למי?</a:t>
            </a:r>
          </a:p>
        </p:txBody>
      </p:sp>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3" name="Picture 2">
            <a:extLst>
              <a:ext uri="{FF2B5EF4-FFF2-40B4-BE49-F238E27FC236}">
                <a16:creationId xmlns:a16="http://schemas.microsoft.com/office/drawing/2014/main" id="{74A68DEA-9965-A548-4E63-38EE967121EB}"/>
              </a:ext>
            </a:extLst>
          </p:cNvPr>
          <p:cNvPicPr>
            <a:picLocks noChangeAspect="1"/>
          </p:cNvPicPr>
          <p:nvPr/>
        </p:nvPicPr>
        <p:blipFill rotWithShape="1">
          <a:blip r:embed="rId6">
            <a:duotone>
              <a:prstClr val="black"/>
              <a:srgbClr val="3A8B94">
                <a:tint val="45000"/>
                <a:satMod val="400000"/>
              </a:srgbClr>
            </a:duotone>
          </a:blip>
          <a:srcRect t="27210"/>
          <a:stretch/>
        </p:blipFill>
        <p:spPr>
          <a:xfrm>
            <a:off x="1537879" y="2177054"/>
            <a:ext cx="8625138" cy="3792156"/>
          </a:xfrm>
          <a:prstGeom prst="rect">
            <a:avLst/>
          </a:prstGeom>
          <a:ln w="28575" cap="sq">
            <a:solidFill>
              <a:srgbClr val="3A8B94"/>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9700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Image"/>
          <p:cNvPicPr preferRelativeResize="0"/>
          <p:nvPr/>
        </p:nvPicPr>
        <p:blipFill rotWithShape="1">
          <a:blip r:embed="rId3">
            <a:alphaModFix/>
          </a:blip>
          <a:srcRect/>
          <a:stretch/>
        </p:blipFill>
        <p:spPr>
          <a:xfrm>
            <a:off x="28829" y="67324"/>
            <a:ext cx="12036177" cy="6790676"/>
          </a:xfrm>
          <a:prstGeom prst="rect">
            <a:avLst/>
          </a:prstGeom>
          <a:noFill/>
          <a:ln>
            <a:noFill/>
          </a:ln>
        </p:spPr>
      </p:pic>
      <p:pic>
        <p:nvPicPr>
          <p:cNvPr id="77" name="Google Shape;77;p1" descr="Image"/>
          <p:cNvPicPr preferRelativeResize="0"/>
          <p:nvPr/>
        </p:nvPicPr>
        <p:blipFill rotWithShape="1">
          <a:blip r:embed="rId4">
            <a:alphaModFix/>
          </a:blip>
          <a:srcRect/>
          <a:stretch/>
        </p:blipFill>
        <p:spPr>
          <a:xfrm>
            <a:off x="10816694" y="304055"/>
            <a:ext cx="949057" cy="940777"/>
          </a:xfrm>
          <a:prstGeom prst="rect">
            <a:avLst/>
          </a:prstGeom>
          <a:noFill/>
          <a:ln>
            <a:noFill/>
          </a:ln>
        </p:spPr>
      </p:pic>
      <p:sp>
        <p:nvSpPr>
          <p:cNvPr id="27" name="TextBox 26">
            <a:extLst>
              <a:ext uri="{FF2B5EF4-FFF2-40B4-BE49-F238E27FC236}">
                <a16:creationId xmlns:a16="http://schemas.microsoft.com/office/drawing/2014/main" id="{DBE0416B-0460-4318-862A-687AB1C850E2}"/>
              </a:ext>
            </a:extLst>
          </p:cNvPr>
          <p:cNvSpPr txBox="1"/>
          <p:nvPr/>
        </p:nvSpPr>
        <p:spPr>
          <a:xfrm>
            <a:off x="2720147" y="3429000"/>
            <a:ext cx="7147806" cy="253916"/>
          </a:xfrm>
          <a:prstGeom prst="rect">
            <a:avLst/>
          </a:prstGeom>
          <a:noFill/>
        </p:spPr>
        <p:txBody>
          <a:bodyPr wrap="square">
            <a:spAutoFit/>
          </a:bodyPr>
          <a:lstStyle/>
          <a:p>
            <a:pPr algn="ctr"/>
            <a:endParaRPr lang="he-IL" sz="1050" dirty="0">
              <a:solidFill>
                <a:schemeClr val="bg1"/>
              </a:solidFill>
              <a:highlight>
                <a:srgbClr val="3A8B94"/>
              </a:highlight>
            </a:endParaRPr>
          </a:p>
        </p:txBody>
      </p:sp>
      <p:pic>
        <p:nvPicPr>
          <p:cNvPr id="2" name="Image" descr="Image">
            <a:extLst>
              <a:ext uri="{FF2B5EF4-FFF2-40B4-BE49-F238E27FC236}">
                <a16:creationId xmlns:a16="http://schemas.microsoft.com/office/drawing/2014/main" id="{29A20AC8-143E-4BE2-CE3E-7C0652A97ACE}"/>
              </a:ext>
            </a:extLst>
          </p:cNvPr>
          <p:cNvPicPr>
            <a:picLocks noChangeAspect="1"/>
          </p:cNvPicPr>
          <p:nvPr/>
        </p:nvPicPr>
        <p:blipFill>
          <a:blip r:embed="rId5"/>
          <a:stretch>
            <a:fillRect/>
          </a:stretch>
        </p:blipFill>
        <p:spPr>
          <a:xfrm>
            <a:off x="2945875" y="385288"/>
            <a:ext cx="6672696" cy="2670800"/>
          </a:xfrm>
          <a:prstGeom prst="rect">
            <a:avLst/>
          </a:prstGeom>
          <a:ln w="12700">
            <a:miter lim="400000"/>
          </a:ln>
        </p:spPr>
      </p:pic>
      <p:sp>
        <p:nvSpPr>
          <p:cNvPr id="3" name="TextBox 2">
            <a:extLst>
              <a:ext uri="{FF2B5EF4-FFF2-40B4-BE49-F238E27FC236}">
                <a16:creationId xmlns:a16="http://schemas.microsoft.com/office/drawing/2014/main" id="{FA1D07C2-F184-40C0-9A6B-B0C4CB559B2F}"/>
              </a:ext>
            </a:extLst>
          </p:cNvPr>
          <p:cNvSpPr txBox="1"/>
          <p:nvPr/>
        </p:nvSpPr>
        <p:spPr>
          <a:xfrm>
            <a:off x="3194048" y="1245375"/>
            <a:ext cx="5419775" cy="923330"/>
          </a:xfrm>
          <a:prstGeom prst="rect">
            <a:avLst/>
          </a:prstGeom>
          <a:noFill/>
        </p:spPr>
        <p:txBody>
          <a:bodyPr wrap="square" rtlCol="1">
            <a:spAutoFit/>
          </a:bodyPr>
          <a:lstStyle/>
          <a:p>
            <a:pPr algn="ctr"/>
            <a:r>
              <a:rPr lang="he-IL" sz="5400" b="1" dirty="0">
                <a:solidFill>
                  <a:srgbClr val="3A8B94"/>
                </a:solidFill>
                <a:effectLst>
                  <a:outerShdw blurRad="38100" dist="38100" dir="2700000" algn="tl">
                    <a:srgbClr val="000000">
                      <a:alpha val="43137"/>
                    </a:srgbClr>
                  </a:outerShdw>
                </a:effectLst>
                <a:latin typeface="Trebuchet MS" panose="020B0603020202020204" pitchFamily="34" charset="0"/>
                <a:cs typeface="UltimativyMF" panose="01000503000000020003" pitchFamily="50" charset="-79"/>
              </a:rPr>
              <a:t>מה? </a:t>
            </a:r>
          </a:p>
        </p:txBody>
      </p:sp>
      <p:sp>
        <p:nvSpPr>
          <p:cNvPr id="4" name="TextBox 3">
            <a:extLst>
              <a:ext uri="{FF2B5EF4-FFF2-40B4-BE49-F238E27FC236}">
                <a16:creationId xmlns:a16="http://schemas.microsoft.com/office/drawing/2014/main" id="{DF657916-23D6-498C-0FB7-C18199C637D3}"/>
              </a:ext>
            </a:extLst>
          </p:cNvPr>
          <p:cNvSpPr txBox="1"/>
          <p:nvPr/>
        </p:nvSpPr>
        <p:spPr>
          <a:xfrm>
            <a:off x="2685062" y="2750303"/>
            <a:ext cx="7147806" cy="7786747"/>
          </a:xfrm>
          <a:prstGeom prst="rect">
            <a:avLst/>
          </a:prstGeom>
          <a:noFill/>
        </p:spPr>
        <p:txBody>
          <a:bodyPr wrap="square">
            <a:spAutoFit/>
          </a:bodyPr>
          <a:lstStyle/>
          <a:p>
            <a:pPr algn="r" rtl="1"/>
            <a:r>
              <a:rPr lang="he-IL" sz="2800" dirty="0">
                <a:solidFill>
                  <a:srgbClr val="3A8B94"/>
                </a:solidFill>
                <a:latin typeface="UltimativyMF" panose="01000503000000020003" pitchFamily="50" charset="-79"/>
                <a:cs typeface="UltimativyMF" panose="01000503000000020003" pitchFamily="50" charset="-79"/>
              </a:rPr>
              <a:t>1</a:t>
            </a:r>
            <a:r>
              <a:rPr lang="he-IL" sz="2400" dirty="0">
                <a:solidFill>
                  <a:srgbClr val="3A8B94"/>
                </a:solidFill>
                <a:latin typeface="UltimativyMF" panose="01000503000000020003" pitchFamily="50" charset="-79"/>
                <a:cs typeface="UltimativyMF" panose="01000503000000020003" pitchFamily="50" charset="-79"/>
              </a:rPr>
              <a:t>. מה אני רוצה להשיג? מה המטרה שלי?</a:t>
            </a:r>
            <a:br>
              <a:rPr lang="en-US" sz="2400" dirty="0">
                <a:solidFill>
                  <a:srgbClr val="3A8B94"/>
                </a:solidFill>
                <a:latin typeface="UltimativyMF" panose="01000503000000020003" pitchFamily="50" charset="-79"/>
                <a:cs typeface="UltimativyMF" panose="01000503000000020003" pitchFamily="50" charset="-79"/>
              </a:rPr>
            </a:br>
            <a:r>
              <a:rPr lang="he-IL" sz="2400" dirty="0">
                <a:solidFill>
                  <a:srgbClr val="3A8B94"/>
                </a:solidFill>
                <a:latin typeface="UltimativyMF" panose="01000503000000020003" pitchFamily="50" charset="-79"/>
                <a:cs typeface="UltimativyMF" panose="01000503000000020003" pitchFamily="50" charset="-79"/>
              </a:rPr>
              <a:t>2. מהי הצעת הערך הייחודית שאני מביא?</a:t>
            </a:r>
          </a:p>
          <a:p>
            <a:pPr algn="r" rtl="1"/>
            <a:r>
              <a:rPr lang="he-IL" sz="2400" dirty="0">
                <a:solidFill>
                  <a:srgbClr val="3A8B94"/>
                </a:solidFill>
                <a:latin typeface="UltimativyMF" panose="01000503000000020003" pitchFamily="50" charset="-79"/>
                <a:cs typeface="UltimativyMF" panose="01000503000000020003" pitchFamily="50" charset="-79"/>
              </a:rPr>
              <a:t>3. מה אני משווק? מהו השירות? מה יתרונותיו ותכונותיו הרלוונטיות לקהל המטרה? מהו הערך הייחודי? </a:t>
            </a:r>
          </a:p>
          <a:p>
            <a:pPr algn="r" rtl="1"/>
            <a:r>
              <a:rPr lang="he-IL" sz="2400" dirty="0">
                <a:solidFill>
                  <a:srgbClr val="3A8B94"/>
                </a:solidFill>
                <a:latin typeface="UltimativyMF" panose="01000503000000020003" pitchFamily="50" charset="-79"/>
                <a:cs typeface="UltimativyMF" panose="01000503000000020003" pitchFamily="50" charset="-79"/>
              </a:rPr>
              <a:t>4. הצעת הערך מתבססת על מה שאנו מכנים "פיצוח": הגדרת </a:t>
            </a:r>
            <a:r>
              <a:rPr lang="en-US" sz="2400" dirty="0">
                <a:solidFill>
                  <a:srgbClr val="3A8B94"/>
                </a:solidFill>
                <a:latin typeface="UltimativyMF" panose="01000503000000020003" pitchFamily="50" charset="-79"/>
                <a:cs typeface="UltimativyMF" panose="01000503000000020003" pitchFamily="50" charset="-79"/>
              </a:rPr>
              <a:t>DNA </a:t>
            </a:r>
            <a:r>
              <a:rPr lang="he-IL" sz="2400" dirty="0">
                <a:solidFill>
                  <a:srgbClr val="3A8B94"/>
                </a:solidFill>
                <a:latin typeface="UltimativyMF" panose="01000503000000020003" pitchFamily="50" charset="-79"/>
                <a:cs typeface="UltimativyMF" panose="01000503000000020003" pitchFamily="50" charset="-79"/>
              </a:rPr>
              <a:t> ייחודי ל"שירות" שהשליח/ה עושים עבור הקהילה. </a:t>
            </a:r>
            <a:br>
              <a:rPr lang="en-US" sz="2400" dirty="0">
                <a:solidFill>
                  <a:srgbClr val="3A8B94"/>
                </a:solidFill>
                <a:latin typeface="UltimativyMF" panose="01000503000000020003" pitchFamily="50" charset="-79"/>
                <a:cs typeface="UltimativyMF" panose="01000503000000020003" pitchFamily="50" charset="-79"/>
              </a:rPr>
            </a:br>
            <a:r>
              <a:rPr lang="he-IL" sz="2400" dirty="0">
                <a:solidFill>
                  <a:srgbClr val="3A8B94"/>
                </a:solidFill>
                <a:latin typeface="UltimativyMF" panose="01000503000000020003" pitchFamily="50" charset="-79"/>
                <a:cs typeface="UltimativyMF" panose="01000503000000020003" pitchFamily="50" charset="-79"/>
              </a:rPr>
              <a:t>5. מדובר ב"הבטחה </a:t>
            </a:r>
            <a:r>
              <a:rPr lang="he-IL" sz="2400" dirty="0" err="1">
                <a:solidFill>
                  <a:srgbClr val="3A8B94"/>
                </a:solidFill>
                <a:latin typeface="UltimativyMF" panose="01000503000000020003" pitchFamily="50" charset="-79"/>
                <a:cs typeface="UltimativyMF" panose="01000503000000020003" pitchFamily="50" charset="-79"/>
              </a:rPr>
              <a:t>מוצרית</a:t>
            </a:r>
            <a:r>
              <a:rPr lang="he-IL" sz="2400" dirty="0">
                <a:solidFill>
                  <a:srgbClr val="3A8B94"/>
                </a:solidFill>
                <a:latin typeface="UltimativyMF" panose="01000503000000020003" pitchFamily="50" charset="-79"/>
                <a:cs typeface="UltimativyMF" panose="01000503000000020003" pitchFamily="50" charset="-79"/>
              </a:rPr>
              <a:t>". להגדיר משהו עמוק יותר מתזכורת על </a:t>
            </a:r>
            <a:r>
              <a:rPr lang="he-IL" sz="2400" dirty="0" err="1">
                <a:solidFill>
                  <a:srgbClr val="3A8B94"/>
                </a:solidFill>
                <a:latin typeface="UltimativyMF" panose="01000503000000020003" pitchFamily="50" charset="-79"/>
                <a:cs typeface="UltimativyMF" panose="01000503000000020003" pitchFamily="50" charset="-79"/>
              </a:rPr>
              <a:t>היותכם.ן</a:t>
            </a:r>
            <a:r>
              <a:rPr lang="he-IL" sz="2400" dirty="0">
                <a:solidFill>
                  <a:srgbClr val="3A8B94"/>
                </a:solidFill>
                <a:latin typeface="UltimativyMF" panose="01000503000000020003" pitchFamily="50" charset="-79"/>
                <a:cs typeface="UltimativyMF" panose="01000503000000020003" pitchFamily="50" charset="-79"/>
              </a:rPr>
              <a:t> שליחים בקהילה; להדגיש את התרומה.</a:t>
            </a:r>
          </a:p>
          <a:p>
            <a:pPr algn="r" rtl="1"/>
            <a:r>
              <a:rPr lang="he-IL" sz="2400" dirty="0">
                <a:solidFill>
                  <a:srgbClr val="3A8B94"/>
                </a:solidFill>
                <a:latin typeface="UltimativyMF" panose="01000503000000020003" pitchFamily="50" charset="-79"/>
                <a:cs typeface="UltimativyMF" panose="01000503000000020003" pitchFamily="50" charset="-79"/>
              </a:rPr>
              <a:t>5. איזה פעילויות אני מודד ומה מדדי ההצלחה שלי? (</a:t>
            </a:r>
            <a:r>
              <a:rPr lang="en-US" sz="2400" dirty="0">
                <a:solidFill>
                  <a:srgbClr val="3A8B94"/>
                </a:solidFill>
                <a:latin typeface="UltimativyMF" panose="01000503000000020003" pitchFamily="50" charset="-79"/>
                <a:cs typeface="UltimativyMF" panose="01000503000000020003" pitchFamily="50" charset="-79"/>
              </a:rPr>
              <a:t>KPI’s</a:t>
            </a:r>
            <a:r>
              <a:rPr lang="he-IL" sz="2400" dirty="0">
                <a:solidFill>
                  <a:srgbClr val="3A8B94"/>
                </a:solidFill>
                <a:latin typeface="UltimativyMF" panose="01000503000000020003" pitchFamily="50" charset="-79"/>
                <a:cs typeface="UltimativyMF" panose="01000503000000020003" pitchFamily="50" charset="-79"/>
              </a:rPr>
              <a:t>)</a:t>
            </a:r>
          </a:p>
          <a:p>
            <a:pPr marL="285750" indent="-285750" algn="r" rtl="1">
              <a:buFont typeface="Arial" panose="020B0604020202020204" pitchFamily="34" charset="0"/>
              <a:buChar char="•"/>
            </a:pPr>
            <a:endParaRPr lang="he-IL" sz="2800" dirty="0">
              <a:solidFill>
                <a:srgbClr val="3A8B94"/>
              </a:solidFill>
              <a:latin typeface="UltimativyMF" panose="01000503000000020003" pitchFamily="50" charset="-79"/>
              <a:cs typeface="UltimativyMF" panose="01000503000000020003" pitchFamily="50" charset="-79"/>
            </a:endParaRPr>
          </a:p>
          <a:p>
            <a:pPr algn="r" rtl="1"/>
            <a:endParaRPr lang="he-IL" sz="2800" dirty="0">
              <a:solidFill>
                <a:srgbClr val="3A8B94"/>
              </a:solidFill>
              <a:latin typeface="UltimativyMF" panose="01000503000000020003" pitchFamily="50" charset="-79"/>
              <a:cs typeface="UltimativyMF" panose="01000503000000020003" pitchFamily="50" charset="-79"/>
            </a:endParaRPr>
          </a:p>
          <a:p>
            <a:pPr algn="r" rtl="1"/>
            <a:endParaRPr lang="he-IL" sz="2800" dirty="0">
              <a:solidFill>
                <a:srgbClr val="3A8B94"/>
              </a:solidFill>
              <a:latin typeface="UltimativyMF" panose="01000503000000020003" pitchFamily="50" charset="-79"/>
              <a:cs typeface="UltimativyMF" panose="01000503000000020003" pitchFamily="50" charset="-79"/>
            </a:endParaRPr>
          </a:p>
          <a:p>
            <a:pPr algn="r" rtl="1"/>
            <a:endParaRPr lang="he-IL" sz="2800" dirty="0">
              <a:solidFill>
                <a:srgbClr val="3A8B94"/>
              </a:solidFill>
              <a:latin typeface="UltimativyMF" panose="01000503000000020003" pitchFamily="50" charset="-79"/>
              <a:cs typeface="UltimativyMF" panose="01000503000000020003" pitchFamily="50" charset="-79"/>
            </a:endParaRPr>
          </a:p>
          <a:p>
            <a:pPr algn="r" rtl="1"/>
            <a:endParaRPr lang="he-IL" sz="2800" dirty="0">
              <a:solidFill>
                <a:srgbClr val="3A8B94"/>
              </a:solidFill>
              <a:latin typeface="UltimativyMF" panose="01000503000000020003" pitchFamily="50" charset="-79"/>
              <a:cs typeface="UltimativyMF" panose="01000503000000020003" pitchFamily="50" charset="-79"/>
            </a:endParaRPr>
          </a:p>
          <a:p>
            <a:pPr algn="r" rtl="1"/>
            <a:endParaRPr lang="en-US" sz="2800" dirty="0">
              <a:solidFill>
                <a:srgbClr val="3A8B94"/>
              </a:solidFill>
              <a:latin typeface="UltimativyMF" panose="01000503000000020003" pitchFamily="50" charset="-79"/>
              <a:cs typeface="UltimativyMF" panose="01000503000000020003" pitchFamily="50" charset="-79"/>
            </a:endParaRPr>
          </a:p>
          <a:p>
            <a:pPr algn="r" rtl="1"/>
            <a:endParaRPr lang="he-IL" sz="2800" dirty="0">
              <a:solidFill>
                <a:srgbClr val="3A8B94"/>
              </a:solidFill>
              <a:latin typeface="UltimativyMF" panose="01000503000000020003" pitchFamily="50" charset="-79"/>
              <a:cs typeface="UltimativyMF" panose="01000503000000020003" pitchFamily="50" charset="-79"/>
            </a:endParaRPr>
          </a:p>
          <a:p>
            <a:pPr algn="r" rtl="1"/>
            <a:endParaRPr lang="he-IL" sz="2800" dirty="0">
              <a:solidFill>
                <a:srgbClr val="3A8B94"/>
              </a:solidFill>
              <a:latin typeface="UltimativyMF" panose="01000503000000020003" pitchFamily="50" charset="-79"/>
              <a:cs typeface="UltimativyMF" panose="01000503000000020003" pitchFamily="50" charset="-79"/>
            </a:endParaRPr>
          </a:p>
          <a:p>
            <a:pPr marL="457200" indent="-457200" algn="r" rtl="1">
              <a:buAutoNum type="arabicPeriod"/>
            </a:pPr>
            <a:endParaRPr lang="he-IL" sz="2800" dirty="0">
              <a:solidFill>
                <a:srgbClr val="3A8B94"/>
              </a:solidFill>
              <a:latin typeface="UltimativyMF" panose="01000503000000020003" pitchFamily="50" charset="-79"/>
              <a:cs typeface="UltimativyMF" panose="01000503000000020003" pitchFamily="50" charset="-79"/>
            </a:endParaRPr>
          </a:p>
          <a:p>
            <a:pPr algn="r" rtl="1"/>
            <a:r>
              <a:rPr lang="en-US" sz="2800" dirty="0">
                <a:solidFill>
                  <a:srgbClr val="3A8B94"/>
                </a:solidFill>
                <a:latin typeface="UltimativyMF" panose="01000503000000020003" pitchFamily="50" charset="-79"/>
                <a:cs typeface="UltimativyMF" panose="01000503000000020003" pitchFamily="50" charset="-79"/>
              </a:rPr>
              <a:t>Fall in love with the problem, not the solution</a:t>
            </a:r>
            <a:endParaRPr lang="he-IL" sz="2800" dirty="0">
              <a:solidFill>
                <a:srgbClr val="3A8B94"/>
              </a:solidFill>
              <a:latin typeface="UltimativyMF" panose="01000503000000020003" pitchFamily="50" charset="-79"/>
              <a:cs typeface="UltimativyMF" panose="01000503000000020003" pitchFamily="50" charset="-79"/>
            </a:endParaRPr>
          </a:p>
        </p:txBody>
      </p:sp>
    </p:spTree>
    <p:extLst>
      <p:ext uri="{BB962C8B-B14F-4D97-AF65-F5344CB8AC3E}">
        <p14:creationId xmlns:p14="http://schemas.microsoft.com/office/powerpoint/2010/main" val="57405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8863</TotalTime>
  <Words>2889</Words>
  <Application>Microsoft Office PowerPoint</Application>
  <PresentationFormat>Widescreen</PresentationFormat>
  <Paragraphs>211</Paragraphs>
  <Slides>24</Slides>
  <Notes>24</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Amasis MT Pro Medium</vt:lpstr>
      <vt:lpstr>Arial</vt:lpstr>
      <vt:lpstr>Arial</vt:lpstr>
      <vt:lpstr>Arial Nova Cond</vt:lpstr>
      <vt:lpstr>Calibri</vt:lpstr>
      <vt:lpstr>Calibri Light</vt:lpstr>
      <vt:lpstr>Helvetica Neue</vt:lpstr>
      <vt:lpstr>Open Sans Hebrew</vt:lpstr>
      <vt:lpstr>Proxima Nova</vt:lpstr>
      <vt:lpstr>Source Sans Pro</vt:lpstr>
      <vt:lpstr>Trebuchet MS</vt:lpstr>
      <vt:lpstr>UltimativyMF</vt:lpstr>
      <vt:lpstr>UltimativyMF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Brumer, Vicky</dc:creator>
  <cp:lastModifiedBy>Brumer, Vicky</cp:lastModifiedBy>
  <cp:revision>8</cp:revision>
  <dcterms:created xsi:type="dcterms:W3CDTF">2022-11-08T12:35:33Z</dcterms:created>
  <dcterms:modified xsi:type="dcterms:W3CDTF">2023-07-04T08:47:40Z</dcterms:modified>
</cp:coreProperties>
</file>