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5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13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1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0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9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1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4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4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598B26F-D57B-409A-9E85-7EE271B4C6C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4CDA533-357A-4EA8-A7D7-9029490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43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E3A23-8659-4ACE-BFA4-354EB287E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HAPPY ROSH HASHANA</a:t>
            </a:r>
            <a:br>
              <a:rPr lang="en-US" dirty="0"/>
            </a:br>
            <a:r>
              <a:rPr lang="he-IL" dirty="0"/>
              <a:t>שנה טובה!!!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5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F46C-9FCA-4E42-B6B6-B9A5040A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KIND OF FOOD WE 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BC084-00E6-421A-B488-9523AD294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792936"/>
            <a:ext cx="9784080" cy="4206240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Pomegranate:</a:t>
            </a:r>
          </a:p>
          <a:p>
            <a:pPr rtl="1"/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Pomegranates are said to have 613 seeds, the same number of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</a:rPr>
              <a:t>mitzvot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in the Torah. On Rosh Hashanah we eat a fresh pomegranate preceded by the blessing: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Description: http://handsonjewishholidays.com/wp-content/uploads/2011/08/800px-pomegranate02_edit1.jpg?w=300">
            <a:extLst>
              <a:ext uri="{FF2B5EF4-FFF2-40B4-BE49-F238E27FC236}">
                <a16:creationId xmlns:a16="http://schemas.microsoft.com/office/drawing/2014/main" id="{A5D55521-9492-4A45-8FCE-2AA9CF595EEA}"/>
              </a:ext>
            </a:extLst>
          </p:cNvPr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435" y="3254857"/>
            <a:ext cx="3412669" cy="29630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5F8A6C1-2400-4E6F-9829-1949AB4FC704}"/>
              </a:ext>
            </a:extLst>
          </p:cNvPr>
          <p:cNvSpPr/>
          <p:nvPr/>
        </p:nvSpPr>
        <p:spPr>
          <a:xfrm>
            <a:off x="304800" y="3626207"/>
            <a:ext cx="6665843" cy="2361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יהי רצון מלפניך אדוני אלוהינו שנהיה מלאים זכויות כרימון"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Yehi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Ratzon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Mil’fa’necha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Adonai </a:t>
            </a: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Eloheinu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</a:t>
            </a: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nihiye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meleim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mitzvoth </a:t>
            </a: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rimon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 if be your will Adonai our God that our merits increase like the seeds of a pomegranate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77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yala\Desktop\uva\rosh hashana\radish.jpg">
            <a:extLst>
              <a:ext uri="{FF2B5EF4-FFF2-40B4-BE49-F238E27FC236}">
                <a16:creationId xmlns:a16="http://schemas.microsoft.com/office/drawing/2014/main" id="{F303E8D4-3FA2-437C-9AD6-C06A12AF8EC6}"/>
              </a:ext>
            </a:extLst>
          </p:cNvPr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7" y="1990932"/>
            <a:ext cx="2594899" cy="19714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CE15AB-6E78-48AB-8E97-1648C20BAA0A}"/>
              </a:ext>
            </a:extLst>
          </p:cNvPr>
          <p:cNvSpPr/>
          <p:nvPr/>
        </p:nvSpPr>
        <p:spPr>
          <a:xfrm>
            <a:off x="92765" y="95873"/>
            <a:ext cx="12298017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Beets: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Aramaic for beets is “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silka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 which sounds like the Hebrew word “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siluk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.”  ”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Siluk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 means removal. We pray that our enemies will be removed</a:t>
            </a:r>
            <a:r>
              <a:rPr lang="he-IL" sz="28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6B501B-E275-442A-98F1-6B65AC2C0B49}"/>
              </a:ext>
            </a:extLst>
          </p:cNvPr>
          <p:cNvSpPr/>
          <p:nvPr/>
        </p:nvSpPr>
        <p:spPr>
          <a:xfrm>
            <a:off x="3313043" y="2420232"/>
            <a:ext cx="8000909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</a:pPr>
            <a:r>
              <a:rPr lang="ar-SA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"יהי רצון מלפניך אדוני אלוהינו שיסתלקו אויבינו  ושונאינו"</a:t>
            </a:r>
            <a:endParaRPr lang="en-US" sz="28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5D6DC-4CD4-40BE-B72A-25FD5FD03E96}"/>
              </a:ext>
            </a:extLst>
          </p:cNvPr>
          <p:cNvSpPr/>
          <p:nvPr/>
        </p:nvSpPr>
        <p:spPr>
          <a:xfrm>
            <a:off x="3313043" y="3285748"/>
            <a:ext cx="6917636" cy="2188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15000"/>
              </a:lnSpc>
            </a:pP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Yehi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ratzon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milfanecha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Adonai </a:t>
            </a: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Eloeinu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she </a:t>
            </a: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istalku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oyevenu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soneiynu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15000"/>
              </a:lnSpc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 it be your will Eternal God that our enemies and haters will be removed.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7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16D67E-671A-4B6D-8A5B-7310E3A9CC7B}"/>
              </a:ext>
            </a:extLst>
          </p:cNvPr>
          <p:cNvSpPr/>
          <p:nvPr/>
        </p:nvSpPr>
        <p:spPr>
          <a:xfrm>
            <a:off x="410817" y="145069"/>
            <a:ext cx="10986052" cy="1763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Head of a fish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very ancient tradition to bake and present at the table the head of a ram.  This is done to symbolize a desire for the Rosh Hashanah celebrants to be leaders, not followers</a:t>
            </a:r>
            <a:r>
              <a:rPr lang="he-IL" sz="24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Ayala\Desktop\uva\rosh hashana\Fish_t208X196k-n_28.9.04_01.jpg">
            <a:extLst>
              <a:ext uri="{FF2B5EF4-FFF2-40B4-BE49-F238E27FC236}">
                <a16:creationId xmlns:a16="http://schemas.microsoft.com/office/drawing/2014/main" id="{39EB4958-9295-4319-BD19-98B746400AB4}"/>
              </a:ext>
            </a:extLst>
          </p:cNvPr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0" y="2225744"/>
            <a:ext cx="2994992" cy="28365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0">
            <a:extLst>
              <a:ext uri="{FF2B5EF4-FFF2-40B4-BE49-F238E27FC236}">
                <a16:creationId xmlns:a16="http://schemas.microsoft.com/office/drawing/2014/main" id="{35C32D55-B191-48BC-9551-722EDF770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4" y="2728913"/>
            <a:ext cx="7255979" cy="376465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8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"יהי רצון מלפניך אדוני אלוהינו שנהיה לראש ולא לזנב"</a:t>
            </a:r>
            <a:endParaRPr lang="en-US" sz="28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Yehi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Ratzon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Mil’fa’necha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Adonai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Elohein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She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niyeh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le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rosh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velo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le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zanav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US" sz="28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“May if be your will Adonai our God that we will be the head and not the tail”.</a:t>
            </a:r>
            <a:endParaRPr lang="en-US" sz="28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6876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7344-0E64-4820-80FE-AAE528B6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Rosh Hashana from the</a:t>
            </a:r>
            <a:br>
              <a:rPr lang="en-US" altLang="en-US" b="1" dirty="0"/>
            </a:br>
            <a:r>
              <a:rPr lang="en-US" altLang="en-US" b="1" dirty="0"/>
              <a:t> Tel-Aviv Streets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BD1A-97FC-483E-B345-BBFE7474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http://www.youtube.com/watch?v=kUzXdKj_9yc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5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B312-FEDF-4C6B-B938-17D6D0A2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BE’ROSH HA’SHA’NA- NEOMI SHEMER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03F82F-877D-422D-BA8D-772E03A3DA19}"/>
              </a:ext>
            </a:extLst>
          </p:cNvPr>
          <p:cNvSpPr txBox="1"/>
          <p:nvPr/>
        </p:nvSpPr>
        <p:spPr>
          <a:xfrm>
            <a:off x="513807" y="2264298"/>
            <a:ext cx="54099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BE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 ROSH HA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SHA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NA BE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ROSH HA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SHA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NA</a:t>
            </a:r>
          </a:p>
          <a:p>
            <a:r>
              <a:rPr lang="en-US" sz="4400" dirty="0"/>
              <a:t>PAR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CHA SHO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SHA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NA ETS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LY BA</a:t>
            </a:r>
            <a:r>
              <a:rPr lang="en-US" sz="4400" dirty="0">
                <a:solidFill>
                  <a:srgbClr val="FF0000"/>
                </a:solidFill>
              </a:rPr>
              <a:t>’ </a:t>
            </a:r>
            <a:r>
              <a:rPr lang="en-US" sz="4400" dirty="0"/>
              <a:t>GI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NA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A1F38-DADF-4110-AE93-06600B7224A5}"/>
              </a:ext>
            </a:extLst>
          </p:cNvPr>
          <p:cNvSpPr txBox="1"/>
          <p:nvPr/>
        </p:nvSpPr>
        <p:spPr>
          <a:xfrm>
            <a:off x="6106224" y="2340930"/>
            <a:ext cx="54099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the head of the year </a:t>
            </a:r>
          </a:p>
          <a:p>
            <a:r>
              <a:rPr lang="en-US" sz="4000" dirty="0"/>
              <a:t>In the head of the year</a:t>
            </a:r>
          </a:p>
          <a:p>
            <a:r>
              <a:rPr lang="en-US" sz="4000" dirty="0"/>
              <a:t>In my garden bloomed a rose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874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B312-FEDF-4C6B-B938-17D6D0A2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BE’ROSH HA’SHA’NA- NEOMI SHEMER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03F82F-877D-422D-BA8D-772E03A3DA19}"/>
              </a:ext>
            </a:extLst>
          </p:cNvPr>
          <p:cNvSpPr txBox="1"/>
          <p:nvPr/>
        </p:nvSpPr>
        <p:spPr>
          <a:xfrm>
            <a:off x="527059" y="2264298"/>
            <a:ext cx="54099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BE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ROSH HA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SHA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NA</a:t>
            </a:r>
          </a:p>
          <a:p>
            <a:r>
              <a:rPr lang="en-US" sz="4400" dirty="0"/>
              <a:t>CI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RA LE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VA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NA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</a:p>
          <a:p>
            <a:r>
              <a:rPr lang="en-US" sz="4400" dirty="0"/>
              <a:t>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GNA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 LA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BA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HOF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 </a:t>
            </a:r>
          </a:p>
          <a:p>
            <a:r>
              <a:rPr lang="en-US" sz="4400" dirty="0"/>
              <a:t>PIT</a:t>
            </a:r>
            <a:r>
              <a:rPr lang="en-US" sz="4400" dirty="0">
                <a:solidFill>
                  <a:srgbClr val="FF0000"/>
                </a:solidFill>
              </a:rPr>
              <a:t>’</a:t>
            </a:r>
            <a:r>
              <a:rPr lang="en-US" sz="4400" dirty="0"/>
              <a:t>OM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A1F38-DADF-4110-AE93-06600B7224A5}"/>
              </a:ext>
            </a:extLst>
          </p:cNvPr>
          <p:cNvSpPr txBox="1"/>
          <p:nvPr/>
        </p:nvSpPr>
        <p:spPr>
          <a:xfrm>
            <a:off x="6106224" y="2340930"/>
            <a:ext cx="54099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 the  head of the year </a:t>
            </a:r>
          </a:p>
          <a:p>
            <a:r>
              <a:rPr lang="en-US" sz="4000" dirty="0"/>
              <a:t>A white sailboat</a:t>
            </a:r>
          </a:p>
          <a:p>
            <a:r>
              <a:rPr lang="en-US" sz="4000" dirty="0"/>
              <a:t>Suddenly set anchor by the shore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4825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ECB36D-19E9-4CB8-BAE0-2DE1D71C5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/>
          <a:lstStyle/>
          <a:p>
            <a:pPr algn="ctr"/>
            <a:r>
              <a:rPr lang="en-US" dirty="0"/>
              <a:t>BE’ROSH HA’SHA’NA- NEOMI SHEMER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B9AE70-4041-4827-98F8-FDC6FEB1D633}"/>
              </a:ext>
            </a:extLst>
          </p:cNvPr>
          <p:cNvSpPr txBox="1"/>
          <p:nvPr/>
        </p:nvSpPr>
        <p:spPr>
          <a:xfrm>
            <a:off x="275266" y="1991719"/>
            <a:ext cx="71857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BE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 ROSH 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SHA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NA BE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ROSH 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SHA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NA</a:t>
            </a:r>
          </a:p>
          <a:p>
            <a:r>
              <a:rPr lang="en-US" sz="4000" dirty="0"/>
              <a:t>LI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BE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NU 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N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A</a:t>
            </a:r>
          </a:p>
          <a:p>
            <a:r>
              <a:rPr lang="en-US" sz="4000" dirty="0"/>
              <a:t>BE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T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PHI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LA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 NO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SHA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NA</a:t>
            </a:r>
          </a:p>
          <a:p>
            <a:r>
              <a:rPr lang="en-US" sz="4000" dirty="0"/>
              <a:t>SH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YA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PHA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 VE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SHONA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</a:p>
          <a:p>
            <a:r>
              <a:rPr lang="en-US" sz="4000" dirty="0"/>
              <a:t>TE</a:t>
            </a:r>
            <a:r>
              <a:rPr lang="en-US" sz="4000" dirty="0">
                <a:solidFill>
                  <a:srgbClr val="FF0000"/>
                </a:solidFill>
              </a:rPr>
              <a:t>’ </a:t>
            </a:r>
            <a:r>
              <a:rPr lang="en-US" sz="4000" dirty="0"/>
              <a:t>HE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 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SHA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NA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</a:p>
          <a:p>
            <a:r>
              <a:rPr lang="en-US" sz="4000" dirty="0"/>
              <a:t> 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SHER MAT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HI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LA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 LA HA</a:t>
            </a:r>
            <a:r>
              <a:rPr lang="en-US" sz="4000" dirty="0">
                <a:solidFill>
                  <a:srgbClr val="FF0000"/>
                </a:solidFill>
              </a:rPr>
              <a:t>’</a:t>
            </a:r>
            <a:r>
              <a:rPr lang="en-US" sz="4000" dirty="0"/>
              <a:t>YOM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55C39A-C2AE-4EFA-AC5B-B03EC1C01760}"/>
              </a:ext>
            </a:extLst>
          </p:cNvPr>
          <p:cNvSpPr txBox="1"/>
          <p:nvPr/>
        </p:nvSpPr>
        <p:spPr>
          <a:xfrm>
            <a:off x="7752522" y="1991719"/>
            <a:ext cx="40021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On Rosh Hashanah, on Rosh Hashanah,</a:t>
            </a:r>
            <a:br>
              <a:rPr lang="en-US" sz="3200" dirty="0"/>
            </a:br>
            <a:r>
              <a:rPr lang="en-US" sz="3200" dirty="0"/>
              <a:t>Our heart responded in ancient prayer:</a:t>
            </a:r>
            <a:br>
              <a:rPr lang="en-US" sz="3200" dirty="0"/>
            </a:br>
            <a:r>
              <a:rPr lang="en-US" sz="3200" dirty="0"/>
              <a:t>May the year beginning anew today</a:t>
            </a:r>
            <a:br>
              <a:rPr lang="en-US" sz="3200" dirty="0"/>
            </a:br>
            <a:r>
              <a:rPr lang="en-US" sz="3200" dirty="0"/>
              <a:t>Be wonderful and special in every way.</a:t>
            </a:r>
          </a:p>
        </p:txBody>
      </p:sp>
    </p:spTree>
    <p:extLst>
      <p:ext uri="{BB962C8B-B14F-4D97-AF65-F5344CB8AC3E}">
        <p14:creationId xmlns:p14="http://schemas.microsoft.com/office/powerpoint/2010/main" val="3684743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309</TotalTime>
  <Words>399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Bernard MT Condensed</vt:lpstr>
      <vt:lpstr>Calibri</vt:lpstr>
      <vt:lpstr>Cambria</vt:lpstr>
      <vt:lpstr>Corbel</vt:lpstr>
      <vt:lpstr>Wingdings</vt:lpstr>
      <vt:lpstr>Banded</vt:lpstr>
      <vt:lpstr>HAPPY ROSH HASHANA שנה טובה!!!</vt:lpstr>
      <vt:lpstr>WHAT KIND OF FOOD WE EAT</vt:lpstr>
      <vt:lpstr>PowerPoint Presentation</vt:lpstr>
      <vt:lpstr>PowerPoint Presentation</vt:lpstr>
      <vt:lpstr>Rosh Hashana from the  Tel-Aviv Streets</vt:lpstr>
      <vt:lpstr>BE’ROSH HA’SHA’NA- NEOMI SHEMER</vt:lpstr>
      <vt:lpstr>BE’ROSH HA’SHA’NA- NEOMI SHEMER</vt:lpstr>
      <vt:lpstr>BE’ROSH HA’SHA’NA- NEOMI SHEMER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ROSH HASHANA שנה טובה!!!</dc:title>
  <dc:creator>Marom Shmueli</dc:creator>
  <cp:lastModifiedBy>chen dahan</cp:lastModifiedBy>
  <cp:revision>15</cp:revision>
  <dcterms:created xsi:type="dcterms:W3CDTF">2021-08-27T15:18:25Z</dcterms:created>
  <dcterms:modified xsi:type="dcterms:W3CDTF">2021-09-07T16:58:16Z</dcterms:modified>
</cp:coreProperties>
</file>