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5"/>
  </p:notesMasterIdLst>
  <p:sldIdLst>
    <p:sldId id="262" r:id="rId2"/>
    <p:sldId id="332" r:id="rId3"/>
    <p:sldId id="270" r:id="rId4"/>
    <p:sldId id="271" r:id="rId5"/>
    <p:sldId id="314" r:id="rId6"/>
    <p:sldId id="272" r:id="rId7"/>
    <p:sldId id="273" r:id="rId8"/>
    <p:sldId id="274" r:id="rId9"/>
    <p:sldId id="275" r:id="rId10"/>
    <p:sldId id="276" r:id="rId11"/>
    <p:sldId id="319" r:id="rId12"/>
    <p:sldId id="292" r:id="rId13"/>
    <p:sldId id="281" r:id="rId14"/>
    <p:sldId id="282" r:id="rId15"/>
    <p:sldId id="309" r:id="rId16"/>
    <p:sldId id="310" r:id="rId17"/>
    <p:sldId id="315" r:id="rId18"/>
    <p:sldId id="316" r:id="rId19"/>
    <p:sldId id="308" r:id="rId20"/>
    <p:sldId id="284" r:id="rId21"/>
    <p:sldId id="283" r:id="rId22"/>
    <p:sldId id="322" r:id="rId23"/>
    <p:sldId id="324" r:id="rId24"/>
    <p:sldId id="323" r:id="rId25"/>
    <p:sldId id="321" r:id="rId26"/>
    <p:sldId id="326" r:id="rId27"/>
    <p:sldId id="329" r:id="rId28"/>
    <p:sldId id="331" r:id="rId29"/>
    <p:sldId id="330" r:id="rId30"/>
    <p:sldId id="333" r:id="rId31"/>
    <p:sldId id="334" r:id="rId32"/>
    <p:sldId id="340" r:id="rId33"/>
    <p:sldId id="339" r:id="rId34"/>
    <p:sldId id="335" r:id="rId35"/>
    <p:sldId id="336" r:id="rId36"/>
    <p:sldId id="286" r:id="rId37"/>
    <p:sldId id="287" r:id="rId38"/>
    <p:sldId id="320" r:id="rId39"/>
    <p:sldId id="327" r:id="rId40"/>
    <p:sldId id="288" r:id="rId41"/>
    <p:sldId id="289" r:id="rId42"/>
    <p:sldId id="302" r:id="rId43"/>
    <p:sldId id="328" r:id="rId4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853A122-D688-8F48-BA62-A25B0A2DE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5849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891c78993_2_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g2891c78993_2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2304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5733783-1F88-4AEE-8C38-3ED7A0816C3E}" type="datetimeFigureOut">
              <a:rPr lang="en-US" smtClean="0"/>
              <a:t>7/11/2021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51A26-EAC3-4495-8C56-84139069FA9B}" type="slidenum">
              <a:rPr lang="en-US" smtClean="0"/>
              <a:t>‹#›</a:t>
            </a:fld>
            <a:endParaRPr lang="en-US"/>
          </a:p>
        </p:txBody>
      </p:sp>
    </p:spTree>
    <p:extLst>
      <p:ext uri="{BB962C8B-B14F-4D97-AF65-F5344CB8AC3E}">
        <p14:creationId xmlns:p14="http://schemas.microsoft.com/office/powerpoint/2010/main" val="2657779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733783-1F88-4AEE-8C38-3ED7A0816C3E}" type="datetimeFigureOut">
              <a:rPr lang="en-US" smtClean="0"/>
              <a:t>7/11/2021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51A26-EAC3-4495-8C56-84139069FA9B}" type="slidenum">
              <a:rPr lang="en-US" smtClean="0"/>
              <a:t>‹#›</a:t>
            </a:fld>
            <a:endParaRPr lang="en-US"/>
          </a:p>
        </p:txBody>
      </p:sp>
    </p:spTree>
    <p:extLst>
      <p:ext uri="{BB962C8B-B14F-4D97-AF65-F5344CB8AC3E}">
        <p14:creationId xmlns:p14="http://schemas.microsoft.com/office/powerpoint/2010/main" val="2854801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Full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9050" y="-1"/>
            <a:ext cx="9163050" cy="4622549"/>
          </a:xfrm>
        </p:spPr>
        <p:txBody>
          <a:bodyPr/>
          <a:lstStyle/>
          <a:p>
            <a:endParaRPr lang="en-US"/>
          </a:p>
        </p:txBody>
      </p:sp>
      <p:pic>
        <p:nvPicPr>
          <p:cNvPr id="5" name="Picture 4" descr="Pattern Final_squares_v2forppt.jpg"/>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rot="10800000">
            <a:off x="-17762" y="4622548"/>
            <a:ext cx="9170643" cy="537886"/>
          </a:xfrm>
          <a:prstGeom prst="rect">
            <a:avLst/>
          </a:prstGeom>
        </p:spPr>
      </p:pic>
      <p:pic>
        <p:nvPicPr>
          <p:cNvPr id="6" name="Picture 5" descr="TheJewishAgency_logotaglinelockup_white-01.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0064" y="4692265"/>
            <a:ext cx="1227667" cy="423804"/>
          </a:xfrm>
          <a:prstGeom prst="rect">
            <a:avLst/>
          </a:prstGeom>
        </p:spPr>
      </p:pic>
    </p:spTree>
    <p:extLst>
      <p:ext uri="{BB962C8B-B14F-4D97-AF65-F5344CB8AC3E}">
        <p14:creationId xmlns:p14="http://schemas.microsoft.com/office/powerpoint/2010/main" val="1574615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261676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345926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3" r:id="rId2"/>
    <p:sldLayoutId id="2147483654" r:id="rId3"/>
    <p:sldLayoutId id="2147483655" r:id="rId4"/>
    <p:sldLayoutId id="2147483656" r:id="rId5"/>
    <p:sldLayoutId id="2147483657" r:id="rId6"/>
    <p:sldLayoutId id="2147483660" r:id="rId7"/>
    <p:sldLayoutId id="2147483661" r:id="rId8"/>
    <p:sldLayoutId id="2147483662" r:id="rId9"/>
    <p:sldLayoutId id="2147483663" r:id="rId10"/>
    <p:sldLayoutId id="214748366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hyperlink" Target="http://www.stopbds.com/" TargetMode="External"/><Relationship Id="rId2" Type="http://schemas.openxmlformats.org/officeDocument/2006/relationships/hyperlink" Target="https://jij.org/news/omar-barghouti-man-two-faces/" TargetMode="External"/><Relationship Id="rId1" Type="http://schemas.openxmlformats.org/officeDocument/2006/relationships/slideLayout" Target="../slideLayouts/slideLayout8.xml"/><Relationship Id="rId5" Type="http://schemas.openxmlformats.org/officeDocument/2006/relationships/image" Target="../media/image11.jpeg"/><Relationship Id="rId4" Type="http://schemas.openxmlformats.org/officeDocument/2006/relationships/hyperlink" Target="https://www.jns.org/bds-founder-says-movements-goal-will-lead-to-the-end-of-israel/"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jppi.org.il/he/article/de-legitimization/#.XyrROihvZPY"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hyperlink" Target="https://www.jcpa.org/phas/phas-sharansky-f04.htm"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unispal.un.org/UNISPAL.NSF/0/761C1063530766A7052566A2005B74D1"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reut-institute.org/he/Publication.aspx?PublicationId=2381" TargetMode="Externa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hyperlink" Target="https://bdsmovement.net/iaw"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youtu.be/vsSxk50Ro6E"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hyperlink" Target="https://www.heyalma.com/israel-guide/intersectionality-and-the-israeli-palestinian-debate/" TargetMode="External"/><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hyperlink" Target="https://momentmag.com/jewish-word-what-is-cancel-culture-and-what-does-judaism-say-about-it/"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hyperlink" Target="https://lithub.com/freedom-means-can-rather-than-should-what-the-harpers-open-letter-gets-wrong/" TargetMode="External"/><Relationship Id="rId2" Type="http://schemas.openxmlformats.org/officeDocument/2006/relationships/hyperlink" Target="https://harpers.org/a-letter-on-justice-and-open-debate/" TargetMode="Externa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hyperlink" Target="https://jilv.org/" TargetMode="External"/><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hyperlink" Target="https://codeforaustralia.org/" TargetMode="External"/><Relationship Id="rId2" Type="http://schemas.openxmlformats.org/officeDocument/2006/relationships/hyperlink" Target="https://www.dca.org.au/" TargetMode="Externa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hyperlink" Target="http://reut-institute.org/he/Publication.aspx?PublicationId=1971" TargetMode="Externa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8.xml"/><Relationship Id="rId5" Type="http://schemas.openxmlformats.org/officeDocument/2006/relationships/image" Target="../media/image41.png"/><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hyperlink" Target="https://www.holocaustremembrance.com/sites/default/files/press_release_document_antisemitism.pdf"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hyperlink" Target="http://bdsmovement.net/"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9355" y="320598"/>
            <a:ext cx="2838763" cy="572777"/>
          </a:xfrm>
          <a:prstGeom prst="rect">
            <a:avLst/>
          </a:prstGeom>
        </p:spPr>
      </p:pic>
      <p:sp>
        <p:nvSpPr>
          <p:cNvPr id="2" name="מלבן 1"/>
          <p:cNvSpPr/>
          <p:nvPr/>
        </p:nvSpPr>
        <p:spPr>
          <a:xfrm>
            <a:off x="242456" y="1620644"/>
            <a:ext cx="8595662" cy="89255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5200" i="0" u="none" strike="noStrike" kern="0" cap="none" spc="0" normalizeH="0" baseline="0" noProof="0" dirty="0">
              <a:ln>
                <a:noFill/>
              </a:ln>
              <a:solidFill>
                <a:sysClr val="windowText" lastClr="000000"/>
              </a:solidFill>
              <a:effectLst/>
              <a:uLnTx/>
              <a:uFillTx/>
            </a:endParaRPr>
          </a:p>
        </p:txBody>
      </p:sp>
      <p:pic>
        <p:nvPicPr>
          <p:cNvPr id="5" name="Picture 2" descr="Basic 101 - Bons Chiens - Dog Training Bons Chiens – Dog Training"/>
          <p:cNvPicPr>
            <a:picLocks noChangeAspect="1" noChangeArrowheads="1"/>
          </p:cNvPicPr>
          <p:nvPr/>
        </p:nvPicPr>
        <p:blipFill rotWithShape="1">
          <a:blip r:embed="rId4">
            <a:extLst>
              <a:ext uri="{28A0092B-C50C-407E-A947-70E740481C1C}">
                <a14:useLocalDpi xmlns:a14="http://schemas.microsoft.com/office/drawing/2010/main" val="0"/>
              </a:ext>
            </a:extLst>
          </a:blip>
          <a:srcRect l="17376" r="16293"/>
          <a:stretch/>
        </p:blipFill>
        <p:spPr bwMode="auto">
          <a:xfrm>
            <a:off x="2543694" y="1263889"/>
            <a:ext cx="3158837" cy="2535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57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509" y="256310"/>
            <a:ext cx="8139545" cy="5262979"/>
          </a:xfrm>
          <a:prstGeom prst="rect">
            <a:avLst/>
          </a:prstGeom>
        </p:spPr>
        <p:txBody>
          <a:bodyPr wrap="square">
            <a:spAutoFit/>
          </a:bodyPr>
          <a:lstStyle/>
          <a:p>
            <a:r>
              <a:rPr lang="en-US" i="1" dirty="0"/>
              <a:t>Good riddance! The two-state solution for the Palestinian-Israeli conflict is finally dead. But someone has to issue an official death certificate before the rotting corpse is given a proper burial and we can all move on and explore the more just, moral and therefore enduring alternative for peaceful coexistence between Jews and Arabs in Mandate Palestine: the one-state solution.” </a:t>
            </a:r>
          </a:p>
          <a:p>
            <a:endParaRPr lang="en-US" i="1" dirty="0"/>
          </a:p>
          <a:p>
            <a:r>
              <a:rPr lang="en-US" i="1" dirty="0"/>
              <a:t>–</a:t>
            </a:r>
            <a:r>
              <a:rPr lang="en-US" b="1" dirty="0">
                <a:hlinkClick r:id="rId2"/>
              </a:rPr>
              <a:t>Omar </a:t>
            </a:r>
            <a:r>
              <a:rPr lang="en-US" b="1" dirty="0" err="1">
                <a:hlinkClick r:id="rId2"/>
              </a:rPr>
              <a:t>Barghouti</a:t>
            </a:r>
            <a:r>
              <a:rPr lang="en-US" b="1" dirty="0"/>
              <a:t>, </a:t>
            </a:r>
            <a:r>
              <a:rPr lang="en-US" dirty="0">
                <a:hlinkClick r:id="rId3"/>
              </a:rPr>
              <a:t>http://www.stopbds.com/</a:t>
            </a:r>
            <a:r>
              <a:rPr lang="en-US" dirty="0"/>
              <a:t> </a:t>
            </a:r>
          </a:p>
          <a:p>
            <a:endParaRPr lang="en-US" b="1" dirty="0"/>
          </a:p>
          <a:p>
            <a:endParaRPr lang="en-US" dirty="0"/>
          </a:p>
          <a:p>
            <a:pPr fontAlgn="base"/>
            <a:endParaRPr lang="en-US" dirty="0"/>
          </a:p>
          <a:p>
            <a:pPr fontAlgn="base"/>
            <a:endParaRPr lang="en-US" dirty="0"/>
          </a:p>
          <a:p>
            <a:pPr fontAlgn="base"/>
            <a:endParaRPr lang="en-US" dirty="0"/>
          </a:p>
          <a:p>
            <a:pPr fontAlgn="base"/>
            <a:r>
              <a:rPr lang="en-US" dirty="0"/>
              <a:t>"If the refugees return to their homes [in Israel] as the BDS movement calls for, if we bring an end to Israel's apartheid regime and if we end the occupation on lands occupied in 1967, including Jerusalem, what will be left of the Zionist regime? That's the question. Meaning, what will the two states be based on?“...     "International law and the right of return? There won't be any Zionist state like the one we speak about [in present-day Israel]. There will be two states: One democratic for all its citizens here [Palestine] and one democratic for all its citizens there [Israel]. The Palestinian minority will become a Palestinian majority of what is today called Israel."</a:t>
            </a:r>
          </a:p>
          <a:p>
            <a:endParaRPr lang="en-US" dirty="0"/>
          </a:p>
          <a:p>
            <a:r>
              <a:rPr lang="en-US" i="1" dirty="0"/>
              <a:t>–</a:t>
            </a:r>
            <a:r>
              <a:rPr lang="en-US" b="1" dirty="0"/>
              <a:t>Omar </a:t>
            </a:r>
            <a:r>
              <a:rPr lang="en-US" b="1" dirty="0" err="1"/>
              <a:t>Barghouti</a:t>
            </a:r>
            <a:r>
              <a:rPr lang="en-US" b="1" dirty="0"/>
              <a:t> </a:t>
            </a:r>
            <a:r>
              <a:rPr lang="en-US" dirty="0">
                <a:hlinkClick r:id="rId4"/>
              </a:rPr>
              <a:t>https://www.jns.org/bds-founder-says-movements-goal-will-lead-to-the-end-of-israel/</a:t>
            </a:r>
            <a:r>
              <a:rPr lang="en-US" dirty="0"/>
              <a:t>  (1 June 2020)</a:t>
            </a:r>
          </a:p>
          <a:p>
            <a:r>
              <a:rPr lang="en-US" dirty="0"/>
              <a:t>     </a:t>
            </a:r>
          </a:p>
          <a:p>
            <a:endParaRPr lang="en-US" dirty="0"/>
          </a:p>
          <a:p>
            <a:endParaRPr lang="en-US" dirty="0"/>
          </a:p>
        </p:txBody>
      </p:sp>
      <p:pic>
        <p:nvPicPr>
          <p:cNvPr id="4098" name="Picture 2" descr="BDS movement co-founder Omar Barghouti. Credit: YouTube Screensh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1323109"/>
            <a:ext cx="2109838" cy="1186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907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he-IL" b="1" dirty="0"/>
              <a:t>דה-לגיטימציה</a:t>
            </a:r>
            <a:r>
              <a:rPr lang="he-IL" sz="1200" b="1" dirty="0"/>
              <a:t> תופעה אשר במהותה הינה שלילת זכותו של הקולקטיב היהודי להגדרה עצמית במסגרת מדינת-לאום ריבונית משלו בארץ ישראל, חבל מורשתו ההיסטורית.</a:t>
            </a:r>
            <a:br>
              <a:rPr lang="he-IL" sz="1200" b="1" dirty="0"/>
            </a:br>
            <a:br>
              <a:rPr lang="he-IL" sz="1200" b="1" dirty="0"/>
            </a:br>
            <a:r>
              <a:rPr lang="he-IL" sz="1200" dirty="0"/>
              <a:t>כשמגרדים את הציפוי החיצוני של מסרי תנועת ה–</a:t>
            </a:r>
            <a:r>
              <a:rPr lang="en-US" sz="1200" dirty="0"/>
              <a:t>BDS </a:t>
            </a:r>
            <a:r>
              <a:rPr lang="he-IL" sz="1200" dirty="0"/>
              <a:t>  </a:t>
            </a:r>
            <a:r>
              <a:rPr lang="en-US" sz="1200" dirty="0"/>
              <a:t> </a:t>
            </a:r>
            <a:r>
              <a:rPr lang="he-IL" sz="1200" dirty="0"/>
              <a:t>ודומותיה – זה מה שמגלים.</a:t>
            </a:r>
            <a:br>
              <a:rPr lang="he-IL" sz="1200" baseline="30000" dirty="0"/>
            </a:br>
            <a:br>
              <a:rPr lang="he-IL" sz="1200" baseline="30000" dirty="0"/>
            </a:br>
            <a:r>
              <a:rPr lang="he-IL" sz="1200" dirty="0"/>
              <a:t>הציונות מושתתת על כמה הנחות יסוד: כי </a:t>
            </a:r>
            <a:r>
              <a:rPr lang="he-IL" sz="1200" b="1" dirty="0"/>
              <a:t>היהדות היא לא רק דת אלא גם לאום, שראוי וצודק שהעם היהודי יגדיר עצמו במסגרת ישות מדינית ריבונית משלו, ושהגדרה עצמית זו קשורה לחבל ארץ מסוים</a:t>
            </a:r>
            <a:r>
              <a:rPr lang="he-IL" sz="1200" dirty="0"/>
              <a:t>. </a:t>
            </a:r>
            <a:br>
              <a:rPr lang="en-US" sz="1200" dirty="0"/>
            </a:br>
            <a:br>
              <a:rPr lang="he-IL" sz="1200" dirty="0"/>
            </a:br>
            <a:r>
              <a:rPr lang="he-IL" sz="1200" dirty="0"/>
              <a:t>לכן, שלילת כל אחת מהפנים הללו היא במהותה שלילת הרעיון הציוני, קרי –  של מדינת ישראל כמדינת-הלאום של העם היהודי.</a:t>
            </a:r>
            <a:br>
              <a:rPr lang="he-IL" sz="1200" dirty="0"/>
            </a:br>
            <a:br>
              <a:rPr lang="he-IL" sz="1200" dirty="0"/>
            </a:br>
            <a:br>
              <a:rPr lang="he-IL" sz="1200" dirty="0"/>
            </a:br>
            <a:br>
              <a:rPr lang="he-IL" sz="1200" dirty="0"/>
            </a:br>
            <a:r>
              <a:rPr lang="en-US" sz="1200" dirty="0">
                <a:hlinkClick r:id="rId2"/>
              </a:rPr>
              <a:t>http://jppi.org.il/he/article/de-legitimization/#.XyrROihvZPY</a:t>
            </a:r>
            <a:br>
              <a:rPr lang="he-IL" sz="1200" dirty="0"/>
            </a:br>
            <a:endParaRPr lang="en-US" sz="1200" dirty="0"/>
          </a:p>
        </p:txBody>
      </p:sp>
    </p:spTree>
    <p:extLst>
      <p:ext uri="{BB962C8B-B14F-4D97-AF65-F5344CB8AC3E}">
        <p14:creationId xmlns:p14="http://schemas.microsoft.com/office/powerpoint/2010/main" val="3364191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273" y="521453"/>
            <a:ext cx="8229600" cy="3970318"/>
          </a:xfrm>
          <a:prstGeom prst="rect">
            <a:avLst/>
          </a:prstGeom>
        </p:spPr>
        <p:txBody>
          <a:bodyPr wrap="square">
            <a:spAutoFit/>
          </a:bodyPr>
          <a:lstStyle/>
          <a:p>
            <a:r>
              <a:rPr lang="en-US" dirty="0">
                <a:latin typeface="Verdana" panose="020B0604030504040204" pitchFamily="34" charset="0"/>
              </a:rPr>
              <a:t>“…Nevertheless, we must be clear and outspoken in exposing the new anti-Semitism. I believe that we can apply a simple test - I call it </a:t>
            </a:r>
            <a:r>
              <a:rPr lang="en-US" b="1" dirty="0">
                <a:latin typeface="Verdana" panose="020B0604030504040204" pitchFamily="34" charset="0"/>
              </a:rPr>
              <a:t>the "3D" test </a:t>
            </a:r>
            <a:r>
              <a:rPr lang="en-US" dirty="0">
                <a:latin typeface="Verdana" panose="020B0604030504040204" pitchFamily="34" charset="0"/>
              </a:rPr>
              <a:t>- to help us distinguish legitimate criticism of Israel from anti-Semitism.</a:t>
            </a:r>
          </a:p>
          <a:p>
            <a:endParaRPr lang="en-US" dirty="0">
              <a:latin typeface="Verdana" panose="020B0604030504040204" pitchFamily="34" charset="0"/>
            </a:endParaRPr>
          </a:p>
          <a:p>
            <a:r>
              <a:rPr lang="en-US" dirty="0">
                <a:latin typeface="Verdana" panose="020B0604030504040204" pitchFamily="34" charset="0"/>
              </a:rPr>
              <a:t>The first "D" is the test of </a:t>
            </a:r>
            <a:r>
              <a:rPr lang="en-US" b="1" dirty="0">
                <a:latin typeface="Verdana" panose="020B0604030504040204" pitchFamily="34" charset="0"/>
              </a:rPr>
              <a:t>demonization</a:t>
            </a:r>
            <a:r>
              <a:rPr lang="en-US" dirty="0">
                <a:latin typeface="Verdana" panose="020B0604030504040204" pitchFamily="34" charset="0"/>
              </a:rPr>
              <a:t>. When the Jewish state is being demonized; when Israel's actions are blown out of all sensible proportion; when comparisons are made between Israelis and Nazis and between Palestinian refugee camps and Auschwitz - this is anti- Semitism, not legitimate criticism of Israel.</a:t>
            </a:r>
          </a:p>
          <a:p>
            <a:r>
              <a:rPr lang="en-US" dirty="0">
                <a:latin typeface="Verdana" panose="020B0604030504040204" pitchFamily="34" charset="0"/>
              </a:rPr>
              <a:t>The second "D" is the test of </a:t>
            </a:r>
            <a:r>
              <a:rPr lang="en-US" b="1" dirty="0">
                <a:latin typeface="Verdana" panose="020B0604030504040204" pitchFamily="34" charset="0"/>
              </a:rPr>
              <a:t>double standards</a:t>
            </a:r>
            <a:r>
              <a:rPr lang="en-US" dirty="0">
                <a:latin typeface="Verdana" panose="020B0604030504040204" pitchFamily="34" charset="0"/>
              </a:rPr>
              <a:t>. When criticism of Israel is applied selectively; when Israel is singled out by the United Nations for human rights abuses while the behavior of known and major abusers, such as China, Iran, Cuba, and Syria, is ignored; when Israel's </a:t>
            </a:r>
            <a:r>
              <a:rPr lang="en-US" dirty="0" err="1">
                <a:latin typeface="Verdana" panose="020B0604030504040204" pitchFamily="34" charset="0"/>
              </a:rPr>
              <a:t>Magen</a:t>
            </a:r>
            <a:r>
              <a:rPr lang="en-US" dirty="0">
                <a:latin typeface="Verdana" panose="020B0604030504040204" pitchFamily="34" charset="0"/>
              </a:rPr>
              <a:t> David </a:t>
            </a:r>
            <a:r>
              <a:rPr lang="en-US" dirty="0" err="1">
                <a:latin typeface="Verdana" panose="020B0604030504040204" pitchFamily="34" charset="0"/>
              </a:rPr>
              <a:t>Adom</a:t>
            </a:r>
            <a:r>
              <a:rPr lang="en-US" dirty="0">
                <a:latin typeface="Verdana" panose="020B0604030504040204" pitchFamily="34" charset="0"/>
              </a:rPr>
              <a:t>, alone among the world's ambulance services, is denied admission to the International Red Cross - this is anti-Semitism.</a:t>
            </a:r>
          </a:p>
          <a:p>
            <a:r>
              <a:rPr lang="en-US" dirty="0">
                <a:latin typeface="Verdana" panose="020B0604030504040204" pitchFamily="34" charset="0"/>
              </a:rPr>
              <a:t>The third "D" is the test of </a:t>
            </a:r>
            <a:r>
              <a:rPr lang="en-US" b="1" dirty="0" err="1">
                <a:latin typeface="Verdana" panose="020B0604030504040204" pitchFamily="34" charset="0"/>
              </a:rPr>
              <a:t>delegitimization</a:t>
            </a:r>
            <a:r>
              <a:rPr lang="en-US" dirty="0">
                <a:latin typeface="Verdana" panose="020B0604030504040204" pitchFamily="34" charset="0"/>
              </a:rPr>
              <a:t>: when Israel's fundamental right to exist is denied - alone among all peoples in the world - this too is anti-Semitism.”</a:t>
            </a:r>
          </a:p>
          <a:p>
            <a:endParaRPr lang="en-US" dirty="0">
              <a:latin typeface="Verdana" panose="020B0604030504040204" pitchFamily="34" charset="0"/>
            </a:endParaRPr>
          </a:p>
          <a:p>
            <a:r>
              <a:rPr lang="en-US" i="1" dirty="0"/>
              <a:t>Natan Sharansky, Jewish Political Studies Review 16:3-4 (Fall 2004)</a:t>
            </a:r>
            <a:endParaRPr lang="en-US" dirty="0">
              <a:latin typeface="Verdana" panose="020B0604030504040204" pitchFamily="34" charset="0"/>
              <a:hlinkClick r:id="rId2"/>
            </a:endParaRPr>
          </a:p>
          <a:p>
            <a:r>
              <a:rPr lang="en-US" dirty="0">
                <a:latin typeface="Verdana" panose="020B0604030504040204" pitchFamily="34" charset="0"/>
                <a:hlinkClick r:id="rId2"/>
              </a:rPr>
              <a:t>https://www.jcpa.org/phas/phas-sharansky-f04.htm</a:t>
            </a:r>
            <a:r>
              <a:rPr lang="en-US" dirty="0">
                <a:latin typeface="Verdana" panose="020B0604030504040204" pitchFamily="34" charset="0"/>
              </a:rPr>
              <a:t> </a:t>
            </a:r>
          </a:p>
        </p:txBody>
      </p:sp>
    </p:spTree>
    <p:extLst>
      <p:ext uri="{BB962C8B-B14F-4D97-AF65-F5344CB8AC3E}">
        <p14:creationId xmlns:p14="http://schemas.microsoft.com/office/powerpoint/2010/main" val="1036876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175" y="0"/>
            <a:ext cx="71056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413336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9436" y="408709"/>
            <a:ext cx="7910946" cy="3970318"/>
          </a:xfrm>
          <a:prstGeom prst="rect">
            <a:avLst/>
          </a:prstGeom>
        </p:spPr>
        <p:txBody>
          <a:bodyPr wrap="square">
            <a:spAutoFit/>
          </a:bodyPr>
          <a:lstStyle/>
          <a:p>
            <a:pPr>
              <a:spcBef>
                <a:spcPct val="50000"/>
              </a:spcBef>
              <a:defRPr/>
            </a:pPr>
            <a:r>
              <a:rPr lang="en-US" dirty="0"/>
              <a:t>When people accuse Israel of being guilty of </a:t>
            </a:r>
            <a:r>
              <a:rPr lang="en-US" b="1" dirty="0"/>
              <a:t>Apartheid,</a:t>
            </a:r>
            <a:r>
              <a:rPr lang="en-US" dirty="0"/>
              <a:t> what are they really saying?</a:t>
            </a:r>
          </a:p>
          <a:p>
            <a:pPr>
              <a:spcBef>
                <a:spcPct val="50000"/>
              </a:spcBef>
              <a:defRPr/>
            </a:pPr>
            <a:endParaRPr lang="en-US" dirty="0"/>
          </a:p>
          <a:p>
            <a:pPr marL="342900" indent="-342900">
              <a:spcBef>
                <a:spcPct val="50000"/>
              </a:spcBef>
              <a:buFont typeface="+mj-lt"/>
              <a:buAutoNum type="arabicPeriod"/>
              <a:defRPr/>
            </a:pPr>
            <a:endParaRPr lang="en-US" dirty="0"/>
          </a:p>
          <a:p>
            <a:pPr marL="342900" indent="-342900">
              <a:spcBef>
                <a:spcPct val="50000"/>
              </a:spcBef>
              <a:buFont typeface="+mj-lt"/>
              <a:buAutoNum type="arabicPeriod"/>
              <a:defRPr/>
            </a:pPr>
            <a:r>
              <a:rPr lang="en-US" dirty="0"/>
              <a:t>Like Apartheid South Africa, Israeli society is built upon institutionalized discrimination</a:t>
            </a:r>
          </a:p>
          <a:p>
            <a:pPr marL="342900" indent="-342900">
              <a:spcBef>
                <a:spcPct val="50000"/>
              </a:spcBef>
              <a:buFont typeface="+mj-lt"/>
              <a:buAutoNum type="arabicPeriod"/>
              <a:defRPr/>
            </a:pPr>
            <a:r>
              <a:rPr lang="en-US" dirty="0"/>
              <a:t>Like the European Afrikaners, Jews of European origin, displaced and exploited the indigenous Arabs through acts of colonization = Apartheid.  </a:t>
            </a:r>
          </a:p>
          <a:p>
            <a:pPr marL="342900" indent="-342900">
              <a:spcBef>
                <a:spcPct val="50000"/>
              </a:spcBef>
              <a:buFont typeface="+mj-lt"/>
              <a:buAutoNum type="arabicPeriod"/>
              <a:defRPr/>
            </a:pPr>
            <a:endParaRPr lang="en-US" dirty="0"/>
          </a:p>
          <a:p>
            <a:pPr marL="342900" indent="-342900">
              <a:spcBef>
                <a:spcPct val="50000"/>
              </a:spcBef>
              <a:buFont typeface="+mj-lt"/>
              <a:buAutoNum type="arabicPeriod"/>
              <a:defRPr/>
            </a:pPr>
            <a:endParaRPr lang="en-US" dirty="0"/>
          </a:p>
          <a:p>
            <a:pPr marL="342900" indent="-342900">
              <a:spcBef>
                <a:spcPct val="50000"/>
              </a:spcBef>
              <a:buFont typeface="+mj-lt"/>
              <a:buAutoNum type="arabicPeriod"/>
              <a:defRPr/>
            </a:pPr>
            <a:endParaRPr lang="en-US" dirty="0"/>
          </a:p>
          <a:p>
            <a:pPr marL="342900" indent="-342900">
              <a:spcBef>
                <a:spcPct val="50000"/>
              </a:spcBef>
              <a:buFont typeface="+mj-lt"/>
              <a:buAutoNum type="arabicPeriod"/>
              <a:defRPr/>
            </a:pPr>
            <a:endParaRPr lang="en-US" dirty="0"/>
          </a:p>
          <a:p>
            <a:pPr>
              <a:spcBef>
                <a:spcPct val="50000"/>
              </a:spcBef>
              <a:defRPr/>
            </a:pPr>
            <a:endParaRPr lang="en-US" dirty="0"/>
          </a:p>
          <a:p>
            <a:pPr>
              <a:spcBef>
                <a:spcPct val="50000"/>
              </a:spcBef>
              <a:defRPr/>
            </a:pPr>
            <a:br>
              <a:rPr lang="en-US" dirty="0"/>
            </a:br>
            <a:endParaRPr lang="en-US" dirty="0"/>
          </a:p>
        </p:txBody>
      </p:sp>
    </p:spTree>
    <p:extLst>
      <p:ext uri="{BB962C8B-B14F-4D97-AF65-F5344CB8AC3E}">
        <p14:creationId xmlns:p14="http://schemas.microsoft.com/office/powerpoint/2010/main" val="596761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he-IL" dirty="0"/>
              <a:t>"ציונות היא גזענות</a:t>
            </a:r>
            <a:r>
              <a:rPr lang="en-US" dirty="0"/>
              <a:t>"</a:t>
            </a:r>
            <a:r>
              <a:rPr lang="he-IL" dirty="0"/>
              <a:t> </a:t>
            </a:r>
            <a:endParaRPr lang="en-US" dirty="0"/>
          </a:p>
        </p:txBody>
      </p:sp>
      <p:sp>
        <p:nvSpPr>
          <p:cNvPr id="3" name="Rectangle 2"/>
          <p:cNvSpPr/>
          <p:nvPr/>
        </p:nvSpPr>
        <p:spPr>
          <a:xfrm>
            <a:off x="249382" y="1198419"/>
            <a:ext cx="8395854" cy="4185761"/>
          </a:xfrm>
          <a:prstGeom prst="rect">
            <a:avLst/>
          </a:prstGeom>
        </p:spPr>
        <p:txBody>
          <a:bodyPr wrap="square">
            <a:spAutoFit/>
          </a:bodyPr>
          <a:lstStyle/>
          <a:p>
            <a:pPr algn="r" rtl="1"/>
            <a:endParaRPr lang="he-IL" b="1" dirty="0">
              <a:solidFill>
                <a:schemeClr val="tx1"/>
              </a:solidFill>
              <a:latin typeface="Arial" panose="020B0604020202020204" pitchFamily="34" charset="0"/>
            </a:endParaRPr>
          </a:p>
          <a:p>
            <a:pPr algn="r" rtl="1"/>
            <a:r>
              <a:rPr lang="he-IL" b="1" dirty="0">
                <a:solidFill>
                  <a:schemeClr val="tx1"/>
                </a:solidFill>
                <a:latin typeface="Arial" panose="020B0604020202020204" pitchFamily="34" charset="0"/>
              </a:rPr>
              <a:t>החלטה 3379 של העצרת הכללית של האומות המאוחדות</a:t>
            </a:r>
            <a:r>
              <a:rPr lang="he-IL" dirty="0">
                <a:solidFill>
                  <a:schemeClr val="tx1"/>
                </a:solidFill>
                <a:latin typeface="Arial" panose="020B0604020202020204" pitchFamily="34" charset="0"/>
              </a:rPr>
              <a:t> אשר נתקבלה ב-1 בנובמבר 1975 קובעת כי "ציונות היא צורה של גזענות ואפליה גזעית".  </a:t>
            </a:r>
            <a:endParaRPr lang="en-US" dirty="0">
              <a:solidFill>
                <a:schemeClr val="tx1"/>
              </a:solidFill>
              <a:latin typeface="Arial" panose="020B0604020202020204" pitchFamily="34" charset="0"/>
            </a:endParaRPr>
          </a:p>
          <a:p>
            <a:pPr algn="r" rtl="1"/>
            <a:endParaRPr lang="en-US" dirty="0"/>
          </a:p>
          <a:p>
            <a:r>
              <a:rPr lang="en-US" i="1" dirty="0"/>
              <a:t>…”Taking note also</a:t>
            </a:r>
            <a:r>
              <a:rPr lang="en-US" dirty="0"/>
              <a:t> of resolution 77 (XII) adopted by the Assembly of Heads of State and Government of the Organization of African Unity at its twelfth ordinary session, held at Kampala from 28 July to 1 August 1975, which considered "</a:t>
            </a:r>
            <a:r>
              <a:rPr lang="en-US" b="1" dirty="0"/>
              <a:t>that the racist regime in occupied Palestine and the racist regime in Zimbabwe and South Africa have a </a:t>
            </a:r>
            <a:r>
              <a:rPr lang="en-US" b="1" dirty="0">
                <a:solidFill>
                  <a:schemeClr val="tx1"/>
                </a:solidFill>
              </a:rPr>
              <a:t>common imperialist origin</a:t>
            </a:r>
            <a:r>
              <a:rPr lang="en-US" b="1" dirty="0"/>
              <a:t>, forming a whole and having the same racist structure and being organically linked in their policy aimed at repression of the dignity and integrity of the human being</a:t>
            </a:r>
            <a:r>
              <a:rPr lang="en-US" dirty="0"/>
              <a:t>",</a:t>
            </a:r>
          </a:p>
          <a:p>
            <a:r>
              <a:rPr lang="en-US" i="1" dirty="0"/>
              <a:t>Taking note also</a:t>
            </a:r>
            <a:r>
              <a:rPr lang="en-US" dirty="0"/>
              <a:t> of the Political Declaration and Strategy to Strengthen International Peace and Security and to Intensify Solidarity and Mutual Assistance among Non-Aligned Countries, adopted at the Conference of Ministers for Foreign Affairs of Non-Aligned Countries held at Lima from 25 to 30 August 1975, </a:t>
            </a:r>
            <a:r>
              <a:rPr lang="en-US" b="1" dirty="0"/>
              <a:t>which most severely condemned </a:t>
            </a:r>
            <a:r>
              <a:rPr lang="en-US" b="1" dirty="0" err="1"/>
              <a:t>zionism</a:t>
            </a:r>
            <a:r>
              <a:rPr lang="en-US" b="1" dirty="0"/>
              <a:t> as a threat to world peace and security and called upon all countries to oppose this racist and imperialist ideology</a:t>
            </a:r>
            <a:r>
              <a:rPr lang="en-US" dirty="0"/>
              <a:t>,</a:t>
            </a:r>
          </a:p>
          <a:p>
            <a:r>
              <a:rPr lang="en-US" i="1" dirty="0"/>
              <a:t>Determines</a:t>
            </a:r>
            <a:r>
              <a:rPr lang="en-US" dirty="0"/>
              <a:t> that Zionism is a form of racism and racial discrimination”</a:t>
            </a:r>
          </a:p>
          <a:p>
            <a:r>
              <a:rPr lang="en-US" dirty="0">
                <a:hlinkClick r:id="rId2"/>
              </a:rPr>
              <a:t>https://unispal.un.org/UNISPAL.NSF/0/761C1063530766A7052566A2005B74D1</a:t>
            </a:r>
            <a:r>
              <a:rPr lang="en-US" dirty="0"/>
              <a:t> </a:t>
            </a:r>
          </a:p>
          <a:p>
            <a:endParaRPr lang="en-US" dirty="0"/>
          </a:p>
          <a:p>
            <a:pPr algn="r" rtl="1"/>
            <a:endParaRPr lang="he-IL" dirty="0">
              <a:solidFill>
                <a:schemeClr val="tx1"/>
              </a:solidFill>
              <a:latin typeface="Arial" panose="020B0604020202020204" pitchFamily="34" charset="0"/>
            </a:endParaRPr>
          </a:p>
        </p:txBody>
      </p:sp>
      <p:pic>
        <p:nvPicPr>
          <p:cNvPr id="5" name="Picture 4"/>
          <p:cNvPicPr>
            <a:picLocks noChangeAspect="1"/>
          </p:cNvPicPr>
          <p:nvPr/>
        </p:nvPicPr>
        <p:blipFill>
          <a:blip r:embed="rId3"/>
          <a:stretch>
            <a:fillRect/>
          </a:stretch>
        </p:blipFill>
        <p:spPr>
          <a:xfrm>
            <a:off x="249382" y="187903"/>
            <a:ext cx="1891145" cy="1242557"/>
          </a:xfrm>
          <a:prstGeom prst="rect">
            <a:avLst/>
          </a:prstGeom>
        </p:spPr>
      </p:pic>
    </p:spTree>
    <p:extLst>
      <p:ext uri="{BB962C8B-B14F-4D97-AF65-F5344CB8AC3E}">
        <p14:creationId xmlns:p14="http://schemas.microsoft.com/office/powerpoint/2010/main" val="1536336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445025"/>
            <a:ext cx="8520600" cy="732612"/>
          </a:xfrm>
        </p:spPr>
        <p:txBody>
          <a:bodyPr/>
          <a:lstStyle/>
          <a:p>
            <a:pPr algn="r" rtl="1" fontAlgn="base"/>
            <a:r>
              <a:rPr lang="he-IL" sz="1400" dirty="0">
                <a:solidFill>
                  <a:schemeClr val="tx1"/>
                </a:solidFill>
                <a:latin typeface="Arial" panose="020B0604020202020204" pitchFamily="34" charset="0"/>
              </a:rPr>
              <a:t>ב-16 בדצמבר 1991 קיבלה העצרת הכללית של האו"ם החלטה (מס' </a:t>
            </a:r>
            <a:r>
              <a:rPr lang="en-US" sz="1400" dirty="0">
                <a:solidFill>
                  <a:schemeClr val="tx1"/>
                </a:solidFill>
                <a:latin typeface="Arial" panose="020B0604020202020204" pitchFamily="34" charset="0"/>
              </a:rPr>
              <a:t>46/86</a:t>
            </a:r>
            <a:r>
              <a:rPr lang="he-IL" sz="1400" dirty="0">
                <a:solidFill>
                  <a:schemeClr val="tx1"/>
                </a:solidFill>
                <a:latin typeface="Arial" panose="020B0604020202020204" pitchFamily="34" charset="0"/>
              </a:rPr>
              <a:t>) בה היא מודיעה כי היא חוזרת בה</a:t>
            </a:r>
            <a:r>
              <a:rPr lang="en-US" sz="1400" dirty="0">
                <a:solidFill>
                  <a:schemeClr val="tx1"/>
                </a:solidFill>
                <a:latin typeface="Arial" panose="020B0604020202020204" pitchFamily="34" charset="0"/>
              </a:rPr>
              <a:t> </a:t>
            </a:r>
            <a:r>
              <a:rPr lang="he-IL" sz="1400" dirty="0">
                <a:solidFill>
                  <a:schemeClr val="tx1"/>
                </a:solidFill>
                <a:latin typeface="Arial" panose="020B0604020202020204" pitchFamily="34" charset="0"/>
              </a:rPr>
              <a:t> מהחלטה 3379:</a:t>
            </a:r>
            <a:br>
              <a:rPr lang="en-US" sz="1400" dirty="0">
                <a:solidFill>
                  <a:schemeClr val="tx1"/>
                </a:solidFill>
                <a:latin typeface="Arial" panose="020B0604020202020204" pitchFamily="34" charset="0"/>
              </a:rPr>
            </a:br>
            <a:br>
              <a:rPr lang="he-IL" sz="1400" dirty="0">
                <a:solidFill>
                  <a:schemeClr val="tx1"/>
                </a:solidFill>
                <a:latin typeface="Arial" panose="020B0604020202020204" pitchFamily="34" charset="0"/>
              </a:rPr>
            </a:br>
            <a:br>
              <a:rPr lang="en-US" sz="1200" dirty="0"/>
            </a:br>
            <a:br>
              <a:rPr lang="en-US" sz="1200" dirty="0"/>
            </a:br>
            <a:br>
              <a:rPr lang="en-US" dirty="0"/>
            </a:br>
            <a:br>
              <a:rPr lang="he-IL" sz="1400" dirty="0">
                <a:solidFill>
                  <a:schemeClr val="tx1"/>
                </a:solidFill>
                <a:latin typeface="Arial" panose="020B0604020202020204" pitchFamily="34" charset="0"/>
              </a:rPr>
            </a:br>
            <a:br>
              <a:rPr lang="en-US" sz="1400" dirty="0">
                <a:solidFill>
                  <a:schemeClr val="tx1"/>
                </a:solidFill>
              </a:rPr>
            </a:br>
            <a:endParaRPr lang="en-US" sz="1400" dirty="0"/>
          </a:p>
        </p:txBody>
      </p:sp>
      <p:sp>
        <p:nvSpPr>
          <p:cNvPr id="3" name="TextBox 2"/>
          <p:cNvSpPr txBox="1"/>
          <p:nvPr/>
        </p:nvSpPr>
        <p:spPr>
          <a:xfrm>
            <a:off x="478009" y="1046018"/>
            <a:ext cx="8354291" cy="2492990"/>
          </a:xfrm>
          <a:prstGeom prst="rect">
            <a:avLst/>
          </a:prstGeom>
          <a:noFill/>
        </p:spPr>
        <p:txBody>
          <a:bodyPr wrap="square" rtlCol="0">
            <a:spAutoFit/>
          </a:bodyPr>
          <a:lstStyle/>
          <a:p>
            <a:br>
              <a:rPr lang="he-IL" sz="1600" dirty="0">
                <a:solidFill>
                  <a:schemeClr val="tx1"/>
                </a:solidFill>
                <a:latin typeface="Arial" panose="020B0604020202020204" pitchFamily="34" charset="0"/>
              </a:rPr>
            </a:br>
            <a:r>
              <a:rPr lang="en-US" b="1" dirty="0"/>
              <a:t>General Assembly Resolution 46/86, Revocation of Resolution 3379, 16 December 1991, and statement by President Herzog:</a:t>
            </a:r>
            <a:br>
              <a:rPr lang="en-US" b="1" dirty="0"/>
            </a:br>
            <a:endParaRPr lang="en-US" b="1" dirty="0"/>
          </a:p>
          <a:p>
            <a:r>
              <a:rPr lang="en-US" dirty="0"/>
              <a:t>One of Israel's conditions for the participation of a UN observer in the </a:t>
            </a:r>
            <a:r>
              <a:rPr lang="en-US" b="1" dirty="0"/>
              <a:t>Madrid Peace Conference </a:t>
            </a:r>
            <a:r>
              <a:rPr lang="en-US" dirty="0"/>
              <a:t>was the revocation of the infamous resolution 3379 equaling Zionism with racism. The revocation was the culmination of a long struggle</a:t>
            </a:r>
            <a:br>
              <a:rPr lang="en-US" dirty="0"/>
            </a:br>
            <a:br>
              <a:rPr lang="en-US" dirty="0"/>
            </a:br>
            <a:r>
              <a:rPr lang="en-US" dirty="0"/>
              <a:t>“… Above all, by </a:t>
            </a:r>
            <a:r>
              <a:rPr lang="en-US" dirty="0" err="1"/>
              <a:t>anulling</a:t>
            </a:r>
            <a:r>
              <a:rPr lang="en-US" dirty="0"/>
              <a:t> the Resolution, the United Nations has now removed a shameful blot upon its good name and repute.”</a:t>
            </a:r>
            <a:br>
              <a:rPr lang="en-US" dirty="0"/>
            </a:br>
            <a:endParaRPr lang="en-US" dirty="0"/>
          </a:p>
        </p:txBody>
      </p:sp>
    </p:spTree>
    <p:extLst>
      <p:ext uri="{BB962C8B-B14F-4D97-AF65-F5344CB8AC3E}">
        <p14:creationId xmlns:p14="http://schemas.microsoft.com/office/powerpoint/2010/main" val="2643930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he-IL" dirty="0"/>
            </a:br>
            <a:endParaRPr lang="en-US" dirty="0"/>
          </a:p>
        </p:txBody>
      </p:sp>
      <p:pic>
        <p:nvPicPr>
          <p:cNvPr id="3" name="Picture 2"/>
          <p:cNvPicPr>
            <a:picLocks noChangeAspect="1"/>
          </p:cNvPicPr>
          <p:nvPr/>
        </p:nvPicPr>
        <p:blipFill>
          <a:blip r:embed="rId2"/>
          <a:stretch>
            <a:fillRect/>
          </a:stretch>
        </p:blipFill>
        <p:spPr>
          <a:xfrm>
            <a:off x="2177761" y="242455"/>
            <a:ext cx="4687166" cy="4630920"/>
          </a:xfrm>
          <a:prstGeom prst="rect">
            <a:avLst/>
          </a:prstGeom>
        </p:spPr>
      </p:pic>
    </p:spTree>
    <p:extLst>
      <p:ext uri="{BB962C8B-B14F-4D97-AF65-F5344CB8AC3E}">
        <p14:creationId xmlns:p14="http://schemas.microsoft.com/office/powerpoint/2010/main" val="3345092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he-IL" b="1" dirty="0"/>
              <a:t>ועידת דרבן (ספטמבר 2001) </a:t>
            </a:r>
            <a:r>
              <a:rPr lang="he-IL" sz="1200" dirty="0"/>
              <a:t>היא ועידה שהתכנסה בדרבן שבדרום אפריקה בחסות האו"ם, והייתה אמורה להציג חזית בין-לאומית נגד גזענות ושנאת זרים. הועידה הפכה למופע של דה-לגיטימציה בסיסית לישראל בעידודם של ארגונים לא-ממשלתיים שהשתתפו בה.</a:t>
            </a:r>
            <a:br>
              <a:rPr lang="he-IL" sz="1200" dirty="0"/>
            </a:br>
            <a:br>
              <a:rPr lang="he-IL" sz="1200" dirty="0"/>
            </a:br>
            <a:br>
              <a:rPr lang="he-IL" sz="1200" dirty="0"/>
            </a:br>
            <a:br>
              <a:rPr lang="he-IL" sz="1200" dirty="0"/>
            </a:br>
            <a:br>
              <a:rPr lang="he-IL" sz="1200" dirty="0"/>
            </a:br>
            <a:br>
              <a:rPr lang="he-IL" sz="1200" dirty="0"/>
            </a:br>
            <a:br>
              <a:rPr lang="he-IL" sz="1200" dirty="0"/>
            </a:br>
            <a:br>
              <a:rPr lang="he-IL" sz="1200" dirty="0"/>
            </a:br>
            <a:br>
              <a:rPr lang="he-IL" sz="1200" dirty="0"/>
            </a:br>
            <a:br>
              <a:rPr lang="he-IL" sz="1200" dirty="0"/>
            </a:br>
            <a:br>
              <a:rPr lang="he-IL" sz="1200" dirty="0"/>
            </a:br>
            <a:br>
              <a:rPr lang="he-IL" sz="1200" dirty="0"/>
            </a:br>
            <a:br>
              <a:rPr lang="he-IL" sz="1200" dirty="0"/>
            </a:br>
            <a:br>
              <a:rPr lang="he-IL" sz="1200" dirty="0"/>
            </a:br>
            <a:br>
              <a:rPr lang="he-IL" sz="1200" dirty="0"/>
            </a:br>
            <a:br>
              <a:rPr lang="he-IL" sz="1200" dirty="0"/>
            </a:br>
            <a:br>
              <a:rPr lang="he-IL" sz="1200" dirty="0"/>
            </a:br>
            <a:br>
              <a:rPr lang="he-IL" sz="1200" dirty="0"/>
            </a:br>
            <a:r>
              <a:rPr lang="en-US" sz="1200" dirty="0">
                <a:hlinkClick r:id="rId2"/>
              </a:rPr>
              <a:t>http://reut-institute.org/he/Publication.aspx?PublicationId=2381</a:t>
            </a:r>
            <a:endParaRPr lang="en-US" sz="1200" dirty="0"/>
          </a:p>
        </p:txBody>
      </p:sp>
      <p:pic>
        <p:nvPicPr>
          <p:cNvPr id="6146" name="Picture 2" descr="חוק החמץ עומד לפני ביעור | מתיחות (או שלא?) עם סוריה | עוד גילויים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3938" y="1513260"/>
            <a:ext cx="2151208" cy="29194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3925166" y="1513260"/>
            <a:ext cx="3909216" cy="2625167"/>
          </a:xfrm>
          <a:prstGeom prst="rect">
            <a:avLst/>
          </a:prstGeom>
        </p:spPr>
      </p:pic>
    </p:spTree>
    <p:extLst>
      <p:ext uri="{BB962C8B-B14F-4D97-AF65-F5344CB8AC3E}">
        <p14:creationId xmlns:p14="http://schemas.microsoft.com/office/powerpoint/2010/main" val="3226060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bdsmovement.net/sites/default/files/coronaracism_01%20final%204.20.2020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246" y="209170"/>
            <a:ext cx="6496700" cy="4593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431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ª××¦××ª ×ª××× × ×¢×××¨ ×××¨×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94" y="520556"/>
            <a:ext cx="8991600" cy="3952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316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6473" y="983673"/>
            <a:ext cx="8298872" cy="2462213"/>
          </a:xfrm>
          <a:prstGeom prst="rect">
            <a:avLst/>
          </a:prstGeom>
        </p:spPr>
        <p:txBody>
          <a:bodyPr wrap="square">
            <a:spAutoFit/>
          </a:bodyPr>
          <a:lstStyle/>
          <a:p>
            <a:r>
              <a:rPr lang="en-US" dirty="0"/>
              <a:t>Racism, discrimination, xenophobia, and inequality continue to grow around the world. In recent months, we have seen how people in the Global South and people of </a:t>
            </a:r>
            <a:r>
              <a:rPr lang="en-US" dirty="0" err="1"/>
              <a:t>colour</a:t>
            </a:r>
            <a:r>
              <a:rPr lang="en-US" dirty="0"/>
              <a:t>, political prisoners, unhoused people, migrants, and refugees, among many others, have suffered from the scourge of COVID19, which has further exacerbated their vulnerability.</a:t>
            </a:r>
          </a:p>
          <a:p>
            <a:r>
              <a:rPr lang="en-US" dirty="0"/>
              <a:t>For the last 17 years, </a:t>
            </a:r>
            <a:r>
              <a:rPr lang="en-US" u="sng" dirty="0">
                <a:hlinkClick r:id="rId2"/>
              </a:rPr>
              <a:t>Israeli Apartheid Week</a:t>
            </a:r>
            <a:r>
              <a:rPr lang="en-US" dirty="0"/>
              <a:t> (IAW) has been </a:t>
            </a:r>
            <a:r>
              <a:rPr lang="en-US" dirty="0" err="1"/>
              <a:t>organised</a:t>
            </a:r>
            <a:r>
              <a:rPr lang="en-US" dirty="0"/>
              <a:t> worldwide to protest some of these injustices and to advocate for Palestinian freedom, justice, and equality as part of the struggle to attain our indivisible justice.</a:t>
            </a:r>
          </a:p>
          <a:p>
            <a:r>
              <a:rPr lang="en-US" dirty="0"/>
              <a:t>This year, IAW observes the International Day Against Racism by </a:t>
            </a:r>
            <a:r>
              <a:rPr lang="en-US" dirty="0" err="1"/>
              <a:t>organising</a:t>
            </a:r>
            <a:r>
              <a:rPr lang="en-US" dirty="0"/>
              <a:t> a global and massive virtual protest to resist racial discrimination, colonialism, and apartheid and celebrate our struggles’ diversity and connectedness.</a:t>
            </a:r>
          </a:p>
          <a:p>
            <a:r>
              <a:rPr lang="en-US" dirty="0"/>
              <a:t>Let's shatter the silence and unite our voices against racism! </a:t>
            </a:r>
          </a:p>
        </p:txBody>
      </p:sp>
    </p:spTree>
    <p:extLst>
      <p:ext uri="{BB962C8B-B14F-4D97-AF65-F5344CB8AC3E}">
        <p14:creationId xmlns:p14="http://schemas.microsoft.com/office/powerpoint/2010/main" val="520192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bdsmovement.net/sites/default/files/IAW%202021%20image.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495" y="595746"/>
            <a:ext cx="6757793" cy="376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456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7" name="Google Shape;137;p26"/>
          <p:cNvSpPr txBox="1">
            <a:spLocks noGrp="1"/>
          </p:cNvSpPr>
          <p:nvPr>
            <p:ph type="body" idx="1"/>
          </p:nvPr>
        </p:nvSpPr>
        <p:spPr>
          <a:xfrm>
            <a:off x="628650" y="1150094"/>
            <a:ext cx="7886700" cy="3263400"/>
          </a:xfrm>
          <a:prstGeom prst="rect">
            <a:avLst/>
          </a:prstGeom>
          <a:noFill/>
          <a:ln>
            <a:noFill/>
          </a:ln>
        </p:spPr>
        <p:txBody>
          <a:bodyPr spcFirstLastPara="1" vert="horz" wrap="square" lIns="68575" tIns="34275" rIns="68575" bIns="34275" rtlCol="0" anchor="t" anchorCtr="0">
            <a:noAutofit/>
          </a:bodyPr>
          <a:lstStyle/>
          <a:p>
            <a:pPr marL="0" indent="0" algn="r" rtl="1">
              <a:lnSpc>
                <a:spcPct val="70000"/>
              </a:lnSpc>
              <a:buClr>
                <a:schemeClr val="dk1"/>
              </a:buClr>
              <a:buNone/>
            </a:pPr>
            <a:r>
              <a:rPr lang="en" dirty="0">
                <a:solidFill>
                  <a:schemeClr val="dk1"/>
                </a:solidFill>
                <a:ea typeface="Calibri"/>
                <a:cs typeface="Calibri"/>
                <a:sym typeface="Calibri"/>
              </a:rPr>
              <a:t>"לפעמים אני עצוב </a:t>
            </a:r>
            <a:br>
              <a:rPr lang="en" dirty="0">
                <a:solidFill>
                  <a:schemeClr val="dk1"/>
                </a:solidFill>
                <a:ea typeface="Calibri"/>
                <a:cs typeface="Calibri"/>
                <a:sym typeface="Calibri"/>
              </a:rPr>
            </a:br>
            <a:r>
              <a:rPr lang="en" dirty="0">
                <a:solidFill>
                  <a:schemeClr val="dk1"/>
                </a:solidFill>
                <a:ea typeface="Calibri"/>
                <a:cs typeface="Calibri"/>
                <a:sym typeface="Calibri"/>
              </a:rPr>
              <a:t>ולפעמים - שמח. </a:t>
            </a:r>
            <a:br>
              <a:rPr lang="en" dirty="0">
                <a:solidFill>
                  <a:schemeClr val="dk1"/>
                </a:solidFill>
                <a:ea typeface="Calibri"/>
                <a:cs typeface="Calibri"/>
                <a:sym typeface="Calibri"/>
              </a:rPr>
            </a:br>
            <a:r>
              <a:rPr lang="en" dirty="0">
                <a:solidFill>
                  <a:schemeClr val="dk1"/>
                </a:solidFill>
                <a:ea typeface="Calibri"/>
                <a:cs typeface="Calibri"/>
                <a:sym typeface="Calibri"/>
              </a:rPr>
              <a:t>לפעמים אני זוכר </a:t>
            </a:r>
            <a:br>
              <a:rPr lang="en" dirty="0">
                <a:solidFill>
                  <a:schemeClr val="dk1"/>
                </a:solidFill>
                <a:ea typeface="Calibri"/>
                <a:cs typeface="Calibri"/>
                <a:sym typeface="Calibri"/>
              </a:rPr>
            </a:br>
            <a:r>
              <a:rPr lang="en" dirty="0">
                <a:solidFill>
                  <a:schemeClr val="dk1"/>
                </a:solidFill>
                <a:ea typeface="Calibri"/>
                <a:cs typeface="Calibri"/>
                <a:sym typeface="Calibri"/>
              </a:rPr>
              <a:t>ולפעמים - שוכח. </a:t>
            </a:r>
            <a:br>
              <a:rPr lang="en" dirty="0">
                <a:solidFill>
                  <a:schemeClr val="dk1"/>
                </a:solidFill>
                <a:ea typeface="Calibri"/>
                <a:cs typeface="Calibri"/>
                <a:sym typeface="Calibri"/>
              </a:rPr>
            </a:br>
            <a:r>
              <a:rPr lang="en" dirty="0">
                <a:solidFill>
                  <a:schemeClr val="dk1"/>
                </a:solidFill>
                <a:ea typeface="Calibri"/>
                <a:cs typeface="Calibri"/>
                <a:sym typeface="Calibri"/>
              </a:rPr>
              <a:t>לפעמים אני שבע </a:t>
            </a:r>
            <a:br>
              <a:rPr lang="en" dirty="0">
                <a:solidFill>
                  <a:schemeClr val="dk1"/>
                </a:solidFill>
                <a:ea typeface="Calibri"/>
                <a:cs typeface="Calibri"/>
                <a:sym typeface="Calibri"/>
              </a:rPr>
            </a:br>
            <a:r>
              <a:rPr lang="en" dirty="0">
                <a:solidFill>
                  <a:schemeClr val="dk1"/>
                </a:solidFill>
                <a:ea typeface="Calibri"/>
                <a:cs typeface="Calibri"/>
                <a:sym typeface="Calibri"/>
              </a:rPr>
              <a:t>לפעמים - רעב, </a:t>
            </a:r>
            <a:br>
              <a:rPr lang="en" dirty="0">
                <a:solidFill>
                  <a:schemeClr val="dk1"/>
                </a:solidFill>
                <a:ea typeface="Calibri"/>
                <a:cs typeface="Calibri"/>
                <a:sym typeface="Calibri"/>
              </a:rPr>
            </a:br>
            <a:r>
              <a:rPr lang="en" dirty="0">
                <a:solidFill>
                  <a:schemeClr val="dk1"/>
                </a:solidFill>
                <a:ea typeface="Calibri"/>
                <a:cs typeface="Calibri"/>
                <a:sym typeface="Calibri"/>
              </a:rPr>
              <a:t>לפעמים אני כועס </a:t>
            </a:r>
            <a:br>
              <a:rPr lang="en" dirty="0">
                <a:solidFill>
                  <a:schemeClr val="dk1"/>
                </a:solidFill>
                <a:ea typeface="Calibri"/>
                <a:cs typeface="Calibri"/>
                <a:sym typeface="Calibri"/>
              </a:rPr>
            </a:br>
            <a:r>
              <a:rPr lang="en" dirty="0">
                <a:solidFill>
                  <a:schemeClr val="dk1"/>
                </a:solidFill>
                <a:ea typeface="Calibri"/>
                <a:cs typeface="Calibri"/>
                <a:sym typeface="Calibri"/>
              </a:rPr>
              <a:t>ולפעמים - אוהב. </a:t>
            </a:r>
            <a:br>
              <a:rPr lang="en" dirty="0">
                <a:solidFill>
                  <a:schemeClr val="dk1"/>
                </a:solidFill>
                <a:ea typeface="Calibri"/>
                <a:cs typeface="Calibri"/>
                <a:sym typeface="Calibri"/>
              </a:rPr>
            </a:br>
            <a:r>
              <a:rPr lang="en" dirty="0"/>
              <a:t>אבל </a:t>
            </a:r>
            <a:br>
              <a:rPr lang="en" dirty="0"/>
            </a:br>
            <a:r>
              <a:rPr lang="en" dirty="0"/>
              <a:t>אני תמיד נשאר אני </a:t>
            </a:r>
            <a:br>
              <a:rPr lang="en" dirty="0"/>
            </a:br>
            <a:r>
              <a:rPr lang="en" dirty="0"/>
              <a:t>תמיד נשאר אני </a:t>
            </a:r>
            <a:br>
              <a:rPr lang="en" dirty="0"/>
            </a:br>
            <a:r>
              <a:rPr lang="en" dirty="0"/>
              <a:t>תמיד נשאר </a:t>
            </a:r>
            <a:br>
              <a:rPr lang="en" dirty="0"/>
            </a:br>
            <a:r>
              <a:rPr lang="en" dirty="0"/>
              <a:t>אני! " </a:t>
            </a:r>
            <a:endParaRPr dirty="0"/>
          </a:p>
          <a:p>
            <a:pPr marL="0" indent="0" algn="r" rtl="1">
              <a:lnSpc>
                <a:spcPct val="70000"/>
              </a:lnSpc>
              <a:spcBef>
                <a:spcPts val="800"/>
              </a:spcBef>
              <a:buClr>
                <a:schemeClr val="dk1"/>
              </a:buClr>
              <a:buNone/>
            </a:pPr>
            <a:r>
              <a:rPr lang="he-IL" dirty="0"/>
              <a:t>(דת</a:t>
            </a:r>
            <a:r>
              <a:rPr lang="en" dirty="0"/>
              <a:t>יה בן דור(</a:t>
            </a:r>
            <a:endParaRPr dirty="0"/>
          </a:p>
          <a:p>
            <a:pPr marL="0" indent="0" algn="r" rtl="1">
              <a:lnSpc>
                <a:spcPct val="70000"/>
              </a:lnSpc>
              <a:buClr>
                <a:schemeClr val="dk1"/>
              </a:buClr>
              <a:buNone/>
            </a:pPr>
            <a:br>
              <a:rPr lang="en" dirty="0">
                <a:solidFill>
                  <a:schemeClr val="dk1"/>
                </a:solidFill>
                <a:ea typeface="Calibri"/>
                <a:cs typeface="Calibri"/>
                <a:sym typeface="Calibri"/>
              </a:rPr>
            </a:br>
            <a:endParaRPr dirty="0">
              <a:solidFill>
                <a:schemeClr val="dk1"/>
              </a:solidFill>
              <a:ea typeface="Calibri"/>
              <a:cs typeface="Calibri"/>
              <a:sym typeface="Calibri"/>
            </a:endParaRPr>
          </a:p>
        </p:txBody>
      </p:sp>
    </p:spTree>
    <p:extLst>
      <p:ext uri="{BB962C8B-B14F-4D97-AF65-F5344CB8AC3E}">
        <p14:creationId xmlns:p14="http://schemas.microsoft.com/office/powerpoint/2010/main" val="1445308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en-US" b="1" dirty="0"/>
              <a:t>So what is </a:t>
            </a:r>
            <a:r>
              <a:rPr lang="en-US" b="1" i="1" dirty="0"/>
              <a:t>Intersectionality?</a:t>
            </a:r>
            <a:endParaRPr lang="en-US" b="1" dirty="0"/>
          </a:p>
        </p:txBody>
      </p:sp>
      <p:pic>
        <p:nvPicPr>
          <p:cNvPr id="6" name="Content Placeholder 5"/>
          <p:cNvPicPr>
            <a:picLocks noGrp="1" noChangeAspect="1"/>
          </p:cNvPicPr>
          <p:nvPr>
            <p:ph idx="1"/>
          </p:nvPr>
        </p:nvPicPr>
        <p:blipFill>
          <a:blip r:embed="rId2"/>
          <a:stretch>
            <a:fillRect/>
          </a:stretch>
        </p:blipFill>
        <p:spPr>
          <a:xfrm>
            <a:off x="2389822" y="1279524"/>
            <a:ext cx="3812858" cy="3149081"/>
          </a:xfrm>
          <a:prstGeom prst="rect">
            <a:avLst/>
          </a:prstGeom>
        </p:spPr>
      </p:pic>
    </p:spTree>
    <p:extLst>
      <p:ext uri="{BB962C8B-B14F-4D97-AF65-F5344CB8AC3E}">
        <p14:creationId xmlns:p14="http://schemas.microsoft.com/office/powerpoint/2010/main" val="241943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“I used the concept of intersectionality to denote </a:t>
            </a:r>
            <a:r>
              <a:rPr lang="en-US" b="1" dirty="0"/>
              <a:t>the various ways </a:t>
            </a:r>
            <a:r>
              <a:rPr lang="en-US" dirty="0"/>
              <a:t>in which </a:t>
            </a:r>
            <a:r>
              <a:rPr lang="en-US" b="1" dirty="0"/>
              <a:t>race and gender </a:t>
            </a:r>
            <a:r>
              <a:rPr lang="en-US" dirty="0"/>
              <a:t>interact to shape the </a:t>
            </a:r>
            <a:r>
              <a:rPr lang="en-US" b="1" dirty="0"/>
              <a:t>multiple dimensions </a:t>
            </a:r>
            <a:r>
              <a:rPr lang="en-US" dirty="0"/>
              <a:t>of Black women's employment experience” </a:t>
            </a:r>
          </a:p>
          <a:p>
            <a:pPr marL="0" indent="0">
              <a:buNone/>
            </a:pPr>
            <a:endParaRPr lang="en-US" sz="1050" b="1" dirty="0"/>
          </a:p>
          <a:p>
            <a:pPr marL="0" indent="0">
              <a:buNone/>
            </a:pPr>
            <a:endParaRPr lang="en-US" sz="1050" b="1" dirty="0"/>
          </a:p>
          <a:p>
            <a:pPr marL="0" indent="0">
              <a:buNone/>
            </a:pPr>
            <a:r>
              <a:rPr lang="en-US" sz="1050" b="1" dirty="0"/>
              <a:t>Mapping the Margins: Intersectionality, Identity Politics, and Violence against Women of Color </a:t>
            </a:r>
            <a:r>
              <a:rPr lang="en-US" sz="1050" dirty="0" err="1"/>
              <a:t>Kimberle</a:t>
            </a:r>
            <a:r>
              <a:rPr lang="en-US" sz="1050" dirty="0"/>
              <a:t> Crenshaw </a:t>
            </a:r>
            <a:r>
              <a:rPr lang="en-US" sz="1050" i="1" dirty="0"/>
              <a:t>Stanford Law Review</a:t>
            </a:r>
            <a:r>
              <a:rPr lang="en-US" sz="1050" dirty="0"/>
              <a:t> (Jul., 1991)</a:t>
            </a:r>
          </a:p>
          <a:p>
            <a:pPr marL="0" indent="0">
              <a:buNone/>
            </a:pPr>
            <a:endParaRPr lang="en-US" dirty="0"/>
          </a:p>
        </p:txBody>
      </p:sp>
    </p:spTree>
    <p:extLst>
      <p:ext uri="{BB962C8B-B14F-4D97-AF65-F5344CB8AC3E}">
        <p14:creationId xmlns:p14="http://schemas.microsoft.com/office/powerpoint/2010/main" val="461820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3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7949" y="642004"/>
            <a:ext cx="4143375" cy="3450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358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96290" y="2248989"/>
            <a:ext cx="7886700" cy="1829312"/>
          </a:xfrm>
        </p:spPr>
        <p:txBody>
          <a:bodyPr>
            <a:normAutofit fontScale="90000"/>
          </a:bodyPr>
          <a:lstStyle/>
          <a:p>
            <a:br>
              <a:rPr lang="en-US" sz="2700" b="1" dirty="0"/>
            </a:br>
            <a:r>
              <a:rPr lang="en-US" sz="2700" b="1" dirty="0"/>
              <a:t>Intersectionality</a:t>
            </a:r>
            <a:r>
              <a:rPr lang="en-US" sz="2700" dirty="0"/>
              <a:t>: the complex, cumulative way in which the effects of multiple forms of discrimination (such as racism, sexism, and classism) combine, overlap, or intersect especially in the experiences of marginalized individuals or groups (Merriam Webster Dictionary).</a:t>
            </a:r>
            <a:br>
              <a:rPr lang="en-US" sz="2700" dirty="0"/>
            </a:br>
            <a:r>
              <a:rPr lang="en-US" sz="2700" dirty="0"/>
              <a:t> </a:t>
            </a:r>
            <a:br>
              <a:rPr lang="en-US" sz="2700" dirty="0"/>
            </a:br>
            <a:br>
              <a:rPr lang="en-US" b="1" dirty="0">
                <a:cs typeface="+mn-cs"/>
              </a:rPr>
            </a:br>
            <a:endParaRPr lang="en-US" b="1" dirty="0">
              <a:cs typeface="+mn-cs"/>
            </a:endParaRPr>
          </a:p>
        </p:txBody>
      </p:sp>
      <p:sp>
        <p:nvSpPr>
          <p:cNvPr id="3" name="מציין מיקום תוכן 2"/>
          <p:cNvSpPr>
            <a:spLocks noGrp="1"/>
          </p:cNvSpPr>
          <p:nvPr>
            <p:ph idx="1"/>
          </p:nvPr>
        </p:nvSpPr>
        <p:spPr>
          <a:xfrm>
            <a:off x="458833" y="601811"/>
            <a:ext cx="7886700" cy="2023824"/>
          </a:xfrm>
        </p:spPr>
        <p:txBody>
          <a:bodyPr>
            <a:normAutofit fontScale="92500"/>
          </a:bodyPr>
          <a:lstStyle/>
          <a:p>
            <a:pPr marL="0" indent="0" algn="r" rtl="1">
              <a:buNone/>
            </a:pPr>
            <a:r>
              <a:rPr lang="he-IL" sz="2400" b="1" dirty="0" err="1"/>
              <a:t>הצטלביות</a:t>
            </a:r>
            <a:r>
              <a:rPr lang="en-US" sz="2400" b="1" dirty="0"/>
              <a:t> </a:t>
            </a:r>
            <a:r>
              <a:rPr lang="he-IL" sz="2400" b="1" dirty="0"/>
              <a:t>: </a:t>
            </a:r>
            <a:r>
              <a:rPr lang="he-IL" sz="2400" dirty="0"/>
              <a:t>האופנים בהם מערכות דיכוי</a:t>
            </a:r>
            <a:r>
              <a:rPr lang="en-US" sz="2400" dirty="0"/>
              <a:t> </a:t>
            </a:r>
            <a:r>
              <a:rPr lang="he-IL" sz="2400" dirty="0"/>
              <a:t>(כמו גזענות, סקסיזם, </a:t>
            </a:r>
            <a:r>
              <a:rPr lang="he-IL" sz="2400" dirty="0" err="1"/>
              <a:t>טרנספוביה</a:t>
            </a:r>
            <a:r>
              <a:rPr lang="he-IL" sz="2400" dirty="0"/>
              <a:t>, הומופוביה ודומיהן)               </a:t>
            </a:r>
          </a:p>
          <a:p>
            <a:pPr marL="0" indent="0" algn="r" rtl="1">
              <a:buNone/>
            </a:pPr>
            <a:r>
              <a:rPr lang="he-IL" sz="2400" b="1" dirty="0">
                <a:solidFill>
                  <a:srgbClr val="FF0000"/>
                </a:solidFill>
              </a:rPr>
              <a:t>לא מתקיימות בנפרד אלא פועלות יחד</a:t>
            </a:r>
            <a:r>
              <a:rPr lang="he-IL" sz="2400" dirty="0">
                <a:solidFill>
                  <a:srgbClr val="FF0000"/>
                </a:solidFill>
              </a:rPr>
              <a:t>, </a:t>
            </a:r>
            <a:r>
              <a:rPr lang="he-IL" sz="2400" dirty="0"/>
              <a:t>משפיעות זו על זו ויוצרות מערכת דיכוי מורכבת המשקפת את ההצטלבות של סוגי אפליה שונים</a:t>
            </a:r>
            <a:endParaRPr lang="en-US" sz="2400" dirty="0"/>
          </a:p>
        </p:txBody>
      </p:sp>
    </p:spTree>
    <p:extLst>
      <p:ext uri="{BB962C8B-B14F-4D97-AF65-F5344CB8AC3E}">
        <p14:creationId xmlns:p14="http://schemas.microsoft.com/office/powerpoint/2010/main" val="3579774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13689" r="-1379" b="27224"/>
          <a:stretch/>
        </p:blipFill>
        <p:spPr>
          <a:xfrm>
            <a:off x="0" y="353687"/>
            <a:ext cx="3877216" cy="4017424"/>
          </a:xfrm>
          <a:prstGeom prst="rect">
            <a:avLst/>
          </a:prstGeom>
        </p:spPr>
      </p:pic>
      <p:pic>
        <p:nvPicPr>
          <p:cNvPr id="5" name="Picture 4"/>
          <p:cNvPicPr>
            <a:picLocks noChangeAspect="1"/>
          </p:cNvPicPr>
          <p:nvPr/>
        </p:nvPicPr>
        <p:blipFill rotWithShape="1">
          <a:blip r:embed="rId3"/>
          <a:srcRect t="11264" r="614"/>
          <a:stretch/>
        </p:blipFill>
        <p:spPr>
          <a:xfrm>
            <a:off x="3877217" y="1253836"/>
            <a:ext cx="5058966" cy="2539478"/>
          </a:xfrm>
          <a:prstGeom prst="rect">
            <a:avLst/>
          </a:prstGeom>
        </p:spPr>
      </p:pic>
    </p:spTree>
    <p:extLst>
      <p:ext uri="{BB962C8B-B14F-4D97-AF65-F5344CB8AC3E}">
        <p14:creationId xmlns:p14="http://schemas.microsoft.com/office/powerpoint/2010/main" val="242924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808261" y="494434"/>
            <a:ext cx="4945586" cy="3416300"/>
          </a:xfrm>
          <a:prstGeom prst="rect">
            <a:avLst/>
          </a:prstGeom>
        </p:spPr>
      </p:pic>
      <p:sp>
        <p:nvSpPr>
          <p:cNvPr id="5" name="Rectangle 4"/>
          <p:cNvSpPr/>
          <p:nvPr/>
        </p:nvSpPr>
        <p:spPr>
          <a:xfrm>
            <a:off x="858982" y="4561505"/>
            <a:ext cx="7509164" cy="307777"/>
          </a:xfrm>
          <a:prstGeom prst="rect">
            <a:avLst/>
          </a:prstGeom>
        </p:spPr>
        <p:txBody>
          <a:bodyPr wrap="square">
            <a:spAutoFit/>
          </a:bodyPr>
          <a:lstStyle/>
          <a:p>
            <a:r>
              <a:rPr lang="en-US" dirty="0">
                <a:hlinkClick r:id="rId3"/>
              </a:rPr>
              <a:t>https://www.heyalma.com/israel-guide/intersectionality-and-the-israeli-palestinian-debate/</a:t>
            </a:r>
            <a:r>
              <a:rPr lang="he-IL" dirty="0"/>
              <a:t> </a:t>
            </a:r>
            <a:endParaRPr lang="en-US" dirty="0"/>
          </a:p>
        </p:txBody>
      </p:sp>
    </p:spTree>
    <p:extLst>
      <p:ext uri="{BB962C8B-B14F-4D97-AF65-F5344CB8AC3E}">
        <p14:creationId xmlns:p14="http://schemas.microsoft.com/office/powerpoint/2010/main" val="1374247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he-IL" dirty="0"/>
              <a:t>"קבלו </a:t>
            </a:r>
            <a:r>
              <a:rPr lang="he-IL" dirty="0" err="1"/>
              <a:t>ביטול"ד</a:t>
            </a:r>
            <a:r>
              <a:rPr lang="he-IL" dirty="0"/>
              <a:t> : </a:t>
            </a:r>
            <a:r>
              <a:rPr lang="en-US" dirty="0"/>
              <a:t>cancel culture </a:t>
            </a:r>
          </a:p>
        </p:txBody>
      </p:sp>
      <p:sp>
        <p:nvSpPr>
          <p:cNvPr id="3" name="Content Placeholder 2"/>
          <p:cNvSpPr>
            <a:spLocks noGrp="1"/>
          </p:cNvSpPr>
          <p:nvPr>
            <p:ph idx="1"/>
          </p:nvPr>
        </p:nvSpPr>
        <p:spPr>
          <a:xfrm>
            <a:off x="311700" y="1149344"/>
            <a:ext cx="8520600" cy="3416400"/>
          </a:xfrm>
        </p:spPr>
        <p:txBody>
          <a:bodyPr/>
          <a:lstStyle/>
          <a:p>
            <a:pPr marL="114300" indent="0">
              <a:buNone/>
            </a:pPr>
            <a:r>
              <a:rPr lang="en-US" sz="1600" dirty="0"/>
              <a:t>“…in 2017, “cancel” became the verb to describe a social boycott against people accused during the #</a:t>
            </a:r>
            <a:r>
              <a:rPr lang="en-US" sz="1600" dirty="0" err="1"/>
              <a:t>MeToo</a:t>
            </a:r>
            <a:r>
              <a:rPr lang="en-US" sz="1600" dirty="0"/>
              <a:t> movement…</a:t>
            </a:r>
          </a:p>
          <a:p>
            <a:pPr marL="114300" indent="0">
              <a:buNone/>
            </a:pPr>
            <a:endParaRPr lang="en-US" sz="1600" dirty="0"/>
          </a:p>
          <a:p>
            <a:pPr marL="114300" indent="0">
              <a:buNone/>
            </a:pPr>
            <a:r>
              <a:rPr lang="en-US" sz="1600" dirty="0"/>
              <a:t>…Today, “canceling” has a range of meanings, from withdrawing support to indicate disapproval and exert social pressure, to eliminating a person and their achievements from public conversation…</a:t>
            </a:r>
          </a:p>
          <a:p>
            <a:pPr marL="114300" indent="0">
              <a:buNone/>
            </a:pPr>
            <a:endParaRPr lang="en-US" sz="1600" dirty="0"/>
          </a:p>
          <a:p>
            <a:pPr marL="114300" indent="0" fontAlgn="base">
              <a:buNone/>
            </a:pPr>
            <a:r>
              <a:rPr lang="en-US" sz="1600" dirty="0"/>
              <a:t>…The complexity of modern cancel culture is indicative of a wider problem. “It’s all part of a larger societal phenomenon of people cocooning themselves,”. </a:t>
            </a:r>
          </a:p>
          <a:p>
            <a:pPr marL="114300" indent="0" fontAlgn="base">
              <a:buNone/>
            </a:pPr>
            <a:endParaRPr lang="en-US" sz="1600" dirty="0"/>
          </a:p>
          <a:p>
            <a:pPr marL="114300" indent="0" fontAlgn="base">
              <a:buNone/>
            </a:pPr>
            <a:r>
              <a:rPr lang="en-US" sz="1600" dirty="0"/>
              <a:t>“We’re just not talking to each other anymore unless we agree.” </a:t>
            </a:r>
          </a:p>
          <a:p>
            <a:pPr marL="114300" indent="0" fontAlgn="base">
              <a:buNone/>
            </a:pPr>
            <a:endParaRPr lang="en-US" sz="1600" dirty="0"/>
          </a:p>
          <a:p>
            <a:pPr marL="114300" indent="0" fontAlgn="base">
              <a:buNone/>
            </a:pPr>
            <a:r>
              <a:rPr lang="en-US" sz="1200" dirty="0"/>
              <a:t>(</a:t>
            </a:r>
            <a:r>
              <a:rPr lang="en-US" sz="1200" dirty="0">
                <a:hlinkClick r:id="rId2"/>
              </a:rPr>
              <a:t>What Is Cancel Culture—and What Does Judaism Say About It</a:t>
            </a:r>
            <a:r>
              <a:rPr lang="en-US" sz="1200" dirty="0"/>
              <a:t>? Moment Magazine April 23, 2021)</a:t>
            </a:r>
          </a:p>
          <a:p>
            <a:pPr marL="114300" indent="0" fontAlgn="base">
              <a:buNone/>
            </a:pPr>
            <a:endParaRPr lang="en-US" dirty="0"/>
          </a:p>
          <a:p>
            <a:pPr marL="114300" indent="0">
              <a:buNone/>
            </a:pPr>
            <a:br>
              <a:rPr lang="en-US" dirty="0"/>
            </a:br>
            <a:endParaRPr lang="en-US" dirty="0"/>
          </a:p>
        </p:txBody>
      </p:sp>
    </p:spTree>
    <p:extLst>
      <p:ext uri="{BB962C8B-B14F-4D97-AF65-F5344CB8AC3E}">
        <p14:creationId xmlns:p14="http://schemas.microsoft.com/office/powerpoint/2010/main" val="258095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ª××¦××ª ×ª××× × ×¢×××¨ âªanti zionism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9066" y="741217"/>
            <a:ext cx="4642026" cy="3117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628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Harpers letter”</a:t>
            </a:r>
            <a:r>
              <a:rPr lang="en-US" dirty="0"/>
              <a:t> </a:t>
            </a:r>
            <a:r>
              <a:rPr lang="en-US" sz="1100" dirty="0"/>
              <a:t>(</a:t>
            </a:r>
            <a:r>
              <a:rPr lang="en-US" sz="1100" b="1" dirty="0">
                <a:hlinkClick r:id="rId2"/>
              </a:rPr>
              <a:t>A Letter on Justice and Open Debate, Harpers Magazine, July 7, 2020</a:t>
            </a:r>
            <a:r>
              <a:rPr lang="en-US" sz="1100" b="1" dirty="0"/>
              <a:t>)</a:t>
            </a:r>
            <a:br>
              <a:rPr lang="en-US" sz="1100" dirty="0"/>
            </a:br>
            <a:br>
              <a:rPr lang="en-US" dirty="0"/>
            </a:br>
            <a:endParaRPr lang="en-US" dirty="0"/>
          </a:p>
        </p:txBody>
      </p:sp>
      <p:sp>
        <p:nvSpPr>
          <p:cNvPr id="3" name="Content Placeholder 2"/>
          <p:cNvSpPr>
            <a:spLocks noGrp="1"/>
          </p:cNvSpPr>
          <p:nvPr>
            <p:ph idx="1"/>
          </p:nvPr>
        </p:nvSpPr>
        <p:spPr/>
        <p:txBody>
          <a:bodyPr/>
          <a:lstStyle/>
          <a:p>
            <a:pPr marL="114300" indent="0">
              <a:buNone/>
            </a:pPr>
            <a:r>
              <a:rPr lang="en-US" dirty="0"/>
              <a:t>“The free exchange of information and ideas, the lifeblood of a liberal society, is daily becoming more constricted. While we have come to expect this on the radical right, censoriousness is also spreading more widely in our culture: an intolerance of opposing views, a vogue for public shaming and ostracism, and the tendency to dissolve complex policy issues in a blinding moral certainty.” </a:t>
            </a:r>
          </a:p>
          <a:p>
            <a:pPr marL="114300" indent="0">
              <a:buNone/>
            </a:pPr>
            <a:endParaRPr lang="en-US" dirty="0"/>
          </a:p>
          <a:p>
            <a:pPr marL="114300" indent="0" algn="just">
              <a:buNone/>
            </a:pPr>
            <a:r>
              <a:rPr lang="en-US" sz="1400" dirty="0">
                <a:solidFill>
                  <a:schemeClr val="accent5">
                    <a:lumMod val="75000"/>
                  </a:schemeClr>
                </a:solidFill>
              </a:rPr>
              <a:t>“Gabrielle </a:t>
            </a:r>
            <a:r>
              <a:rPr lang="en-US" sz="1400" dirty="0" err="1">
                <a:solidFill>
                  <a:schemeClr val="accent5">
                    <a:lumMod val="75000"/>
                  </a:schemeClr>
                </a:solidFill>
              </a:rPr>
              <a:t>Bellot</a:t>
            </a:r>
            <a:r>
              <a:rPr lang="en-US" sz="1400" dirty="0">
                <a:solidFill>
                  <a:schemeClr val="accent5">
                    <a:lumMod val="75000"/>
                  </a:schemeClr>
                </a:solidFill>
              </a:rPr>
              <a:t> (who also contributes to </a:t>
            </a:r>
            <a:r>
              <a:rPr lang="en-US" sz="1400" i="1" dirty="0">
                <a:solidFill>
                  <a:schemeClr val="accent5">
                    <a:lumMod val="75000"/>
                  </a:schemeClr>
                </a:solidFill>
              </a:rPr>
              <a:t>The Atlantic</a:t>
            </a:r>
            <a:r>
              <a:rPr lang="en-US" sz="1400" dirty="0">
                <a:solidFill>
                  <a:schemeClr val="accent5">
                    <a:lumMod val="75000"/>
                  </a:schemeClr>
                </a:solidFill>
              </a:rPr>
              <a:t>) </a:t>
            </a:r>
            <a:r>
              <a:rPr lang="en-US" sz="1400" dirty="0">
                <a:solidFill>
                  <a:schemeClr val="accent5">
                    <a:lumMod val="75000"/>
                  </a:schemeClr>
                </a:solidFill>
                <a:hlinkClick r:id="rId3"/>
              </a:rPr>
              <a:t>pointed out in an essay for </a:t>
            </a:r>
            <a:r>
              <a:rPr lang="en-US" sz="1400" i="1" dirty="0" err="1">
                <a:solidFill>
                  <a:schemeClr val="accent5">
                    <a:lumMod val="75000"/>
                  </a:schemeClr>
                </a:solidFill>
                <a:hlinkClick r:id="rId3"/>
              </a:rPr>
              <a:t>LitHub</a:t>
            </a:r>
            <a:r>
              <a:rPr lang="en-US" sz="1400" dirty="0">
                <a:solidFill>
                  <a:schemeClr val="accent5">
                    <a:lumMod val="75000"/>
                  </a:schemeClr>
                </a:solidFill>
              </a:rPr>
              <a:t>, these signatories’ refusal to seriously weigh their own frustrations against others’ experiences effectively sidelines entire groups of public thinkers, especially transgender people, who have often been the subject of their writing: “</a:t>
            </a:r>
            <a:r>
              <a:rPr lang="en-US" sz="1400" b="1" dirty="0">
                <a:solidFill>
                  <a:schemeClr val="accent5">
                    <a:lumMod val="75000"/>
                  </a:schemeClr>
                </a:solidFill>
              </a:rPr>
              <a:t>The largest issue seemed clear to me, in part because I was accustomed to it: that the letter, at core, was at once a theoretical defense of intellectual freedom and a carefully veiled invitation to use dehumanizing rhetoric under the bastion of ‘the free exchange of ideas.’”</a:t>
            </a:r>
          </a:p>
        </p:txBody>
      </p:sp>
    </p:spTree>
    <p:extLst>
      <p:ext uri="{BB962C8B-B14F-4D97-AF65-F5344CB8AC3E}">
        <p14:creationId xmlns:p14="http://schemas.microsoft.com/office/powerpoint/2010/main" val="2807706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48144" y="473017"/>
            <a:ext cx="7682347" cy="3970318"/>
          </a:xfrm>
          <a:prstGeom prst="rect">
            <a:avLst/>
          </a:prstGeom>
        </p:spPr>
        <p:txBody>
          <a:bodyPr wrap="square">
            <a:spAutoFit/>
          </a:bodyPr>
          <a:lstStyle/>
          <a:p>
            <a:pPr fontAlgn="base"/>
            <a:r>
              <a:rPr lang="en-US" b="1" cap="all" dirty="0">
                <a:solidFill>
                  <a:schemeClr val="tx1"/>
                </a:solidFill>
                <a:latin typeface="Source Sans Pro"/>
              </a:rPr>
              <a:t>WHY JEWS MUST STAND UP FOR </a:t>
            </a:r>
            <a:r>
              <a:rPr lang="en-US" b="1" dirty="0">
                <a:solidFill>
                  <a:schemeClr val="tx1"/>
                </a:solidFill>
                <a:latin typeface="Poppins"/>
              </a:rPr>
              <a:t>LIBERALISM</a:t>
            </a:r>
          </a:p>
          <a:p>
            <a:pPr fontAlgn="base"/>
            <a:endParaRPr lang="en-US" dirty="0">
              <a:solidFill>
                <a:schemeClr val="tx1"/>
              </a:solidFill>
              <a:latin typeface="Poppins"/>
            </a:endParaRPr>
          </a:p>
          <a:p>
            <a:pPr fontAlgn="base"/>
            <a:r>
              <a:rPr lang="en-US" dirty="0">
                <a:solidFill>
                  <a:schemeClr val="tx1"/>
                </a:solidFill>
                <a:latin typeface="Source Sans Pro"/>
              </a:rPr>
              <a:t>Our Mission is to support liberal principles of free thought and expression, advance viewpoint diversity and counter the imposition of the Critical Social Justice (CSJ) approach in the Jewish community</a:t>
            </a:r>
          </a:p>
          <a:p>
            <a:pPr fontAlgn="base"/>
            <a:endParaRPr lang="en-US" dirty="0">
              <a:solidFill>
                <a:schemeClr val="tx1"/>
              </a:solidFill>
              <a:latin typeface="Source Sans Pro"/>
            </a:endParaRPr>
          </a:p>
          <a:p>
            <a:pPr fontAlgn="base"/>
            <a:r>
              <a:rPr lang="en-US" dirty="0"/>
              <a:t>Americans have work to do in curtailing racism and inequality. We must undertake this work, however, in a spirit of intellectual honesty and integrity. Critical Social Justice—the idea that there are hidden systems of oppression in America and that only marginalized people have the standing to define them—is a rising phenomenon in the organized Jewish community. It tends to stifle alternative views and prevents due consideration of such issues as racial justice and gender identity. Absent a balanced discussion, CSJ can corrupt the core values of many institutions and lead to cultures that restrict free thought.  Such absolutist sentiment is a threat to the country and the Jewish community and fans the flames of antisemitism.</a:t>
            </a:r>
            <a:endParaRPr lang="en-US" dirty="0">
              <a:solidFill>
                <a:schemeClr val="tx1"/>
              </a:solidFill>
              <a:latin typeface="Source Sans Pro"/>
            </a:endParaRPr>
          </a:p>
          <a:p>
            <a:pPr fontAlgn="base"/>
            <a:endParaRPr lang="en-US" dirty="0">
              <a:solidFill>
                <a:schemeClr val="tx1"/>
              </a:solidFill>
              <a:latin typeface="Source Sans Pro"/>
            </a:endParaRPr>
          </a:p>
          <a:p>
            <a:pPr fontAlgn="base"/>
            <a:endParaRPr lang="en-US" dirty="0">
              <a:solidFill>
                <a:schemeClr val="tx1"/>
              </a:solidFill>
              <a:latin typeface="Source Sans Pro"/>
            </a:endParaRPr>
          </a:p>
          <a:p>
            <a:pPr fontAlgn="base"/>
            <a:endParaRPr lang="en-US" dirty="0">
              <a:solidFill>
                <a:schemeClr val="tx1"/>
              </a:solidFill>
              <a:latin typeface="Source Sans Pro"/>
            </a:endParaRPr>
          </a:p>
          <a:p>
            <a:pPr fontAlgn="base"/>
            <a:endParaRPr lang="en-US" dirty="0">
              <a:solidFill>
                <a:schemeClr val="tx1"/>
              </a:solidFill>
              <a:latin typeface="Source Sans Pro"/>
            </a:endParaRPr>
          </a:p>
        </p:txBody>
      </p:sp>
      <p:pic>
        <p:nvPicPr>
          <p:cNvPr id="4" name="Picture 3"/>
          <p:cNvPicPr>
            <a:picLocks noChangeAspect="1"/>
          </p:cNvPicPr>
          <p:nvPr/>
        </p:nvPicPr>
        <p:blipFill>
          <a:blip r:embed="rId2"/>
          <a:stretch>
            <a:fillRect/>
          </a:stretch>
        </p:blipFill>
        <p:spPr>
          <a:xfrm>
            <a:off x="3956456" y="3650707"/>
            <a:ext cx="4633362" cy="1194920"/>
          </a:xfrm>
          <a:prstGeom prst="rect">
            <a:avLst/>
          </a:prstGeom>
        </p:spPr>
      </p:pic>
      <p:sp>
        <p:nvSpPr>
          <p:cNvPr id="6" name="Rectangle 5"/>
          <p:cNvSpPr/>
          <p:nvPr/>
        </p:nvSpPr>
        <p:spPr>
          <a:xfrm>
            <a:off x="2507994" y="4443335"/>
            <a:ext cx="1388522" cy="307777"/>
          </a:xfrm>
          <a:prstGeom prst="rect">
            <a:avLst/>
          </a:prstGeom>
        </p:spPr>
        <p:txBody>
          <a:bodyPr wrap="none">
            <a:spAutoFit/>
          </a:bodyPr>
          <a:lstStyle/>
          <a:p>
            <a:r>
              <a:rPr lang="en-US" dirty="0">
                <a:hlinkClick r:id="rId3"/>
              </a:rPr>
              <a:t>https://jilv.org/</a:t>
            </a:r>
            <a:r>
              <a:rPr lang="en-US" dirty="0"/>
              <a:t>  </a:t>
            </a:r>
          </a:p>
        </p:txBody>
      </p:sp>
    </p:spTree>
    <p:extLst>
      <p:ext uri="{BB962C8B-B14F-4D97-AF65-F5344CB8AC3E}">
        <p14:creationId xmlns:p14="http://schemas.microsoft.com/office/powerpoint/2010/main" val="2064697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982" t="-872" r="2197" b="23051"/>
          <a:stretch/>
        </p:blipFill>
        <p:spPr>
          <a:xfrm>
            <a:off x="1662545" y="1059666"/>
            <a:ext cx="5437910" cy="2473243"/>
          </a:xfrm>
          <a:prstGeom prst="rect">
            <a:avLst/>
          </a:prstGeom>
        </p:spPr>
      </p:pic>
    </p:spTree>
    <p:extLst>
      <p:ext uri="{BB962C8B-B14F-4D97-AF65-F5344CB8AC3E}">
        <p14:creationId xmlns:p14="http://schemas.microsoft.com/office/powerpoint/2010/main" val="35191074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iversity Cartoons and Comics - funny pictures from Cartoon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4019" y="-4708208"/>
            <a:ext cx="3329276" cy="31003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1648122" y="29527"/>
            <a:ext cx="5491515" cy="5113973"/>
          </a:xfrm>
          <a:prstGeom prst="rect">
            <a:avLst/>
          </a:prstGeom>
        </p:spPr>
      </p:pic>
    </p:spTree>
    <p:extLst>
      <p:ext uri="{BB962C8B-B14F-4D97-AF65-F5344CB8AC3E}">
        <p14:creationId xmlns:p14="http://schemas.microsoft.com/office/powerpoint/2010/main" val="3934976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66700" y="153194"/>
            <a:ext cx="8610600" cy="4843462"/>
          </a:xfrm>
          <a:prstGeom prst="rect">
            <a:avLst/>
          </a:prstGeom>
        </p:spPr>
      </p:pic>
    </p:spTree>
    <p:extLst>
      <p:ext uri="{BB962C8B-B14F-4D97-AF65-F5344CB8AC3E}">
        <p14:creationId xmlns:p14="http://schemas.microsoft.com/office/powerpoint/2010/main" val="403481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6900" y="438031"/>
            <a:ext cx="5308600" cy="3970318"/>
          </a:xfrm>
          <a:prstGeom prst="rect">
            <a:avLst/>
          </a:prstGeom>
        </p:spPr>
        <p:txBody>
          <a:bodyPr wrap="square">
            <a:spAutoFit/>
          </a:bodyPr>
          <a:lstStyle/>
          <a:p>
            <a:r>
              <a:rPr lang="en-US" sz="2800" b="1" i="1" dirty="0">
                <a:solidFill>
                  <a:schemeClr val="tx1"/>
                </a:solidFill>
                <a:latin typeface="Calibri" panose="020F0502020204030204" pitchFamily="34" charset="0"/>
                <a:cs typeface="Calibri" panose="020F0502020204030204" pitchFamily="34" charset="0"/>
              </a:rPr>
              <a:t>Mitsui Collective</a:t>
            </a:r>
            <a:br>
              <a:rPr lang="en-US" sz="2800" i="1" dirty="0">
                <a:solidFill>
                  <a:schemeClr val="tx1"/>
                </a:solidFill>
                <a:latin typeface="Calibri" panose="020F0502020204030204" pitchFamily="34" charset="0"/>
                <a:cs typeface="Calibri" panose="020F0502020204030204" pitchFamily="34" charset="0"/>
              </a:rPr>
            </a:br>
            <a:r>
              <a:rPr lang="en-US" sz="2800" b="1" i="1" dirty="0">
                <a:solidFill>
                  <a:schemeClr val="tx1"/>
                </a:solidFill>
                <a:latin typeface="Calibri" panose="020F0502020204030204" pitchFamily="34" charset="0"/>
                <a:cs typeface="Calibri" panose="020F0502020204030204" pitchFamily="34" charset="0"/>
              </a:rPr>
              <a:t>Jews of Color Initiative</a:t>
            </a:r>
            <a:br>
              <a:rPr lang="en-US" sz="2800" i="1" dirty="0">
                <a:solidFill>
                  <a:schemeClr val="tx1"/>
                </a:solidFill>
                <a:latin typeface="Calibri" panose="020F0502020204030204" pitchFamily="34" charset="0"/>
                <a:cs typeface="Calibri" panose="020F0502020204030204" pitchFamily="34" charset="0"/>
              </a:rPr>
            </a:br>
            <a:r>
              <a:rPr lang="en-US" sz="2800" b="1" i="1" dirty="0">
                <a:solidFill>
                  <a:schemeClr val="tx1"/>
                </a:solidFill>
                <a:latin typeface="Calibri" panose="020F0502020204030204" pitchFamily="34" charset="0"/>
                <a:cs typeface="Calibri" panose="020F0502020204030204" pitchFamily="34" charset="0"/>
              </a:rPr>
              <a:t>Jewish Social Justice Roundtable</a:t>
            </a:r>
            <a:r>
              <a:rPr lang="en-US" sz="2800" i="1" dirty="0">
                <a:solidFill>
                  <a:schemeClr val="tx1"/>
                </a:solidFill>
                <a:latin typeface="Calibri" panose="020F0502020204030204" pitchFamily="34" charset="0"/>
                <a:cs typeface="Calibri" panose="020F0502020204030204" pitchFamily="34" charset="0"/>
              </a:rPr>
              <a:t> </a:t>
            </a:r>
            <a:br>
              <a:rPr lang="en-US" sz="2800" i="1" dirty="0">
                <a:solidFill>
                  <a:schemeClr val="tx1"/>
                </a:solidFill>
                <a:latin typeface="Calibri" panose="020F0502020204030204" pitchFamily="34" charset="0"/>
                <a:cs typeface="Calibri" panose="020F0502020204030204" pitchFamily="34" charset="0"/>
              </a:rPr>
            </a:br>
            <a:r>
              <a:rPr lang="en-US" sz="2800" b="1" i="1" dirty="0" err="1">
                <a:solidFill>
                  <a:schemeClr val="tx1"/>
                </a:solidFill>
                <a:latin typeface="Calibri" panose="020F0502020204030204" pitchFamily="34" charset="0"/>
                <a:cs typeface="Calibri" panose="020F0502020204030204" pitchFamily="34" charset="0"/>
              </a:rPr>
              <a:t>UpStart</a:t>
            </a:r>
            <a:endParaRPr lang="en-US" sz="2800" b="1" i="1" dirty="0">
              <a:solidFill>
                <a:schemeClr val="tx1"/>
              </a:solidFill>
              <a:latin typeface="Calibri" panose="020F0502020204030204" pitchFamily="34" charset="0"/>
              <a:cs typeface="Calibri" panose="020F0502020204030204" pitchFamily="34" charset="0"/>
            </a:endParaRPr>
          </a:p>
          <a:p>
            <a:endParaRPr lang="en-US" sz="2800" b="1" i="1" dirty="0">
              <a:solidFill>
                <a:schemeClr val="tx1"/>
              </a:solidFill>
              <a:latin typeface="Calibri" panose="020F0502020204030204" pitchFamily="34" charset="0"/>
              <a:cs typeface="Calibri" panose="020F0502020204030204" pitchFamily="34" charset="0"/>
            </a:endParaRPr>
          </a:p>
          <a:p>
            <a:endParaRPr lang="en-US" sz="2800" b="1" i="1" dirty="0">
              <a:solidFill>
                <a:schemeClr val="tx1"/>
              </a:solidFill>
              <a:latin typeface="Calibri" panose="020F0502020204030204" pitchFamily="34" charset="0"/>
              <a:cs typeface="Calibri" panose="020F0502020204030204" pitchFamily="34" charset="0"/>
            </a:endParaRPr>
          </a:p>
          <a:p>
            <a:endParaRPr lang="en-US" sz="2800" b="1" i="1" dirty="0">
              <a:solidFill>
                <a:schemeClr val="tx1"/>
              </a:solidFill>
              <a:latin typeface="Calibri" panose="020F0502020204030204" pitchFamily="34" charset="0"/>
              <a:cs typeface="Calibri" panose="020F0502020204030204" pitchFamily="34" charset="0"/>
            </a:endParaRPr>
          </a:p>
          <a:p>
            <a:r>
              <a:rPr lang="en-US" sz="2800" b="1" i="1" dirty="0">
                <a:solidFill>
                  <a:schemeClr val="tx1"/>
                </a:solidFill>
                <a:latin typeface="Calibri" panose="020F0502020204030204" pitchFamily="34" charset="0"/>
                <a:cs typeface="Calibri" panose="020F0502020204030204" pitchFamily="34" charset="0"/>
                <a:hlinkClick r:id="rId2"/>
              </a:rPr>
              <a:t>Diversity Council Australia</a:t>
            </a:r>
            <a:endParaRPr lang="en-US" sz="2800" b="1" i="1" dirty="0">
              <a:solidFill>
                <a:schemeClr val="tx1"/>
              </a:solidFill>
              <a:latin typeface="Calibri" panose="020F0502020204030204" pitchFamily="34" charset="0"/>
              <a:cs typeface="Calibri" panose="020F0502020204030204" pitchFamily="34" charset="0"/>
            </a:endParaRPr>
          </a:p>
          <a:p>
            <a:r>
              <a:rPr lang="en-US" sz="2800" b="1" i="1" dirty="0">
                <a:solidFill>
                  <a:schemeClr val="tx1"/>
                </a:solidFill>
                <a:latin typeface="Calibri" panose="020F0502020204030204" pitchFamily="34" charset="0"/>
                <a:cs typeface="Calibri" panose="020F0502020204030204" pitchFamily="34" charset="0"/>
                <a:hlinkClick r:id="rId3"/>
              </a:rPr>
              <a:t>Code for Australia</a:t>
            </a:r>
            <a:endParaRPr lang="en-US" sz="2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06635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37854" y="274204"/>
            <a:ext cx="5430982" cy="4525818"/>
          </a:xfrm>
          <a:prstGeom prst="rect">
            <a:avLst/>
          </a:prstGeom>
        </p:spPr>
      </p:pic>
    </p:spTree>
    <p:extLst>
      <p:ext uri="{BB962C8B-B14F-4D97-AF65-F5344CB8AC3E}">
        <p14:creationId xmlns:p14="http://schemas.microsoft.com/office/powerpoint/2010/main" val="27538178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ª××¦××ª ×ª××× × ×¢×××¨ âªcriticism cartoon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047" y="378146"/>
            <a:ext cx="3654425" cy="4297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6205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content.fsdv1-2.fna.fbcdn.net/v/t1.0-9/38120585_2063852046972410_6920504276041072640_n.jpg?_nc_cat=104&amp;_nc_sid=6e5ad9&amp;_nc_ohc=omRjCGa0WRMAX_dTA_V&amp;_nc_ht=scontent.fsdv1-2.fna&amp;oh=90ecc9093c74e90b560aed984d6a569f&amp;oe=5F698F7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830" y="924358"/>
            <a:ext cx="7810500" cy="2971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1249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753600" cy="6096000"/>
          </a:xfrm>
          <a:prstGeom prst="rect">
            <a:avLst/>
          </a:prstGeom>
        </p:spPr>
      </p:pic>
    </p:spTree>
    <p:extLst>
      <p:ext uri="{BB962C8B-B14F-4D97-AF65-F5344CB8AC3E}">
        <p14:creationId xmlns:p14="http://schemas.microsoft.com/office/powerpoint/2010/main" val="3122144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95643"/>
            <a:ext cx="8520600" cy="572700"/>
          </a:xfrm>
        </p:spPr>
        <p:txBody>
          <a:bodyPr/>
          <a:lstStyle/>
          <a:p>
            <a:pPr algn="r" rtl="1"/>
            <a:r>
              <a:rPr lang="he-IL" dirty="0"/>
              <a:t>אנטי ציונות </a:t>
            </a:r>
            <a:r>
              <a:rPr lang="he-IL" sz="1200" b="1" dirty="0"/>
              <a:t>ההתנגדות לזכותו של העם היהודי להגדרה עצמית במדינה יהודית ריבונית. הביטוי המעשי של האנטי-ציונות הוא דה-לגיטימציה בסיסית לקיומה של מדינת ישראל.</a:t>
            </a:r>
            <a:br>
              <a:rPr lang="he-IL" sz="1200" b="1" dirty="0"/>
            </a:br>
            <a:endParaRPr lang="en-US" sz="1200" dirty="0"/>
          </a:p>
        </p:txBody>
      </p:sp>
      <p:sp>
        <p:nvSpPr>
          <p:cNvPr id="3" name="TextBox 2"/>
          <p:cNvSpPr txBox="1"/>
          <p:nvPr/>
        </p:nvSpPr>
        <p:spPr>
          <a:xfrm>
            <a:off x="665046" y="976745"/>
            <a:ext cx="8167254" cy="3970318"/>
          </a:xfrm>
          <a:prstGeom prst="rect">
            <a:avLst/>
          </a:prstGeom>
          <a:noFill/>
        </p:spPr>
        <p:txBody>
          <a:bodyPr wrap="square" rtlCol="0">
            <a:spAutoFit/>
          </a:bodyPr>
          <a:lstStyle/>
          <a:p>
            <a:pPr algn="r" rtl="1"/>
            <a:r>
              <a:rPr lang="he-IL" b="1" dirty="0"/>
              <a:t>הטיעונים המרכזיים של האנטי-ציונות:</a:t>
            </a:r>
          </a:p>
          <a:p>
            <a:pPr algn="r" rtl="1"/>
            <a:endParaRPr lang="he-IL" b="1" dirty="0"/>
          </a:p>
          <a:p>
            <a:pPr marL="342900" indent="-342900" algn="r" rtl="1">
              <a:buFont typeface="+mj-lt"/>
              <a:buAutoNum type="arabicPeriod"/>
            </a:pPr>
            <a:r>
              <a:rPr lang="he-IL" b="1" dirty="0"/>
              <a:t>לא ראוי שמדינה תהיה מבוססת על דת </a:t>
            </a:r>
            <a:r>
              <a:rPr lang="he-IL" dirty="0"/>
              <a:t>- המשמעות של עמדה זו היא שלילת זכותו של העם היהודי להגדרה </a:t>
            </a:r>
            <a:r>
              <a:rPr lang="he-IL" dirty="0" err="1"/>
              <a:t>עצמית.המשתמשים</a:t>
            </a:r>
            <a:r>
              <a:rPr lang="he-IL" dirty="0"/>
              <a:t> בטיעון זה שוללים את הגדרת ישראל, כמדינה יהודית וטוענים שהיא אינה לגיטימית. , בשנים האחרונות טיעון זה נשמע יותר ויותר כחלק מקידום רעיון המדינה האחת. </a:t>
            </a:r>
          </a:p>
          <a:p>
            <a:pPr marL="342900" indent="-342900" algn="r" rtl="1">
              <a:buFont typeface="+mj-lt"/>
              <a:buAutoNum type="arabicPeriod"/>
            </a:pPr>
            <a:endParaRPr lang="he-IL" dirty="0"/>
          </a:p>
          <a:p>
            <a:pPr marL="342900" indent="-342900" algn="r" rtl="1">
              <a:buFont typeface="+mj-lt"/>
              <a:buAutoNum type="arabicPeriod"/>
            </a:pPr>
            <a:r>
              <a:rPr lang="he-IL" b="1" dirty="0"/>
              <a:t>הציונות פוגעת בזכויות הערבים</a:t>
            </a:r>
            <a:r>
              <a:rPr lang="he-IL" dirty="0"/>
              <a:t> - הקמתה של מדינת ישראל והמשך קיומה מגלמים פגיעה בזכויות הערבים לנוכח נישול הפלסטינים מאדמתם, גירושם ופגיעה בזכויות האדם שלהם. </a:t>
            </a:r>
          </a:p>
          <a:p>
            <a:pPr marL="342900" indent="-342900" algn="r" rtl="1">
              <a:buFont typeface="+mj-lt"/>
              <a:buAutoNum type="arabicPeriod"/>
            </a:pPr>
            <a:endParaRPr lang="he-IL" dirty="0"/>
          </a:p>
          <a:p>
            <a:pPr marL="342900" indent="-342900" algn="r" rtl="1">
              <a:buFont typeface="+mj-lt"/>
              <a:buAutoNum type="arabicPeriod"/>
            </a:pPr>
            <a:r>
              <a:rPr lang="he-IL" b="1" dirty="0"/>
              <a:t>הציונות היא מפעל קולוניאליסטי - </a:t>
            </a:r>
            <a:r>
              <a:rPr lang="he-IL" dirty="0"/>
              <a:t>החברה הישראלית הוקמה כתוצאה מגלי הגירה גדולים לארץ, על חשבון הקבוצה הפלסטינית-הילידית </a:t>
            </a:r>
            <a:r>
              <a:rPr lang="en-US" dirty="0"/>
              <a:t>indigenous</a:t>
            </a:r>
            <a:r>
              <a:rPr lang="he-IL" dirty="0"/>
              <a:t> תוך נישולה בכוח מאדמותיה והשלטת תרבותה המערבית 'העליונה'.</a:t>
            </a:r>
            <a:br>
              <a:rPr lang="he-IL" dirty="0"/>
            </a:br>
            <a:endParaRPr lang="he-IL" dirty="0"/>
          </a:p>
          <a:p>
            <a:pPr marL="342900" indent="-342900" algn="r" rtl="1">
              <a:buFont typeface="+mj-lt"/>
              <a:buAutoNum type="arabicPeriod"/>
            </a:pPr>
            <a:r>
              <a:rPr lang="he-IL" b="1" dirty="0"/>
              <a:t>שלילת הקשר ההיסטורי בין היהדות לארץ ישראל -</a:t>
            </a:r>
            <a:r>
              <a:rPr lang="he-IL" dirty="0"/>
              <a:t> אין הצדקה למדינה יהודית בתחומי פלסטין המנדטורית משום שהטיעונים שמעלים הציונים על זכותם ההיסטורית על הארץ משוללי יסוד ומסולפים מבחינה היסטורית. אחד הטיעונים המרכזיים בהקשר זה הוא שמוצאה של יהדות אירופה הוא למעשה מממלכת הכוזרים.</a:t>
            </a:r>
            <a:r>
              <a:rPr lang="en-US" dirty="0"/>
              <a:t> </a:t>
            </a:r>
            <a:endParaRPr lang="he-IL" dirty="0"/>
          </a:p>
          <a:p>
            <a:pPr algn="r" rtl="1"/>
            <a:endParaRPr lang="en-US" dirty="0"/>
          </a:p>
          <a:p>
            <a:pPr rtl="1"/>
            <a:r>
              <a:rPr lang="en-US" dirty="0">
                <a:hlinkClick r:id="rId2"/>
              </a:rPr>
              <a:t>http://reut-institute.org/he/Publication.aspx?PublicationId=1971</a:t>
            </a:r>
            <a:r>
              <a:rPr lang="en-US" dirty="0"/>
              <a:t> </a:t>
            </a:r>
            <a:endParaRPr lang="he-IL" dirty="0"/>
          </a:p>
          <a:p>
            <a:pPr rtl="1"/>
            <a:endParaRPr lang="en-US" dirty="0"/>
          </a:p>
        </p:txBody>
      </p:sp>
    </p:spTree>
    <p:extLst>
      <p:ext uri="{BB962C8B-B14F-4D97-AF65-F5344CB8AC3E}">
        <p14:creationId xmlns:p14="http://schemas.microsoft.com/office/powerpoint/2010/main" val="3329584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15241"/>
            <a:ext cx="4129521" cy="2171329"/>
          </a:xfrm>
          <a:prstGeom prst="rect">
            <a:avLst/>
          </a:prstGeom>
        </p:spPr>
      </p:pic>
      <p:pic>
        <p:nvPicPr>
          <p:cNvPr id="2052" name="Picture 4" descr="J Street (@jstreetdotorg) | Twi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019" y="1564482"/>
            <a:ext cx="2021682" cy="20216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2571948" y="1564482"/>
            <a:ext cx="2021682" cy="2021682"/>
          </a:xfrm>
          <a:prstGeom prst="rect">
            <a:avLst/>
          </a:prstGeom>
        </p:spPr>
      </p:pic>
      <p:pic>
        <p:nvPicPr>
          <p:cNvPr id="8" name="Picture 7"/>
          <p:cNvPicPr>
            <a:picLocks noChangeAspect="1"/>
          </p:cNvPicPr>
          <p:nvPr/>
        </p:nvPicPr>
        <p:blipFill>
          <a:blip r:embed="rId5"/>
          <a:stretch>
            <a:fillRect/>
          </a:stretch>
        </p:blipFill>
        <p:spPr>
          <a:xfrm>
            <a:off x="6829423" y="1564482"/>
            <a:ext cx="2021682" cy="2021682"/>
          </a:xfrm>
          <a:prstGeom prst="rect">
            <a:avLst/>
          </a:prstGeom>
        </p:spPr>
      </p:pic>
      <p:pic>
        <p:nvPicPr>
          <p:cNvPr id="2060" name="Picture 12" descr="J Street (@jstreetdotorg) | Twit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0685" y="1564482"/>
            <a:ext cx="2021682" cy="2021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0023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1710" y="571932"/>
            <a:ext cx="2143125" cy="2143125"/>
          </a:xfrm>
          <a:prstGeom prst="rect">
            <a:avLst/>
          </a:prstGeom>
        </p:spPr>
      </p:pic>
      <p:pic>
        <p:nvPicPr>
          <p:cNvPr id="4" name="Picture 3"/>
          <p:cNvPicPr>
            <a:picLocks noChangeAspect="1"/>
          </p:cNvPicPr>
          <p:nvPr/>
        </p:nvPicPr>
        <p:blipFill>
          <a:blip r:embed="rId3"/>
          <a:stretch>
            <a:fillRect/>
          </a:stretch>
        </p:blipFill>
        <p:spPr>
          <a:xfrm>
            <a:off x="4502727" y="571933"/>
            <a:ext cx="3830782" cy="2014250"/>
          </a:xfrm>
          <a:prstGeom prst="rect">
            <a:avLst/>
          </a:prstGeom>
        </p:spPr>
      </p:pic>
      <p:pic>
        <p:nvPicPr>
          <p:cNvPr id="5" name="Picture 4"/>
          <p:cNvPicPr>
            <a:picLocks noChangeAspect="1"/>
          </p:cNvPicPr>
          <p:nvPr/>
        </p:nvPicPr>
        <p:blipFill>
          <a:blip r:embed="rId4"/>
          <a:stretch>
            <a:fillRect/>
          </a:stretch>
        </p:blipFill>
        <p:spPr>
          <a:xfrm>
            <a:off x="6190384" y="2715058"/>
            <a:ext cx="2143125" cy="2143125"/>
          </a:xfrm>
          <a:prstGeom prst="rect">
            <a:avLst/>
          </a:prstGeom>
        </p:spPr>
      </p:pic>
      <p:pic>
        <p:nvPicPr>
          <p:cNvPr id="6" name="Picture 5"/>
          <p:cNvPicPr>
            <a:picLocks noChangeAspect="1"/>
          </p:cNvPicPr>
          <p:nvPr/>
        </p:nvPicPr>
        <p:blipFill>
          <a:blip r:embed="rId5"/>
          <a:stretch>
            <a:fillRect/>
          </a:stretch>
        </p:blipFill>
        <p:spPr>
          <a:xfrm>
            <a:off x="3117488" y="2715057"/>
            <a:ext cx="2861182" cy="2143125"/>
          </a:xfrm>
          <a:prstGeom prst="rect">
            <a:avLst/>
          </a:prstGeom>
        </p:spPr>
      </p:pic>
    </p:spTree>
    <p:extLst>
      <p:ext uri="{BB962C8B-B14F-4D97-AF65-F5344CB8AC3E}">
        <p14:creationId xmlns:p14="http://schemas.microsoft.com/office/powerpoint/2010/main" val="42384286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ª××¦××ª ×ª××× × ×¢×××¨ ×××¨×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94" y="520556"/>
            <a:ext cx="8991600" cy="3952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7398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44882" y="521277"/>
            <a:ext cx="3889664" cy="3889664"/>
          </a:xfrm>
          <a:prstGeom prst="rect">
            <a:avLst/>
          </a:prstGeom>
        </p:spPr>
      </p:pic>
    </p:spTree>
    <p:extLst>
      <p:ext uri="{BB962C8B-B14F-4D97-AF65-F5344CB8AC3E}">
        <p14:creationId xmlns:p14="http://schemas.microsoft.com/office/powerpoint/2010/main" val="2091888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445024"/>
            <a:ext cx="8520600" cy="4355576"/>
          </a:xfrm>
        </p:spPr>
        <p:txBody>
          <a:bodyPr/>
          <a:lstStyle/>
          <a:p>
            <a:pPr algn="r" rtl="1" fontAlgn="base"/>
            <a:r>
              <a:rPr lang="he-IL" sz="1200" dirty="0"/>
              <a:t>"</a:t>
            </a:r>
            <a:r>
              <a:rPr lang="he-IL" dirty="0"/>
              <a:t>אנטישמיות</a:t>
            </a:r>
            <a:r>
              <a:rPr lang="he-IL" sz="1200" dirty="0"/>
              <a:t> </a:t>
            </a:r>
            <a:r>
              <a:rPr lang="he-IL" sz="1200" b="1" dirty="0"/>
              <a:t>היא תפיסה מסוימת של יהודים, שיכולה לבוא לידי ביטוי כשנאה כלפי יהודים. ביטויים מילוליים וגופניים של אנטישמיות מכוונים כלפי יחידים, יהודים או לא-יהודים, ו-או נגד רכושם, נגד מוסדות של קהילה יהודית ואתרים דתיים".</a:t>
            </a:r>
            <a:br>
              <a:rPr lang="he-IL" sz="1200" b="1" dirty="0"/>
            </a:br>
            <a:br>
              <a:rPr lang="he-IL" sz="1200" b="1" dirty="0"/>
            </a:br>
            <a:r>
              <a:rPr lang="he-IL" sz="1200" b="1" dirty="0"/>
              <a:t>...</a:t>
            </a:r>
            <a:r>
              <a:rPr lang="he-IL" sz="1200" dirty="0"/>
              <a:t>ביטויים מעין אלה יכולים גם להיות מכוונים נגד מדינת ישראל, כשזו נתפסת כקולקטיב יהודי. עם זאת, ביקורת כלפי ישראל הדומה לזו המופנית כלפי כל מדינה אחרת אינה יכולה להיתפס כאנטישמית. לעתים קרובות, אנטישמיות מאשימה יהודים ברקימת מזימות כדי להזיק לאנושות, ולעתים קרובות נעשה בה שימוש כדי להטיל את האחריות על היהודים בגין כל מה שמשתבש. אנטישמיות באה לידי ביטוי בדיבור, בכתיבה, באופנים ויזואליים ובמעשים, ועושה שימוש בסטריאוטיפים אפלים ובקווי אופי שליליים.</a:t>
            </a:r>
            <a:br>
              <a:rPr lang="he-IL" sz="1200" dirty="0"/>
            </a:br>
            <a:br>
              <a:rPr lang="he-IL" sz="1200" dirty="0"/>
            </a:br>
            <a:r>
              <a:rPr lang="he-IL" sz="1200" dirty="0"/>
              <a:t>...אקטים אנטישמיים הם פליליים כאשר הם מוגדרים כך בחוק (למשל, הכחשת שואה או הפצת חומרים אנטישמיים במדינות מסוימות).</a:t>
            </a:r>
            <a:br>
              <a:rPr lang="he-IL" sz="1200" dirty="0"/>
            </a:br>
            <a:br>
              <a:rPr lang="he-IL" sz="1200" dirty="0"/>
            </a:br>
            <a:r>
              <a:rPr lang="he-IL" sz="1200" dirty="0"/>
              <a:t>...מעשים פליליים הם אנטישמיים כאשר נשואי המתקפות, בין שהם אנשים או רכוש – כגון בנינים, בתי-ספר, מקומות תפילה ובתי-קברות – נבחרו לפגיעה משום שהינם, או נתפסים להיות, יהודיים או קשורים ליהודים.</a:t>
            </a:r>
            <a:br>
              <a:rPr lang="he-IL" sz="1200" dirty="0"/>
            </a:br>
            <a:br>
              <a:rPr lang="he-IL" sz="1200" dirty="0"/>
            </a:br>
            <a:r>
              <a:rPr lang="he-IL" sz="1200" dirty="0"/>
              <a:t>...אפליה אנטישמית היא מניעה מיהודים הזדמנויות או שירותים הפתוחים לאחרים והיא איננה חוקית במדינות רבות.</a:t>
            </a:r>
            <a:br>
              <a:rPr lang="he-IL" sz="1200" dirty="0"/>
            </a:br>
            <a:br>
              <a:rPr lang="he-IL" sz="1200" dirty="0"/>
            </a:br>
            <a:br>
              <a:rPr lang="en-US" sz="1200" dirty="0"/>
            </a:br>
            <a:r>
              <a:rPr lang="he-IL" sz="1200" b="1" dirty="0"/>
              <a:t>ב-26 במאי 2016</a:t>
            </a:r>
            <a:r>
              <a:rPr lang="en-US" sz="1200" b="1" dirty="0"/>
              <a:t> </a:t>
            </a:r>
            <a:r>
              <a:rPr lang="he-IL" sz="1200" b="1" dirty="0"/>
              <a:t> (בוקרשט, רומניה) אימצה הברית הבינלאומית לשימור זכר השואה</a:t>
            </a:r>
            <a:br>
              <a:rPr lang="he-IL" sz="1200" b="1" dirty="0"/>
            </a:br>
            <a:r>
              <a:rPr lang="en-US" sz="1200" b="1" dirty="0"/>
              <a:t>International Holocaust Remembrance Alliance IHRA</a:t>
            </a:r>
            <a:r>
              <a:rPr lang="he-IL" sz="1200" b="1" dirty="0"/>
              <a:t>  </a:t>
            </a:r>
            <a:r>
              <a:rPr lang="en-US" sz="1200" b="1" dirty="0"/>
              <a:t> </a:t>
            </a:r>
            <a:br>
              <a:rPr lang="he-IL" sz="1200" b="1" dirty="0"/>
            </a:br>
            <a:r>
              <a:rPr lang="he-IL" sz="1200" b="1" dirty="0"/>
              <a:t>את הגדרת העבודה לאנטישמיות : </a:t>
            </a:r>
            <a:r>
              <a:rPr lang="en-US" sz="1200" dirty="0">
                <a:hlinkClick r:id="rId2"/>
              </a:rPr>
              <a:t>https://www.holocaustremembrance.com/sites/default/files/press_release_document_antisemitism.pdf</a:t>
            </a:r>
            <a:br>
              <a:rPr lang="he-IL" sz="1200" dirty="0"/>
            </a:br>
            <a:br>
              <a:rPr lang="he-IL" sz="1200" dirty="0"/>
            </a:br>
            <a:br>
              <a:rPr lang="he-IL" sz="1200" dirty="0"/>
            </a:br>
            <a:endParaRPr lang="en-US" sz="1200" dirty="0"/>
          </a:p>
        </p:txBody>
      </p:sp>
    </p:spTree>
    <p:extLst>
      <p:ext uri="{BB962C8B-B14F-4D97-AF65-F5344CB8AC3E}">
        <p14:creationId xmlns:p14="http://schemas.microsoft.com/office/powerpoint/2010/main" val="1956828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6290" y="1392382"/>
            <a:ext cx="6241473" cy="646331"/>
          </a:xfrm>
          <a:prstGeom prst="rect">
            <a:avLst/>
          </a:prstGeom>
          <a:noFill/>
        </p:spPr>
        <p:txBody>
          <a:bodyPr wrap="square" rtlCol="0">
            <a:spAutoFit/>
          </a:bodyPr>
          <a:lstStyle/>
          <a:p>
            <a:pPr algn="ctr" rtl="1"/>
            <a:r>
              <a:rPr lang="he-IL" sz="3600" dirty="0"/>
              <a:t>על מה אתם מוחים? </a:t>
            </a:r>
            <a:endParaRPr lang="en-US" sz="3600" dirty="0"/>
          </a:p>
        </p:txBody>
      </p:sp>
    </p:spTree>
    <p:extLst>
      <p:ext uri="{BB962C8B-B14F-4D97-AF65-F5344CB8AC3E}">
        <p14:creationId xmlns:p14="http://schemas.microsoft.com/office/powerpoint/2010/main" val="3534915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Boycott po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829" y="447446"/>
            <a:ext cx="2906279" cy="4076865"/>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ª××¦××ª ×ª××× × ×¢×××¨ âªboycottâ¬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4158" y="447446"/>
            <a:ext cx="3989774" cy="2988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401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ª××¦××ª ×ª××× × ×¢×××¨ âªBDS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94" y="676418"/>
            <a:ext cx="3817976" cy="359770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4650795" y="676418"/>
            <a:ext cx="3597709" cy="3597709"/>
          </a:xfrm>
          <a:prstGeom prst="rect">
            <a:avLst/>
          </a:prstGeom>
        </p:spPr>
      </p:pic>
    </p:spTree>
    <p:extLst>
      <p:ext uri="{BB962C8B-B14F-4D97-AF65-F5344CB8AC3E}">
        <p14:creationId xmlns:p14="http://schemas.microsoft.com/office/powerpoint/2010/main" val="1510904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4073" y="364490"/>
            <a:ext cx="8409708" cy="4524315"/>
          </a:xfrm>
          <a:prstGeom prst="rect">
            <a:avLst/>
          </a:prstGeom>
        </p:spPr>
        <p:txBody>
          <a:bodyPr wrap="square">
            <a:spAutoFit/>
          </a:bodyPr>
          <a:lstStyle/>
          <a:p>
            <a:pPr algn="r" rtl="1"/>
            <a:r>
              <a:rPr lang="he-IL" sz="2800" b="1" dirty="0">
                <a:latin typeface="Open Sans"/>
              </a:rPr>
              <a:t>תנועת ה-</a:t>
            </a:r>
            <a:r>
              <a:rPr lang="en-US" sz="2800" b="1" dirty="0">
                <a:latin typeface="Open Sans"/>
              </a:rPr>
              <a:t>BDS</a:t>
            </a:r>
          </a:p>
          <a:p>
            <a:pPr algn="r" rtl="1"/>
            <a:r>
              <a:rPr lang="en-US" dirty="0">
                <a:latin typeface="Open Sans"/>
              </a:rPr>
              <a:t>)</a:t>
            </a:r>
            <a:r>
              <a:rPr lang="he-IL" dirty="0">
                <a:latin typeface="Open Sans"/>
              </a:rPr>
              <a:t>חרם, משיכת השקעות וסנקציות) </a:t>
            </a:r>
            <a:endParaRPr lang="en-US" dirty="0">
              <a:latin typeface="Open Sans"/>
            </a:endParaRPr>
          </a:p>
          <a:p>
            <a:pPr algn="r" rtl="1"/>
            <a:endParaRPr lang="en-US" dirty="0">
              <a:latin typeface="Open Sans"/>
            </a:endParaRPr>
          </a:p>
          <a:p>
            <a:pPr algn="r" rtl="1"/>
            <a:r>
              <a:rPr lang="he-IL" dirty="0">
                <a:latin typeface="Open Sans"/>
              </a:rPr>
              <a:t>אינה תנועה או ארגון רשמיים, אלא רשת של עשרות ארגונים לא-ממשלתיים ופעילים רדיקליים מסביב לגלובוס שמטרתם להגביר את הלחץ הפוליטי על ממשלת ישראל, כדי להביא ל:</a:t>
            </a:r>
            <a:br>
              <a:rPr lang="he-IL" dirty="0">
                <a:latin typeface="Open Sans"/>
              </a:rPr>
            </a:br>
            <a:r>
              <a:rPr lang="he-IL" dirty="0">
                <a:latin typeface="Open Sans"/>
              </a:rPr>
              <a:t>• "סיום הכיבוש והקולוניזציה של כל האדמות הערביות שנכבשו ביוני 1967 ופירוק החומה"</a:t>
            </a:r>
            <a:br>
              <a:rPr lang="he-IL" dirty="0">
                <a:latin typeface="Open Sans"/>
              </a:rPr>
            </a:br>
            <a:r>
              <a:rPr lang="he-IL" dirty="0">
                <a:latin typeface="Open Sans"/>
              </a:rPr>
              <a:t>• "הכרה בזכויות היסוד של האזרחים הערבים-פלשתינים בישראל לשוויון מלא"</a:t>
            </a:r>
            <a:br>
              <a:rPr lang="he-IL" dirty="0">
                <a:latin typeface="Open Sans"/>
              </a:rPr>
            </a:br>
            <a:r>
              <a:rPr lang="he-IL" dirty="0">
                <a:latin typeface="Open Sans"/>
              </a:rPr>
              <a:t>• "לכבד, להגן ולקדם את זכויותיהם של פליטים הפלשתינאים לשוב לבתיהם ונכסיהם"</a:t>
            </a:r>
          </a:p>
          <a:p>
            <a:pPr algn="r" rtl="1"/>
            <a:endParaRPr lang="he-IL" dirty="0">
              <a:latin typeface="Open Sans"/>
            </a:endParaRPr>
          </a:p>
          <a:p>
            <a:r>
              <a:rPr lang="en-US" dirty="0"/>
              <a:t>July 9</a:t>
            </a:r>
            <a:r>
              <a:rPr lang="en-US" baseline="30000" dirty="0"/>
              <a:t>th</a:t>
            </a:r>
            <a:r>
              <a:rPr lang="en-US" dirty="0"/>
              <a:t>, 2005:</a:t>
            </a:r>
          </a:p>
          <a:p>
            <a:r>
              <a:rPr lang="en-US" sz="800" dirty="0"/>
              <a:t>  </a:t>
            </a:r>
          </a:p>
          <a:p>
            <a:pPr marL="342900" indent="-342900">
              <a:buAutoNum type="arabicPeriod"/>
            </a:pPr>
            <a:r>
              <a:rPr lang="en-US" dirty="0"/>
              <a:t>Ending [Israel’s] occupation and colonization of all Arab lands and dismantling the Wall </a:t>
            </a:r>
          </a:p>
          <a:p>
            <a:pPr marL="342900" indent="-342900">
              <a:buAutoNum type="arabicPeriod"/>
            </a:pPr>
            <a:r>
              <a:rPr lang="en-US" dirty="0"/>
              <a:t>Recognizing the fundamental rights of the Arab-Palestinian citizens of Israel to full equality; and </a:t>
            </a:r>
          </a:p>
          <a:p>
            <a:pPr marL="342900" indent="-342900">
              <a:buAutoNum type="arabicPeriod"/>
            </a:pPr>
            <a:r>
              <a:rPr lang="en-US" dirty="0"/>
              <a:t>Respecting, protecting and promoting the rights of Palestinian refugees to return to their homes and properties as stipulated in UN resolution 194. </a:t>
            </a:r>
          </a:p>
          <a:p>
            <a:r>
              <a:rPr lang="en-US" dirty="0"/>
              <a:t>	</a:t>
            </a:r>
            <a:endParaRPr lang="he-IL" dirty="0"/>
          </a:p>
          <a:p>
            <a:endParaRPr lang="he-IL" b="1" dirty="0"/>
          </a:p>
          <a:p>
            <a:r>
              <a:rPr lang="en-US" dirty="0">
                <a:hlinkClick r:id="rId2"/>
              </a:rPr>
              <a:t>http://bdsmovement.net/</a:t>
            </a:r>
            <a:r>
              <a:rPr lang="he-IL" dirty="0"/>
              <a:t> </a:t>
            </a:r>
            <a:endParaRPr lang="he-IL" dirty="0">
              <a:latin typeface="Open Sans"/>
            </a:endParaRPr>
          </a:p>
          <a:p>
            <a:pPr algn="r" rtl="1"/>
            <a:br>
              <a:rPr lang="he-IL" dirty="0">
                <a:latin typeface="Open Sans"/>
              </a:rPr>
            </a:br>
            <a:endParaRPr lang="he-IL" dirty="0">
              <a:latin typeface="Open Sans"/>
            </a:endParaRPr>
          </a:p>
        </p:txBody>
      </p:sp>
    </p:spTree>
    <p:extLst>
      <p:ext uri="{BB962C8B-B14F-4D97-AF65-F5344CB8AC3E}">
        <p14:creationId xmlns:p14="http://schemas.microsoft.com/office/powerpoint/2010/main" val="136428353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12402</TotalTime>
  <Words>2585</Words>
  <Application>Microsoft Office PowerPoint</Application>
  <PresentationFormat>‫הצגה על המסך (16:9)</PresentationFormat>
  <Paragraphs>119</Paragraphs>
  <Slides>43</Slides>
  <Notes>2</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43</vt:i4>
      </vt:variant>
    </vt:vector>
  </HeadingPairs>
  <TitlesOfParts>
    <vt:vector size="50" baseType="lpstr">
      <vt:lpstr>Arial</vt:lpstr>
      <vt:lpstr>Calibri</vt:lpstr>
      <vt:lpstr>Open Sans</vt:lpstr>
      <vt:lpstr>Poppins</vt:lpstr>
      <vt:lpstr>Source Sans Pro</vt:lpstr>
      <vt:lpstr>Verdana</vt:lpstr>
      <vt:lpstr>Simple Light</vt:lpstr>
      <vt:lpstr>מצגת של PowerPoint‏</vt:lpstr>
      <vt:lpstr>מצגת של PowerPoint‏</vt:lpstr>
      <vt:lpstr>מצגת של PowerPoint‏</vt:lpstr>
      <vt:lpstr>אנטי ציונות ההתנגדות לזכותו של העם היהודי להגדרה עצמית במדינה יהודית ריבונית. הביטוי המעשי של האנטי-ציונות הוא דה-לגיטימציה בסיסית לקיומה של מדינת ישראל. </vt:lpstr>
      <vt:lpstr>"אנטישמיות היא תפיסה מסוימת של יהודים, שיכולה לבוא לידי ביטוי כשנאה כלפי יהודים. ביטויים מילוליים וגופניים של אנטישמיות מכוונים כלפי יחידים, יהודים או לא-יהודים, ו-או נגד רכושם, נגד מוסדות של קהילה יהודית ואתרים דתיים".  ...ביטויים מעין אלה יכולים גם להיות מכוונים נגד מדינת ישראל, כשזו נתפסת כקולקטיב יהודי. עם זאת, ביקורת כלפי ישראל הדומה לזו המופנית כלפי כל מדינה אחרת אינה יכולה להיתפס כאנטישמית. לעתים קרובות, אנטישמיות מאשימה יהודים ברקימת מזימות כדי להזיק לאנושות, ולעתים קרובות נעשה בה שימוש כדי להטיל את האחריות על היהודים בגין כל מה שמשתבש. אנטישמיות באה לידי ביטוי בדיבור, בכתיבה, באופנים ויזואליים ובמעשים, ועושה שימוש בסטריאוטיפים אפלים ובקווי אופי שליליים.  ...אקטים אנטישמיים הם פליליים כאשר הם מוגדרים כך בחוק (למשל, הכחשת שואה או הפצת חומרים אנטישמיים במדינות מסוימות).  ...מעשים פליליים הם אנטישמיים כאשר נשואי המתקפות, בין שהם אנשים או רכוש – כגון בנינים, בתי-ספר, מקומות תפילה ובתי-קברות – נבחרו לפגיעה משום שהינם, או נתפסים להיות, יהודיים או קשורים ליהודים.  ...אפליה אנטישמית היא מניעה מיהודים הזדמנויות או שירותים הפתוחים לאחרים והיא איננה חוקית במדינות רבות.   ב-26 במאי 2016  (בוקרשט, רומניה) אימצה הברית הבינלאומית לשימור זכר השואה International Holocaust Remembrance Alliance IHRA    את הגדרת העבודה לאנטישמיות : https://www.holocaustremembrance.com/sites/default/files/press_release_document_antisemitism.pdf   </vt:lpstr>
      <vt:lpstr>מצגת של PowerPoint‏</vt:lpstr>
      <vt:lpstr>מצגת של PowerPoint‏</vt:lpstr>
      <vt:lpstr>מצגת של PowerPoint‏</vt:lpstr>
      <vt:lpstr>מצגת של PowerPoint‏</vt:lpstr>
      <vt:lpstr>מצגת של PowerPoint‏</vt:lpstr>
      <vt:lpstr>דה-לגיטימציה תופעה אשר במהותה הינה שלילת זכותו של הקולקטיב היהודי להגדרה עצמית במסגרת מדינת-לאום ריבונית משלו בארץ ישראל, חבל מורשתו ההיסטורית.  כשמגרדים את הציפוי החיצוני של מסרי תנועת ה–BDS    ודומותיה – זה מה שמגלים.  הציונות מושתתת על כמה הנחות יסוד: כי היהדות היא לא רק דת אלא גם לאום, שראוי וצודק שהעם היהודי יגדיר עצמו במסגרת ישות מדינית ריבונית משלו, ושהגדרה עצמית זו קשורה לחבל ארץ מסוים.   לכן, שלילת כל אחת מהפנים הללו היא במהותה שלילת הרעיון הציוני, קרי –  של מדינת ישראל כמדינת-הלאום של העם היהודי.    http://jppi.org.il/he/article/de-legitimization/#.XyrROihvZPY </vt:lpstr>
      <vt:lpstr>מצגת של PowerPoint‏</vt:lpstr>
      <vt:lpstr>מצגת של PowerPoint‏</vt:lpstr>
      <vt:lpstr>מצגת של PowerPoint‏</vt:lpstr>
      <vt:lpstr>"ציונות היא גזענות" </vt:lpstr>
      <vt:lpstr>ב-16 בדצמבר 1991 קיבלה העצרת הכללית של האו"ם החלטה (מס' 46/86) בה היא מודיעה כי היא חוזרת בה  מהחלטה 3379:       </vt:lpstr>
      <vt:lpstr> </vt:lpstr>
      <vt:lpstr>ועידת דרבן (ספטמבר 2001) היא ועידה שהתכנסה בדרבן שבדרום אפריקה בחסות האו"ם, והייתה אמורה להציג חזית בין-לאומית נגד גזענות ושנאת זרים. הועידה הפכה למופע של דה-לגיטימציה בסיסית לישראל בעידודם של ארגונים לא-ממשלתיים שהשתתפו בה.                  http://reut-institute.org/he/Publication.aspx?PublicationId=2381</vt:lpstr>
      <vt:lpstr>מצגת של PowerPoint‏</vt:lpstr>
      <vt:lpstr>מצגת של PowerPoint‏</vt:lpstr>
      <vt:lpstr>מצגת של PowerPoint‏</vt:lpstr>
      <vt:lpstr>מצגת של PowerPoint‏</vt:lpstr>
      <vt:lpstr>So what is Intersectionality?</vt:lpstr>
      <vt:lpstr>מצגת של PowerPoint‏</vt:lpstr>
      <vt:lpstr>מצגת של PowerPoint‏</vt:lpstr>
      <vt:lpstr> Intersectionality: the complex, cumulative way in which the effects of multiple forms of discrimination (such as racism, sexism, and classism) combine, overlap, or intersect especially in the experiences of marginalized individuals or groups (Merriam Webster Dictionary).    </vt:lpstr>
      <vt:lpstr>מצגת של PowerPoint‏</vt:lpstr>
      <vt:lpstr>מצגת של PowerPoint‏</vt:lpstr>
      <vt:lpstr>"קבלו ביטול"ד : cancel culture </vt:lpstr>
      <vt:lpstr>“ Harpers letter” (A Letter on Justice and Open Debate, Harpers Magazine, July 7, 2020)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Kedar, Shelley</dc:creator>
  <cp:lastModifiedBy>Aronoff, Ella</cp:lastModifiedBy>
  <cp:revision>64</cp:revision>
  <dcterms:modified xsi:type="dcterms:W3CDTF">2021-07-11T09:09:53Z</dcterms:modified>
</cp:coreProperties>
</file>